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62" r:id="rId4"/>
  </p:sldMasterIdLst>
  <p:notesMasterIdLst>
    <p:notesMasterId r:id="rId16"/>
  </p:notesMasterIdLst>
  <p:handoutMasterIdLst>
    <p:handoutMasterId r:id="rId17"/>
  </p:handoutMasterIdLst>
  <p:sldIdLst>
    <p:sldId id="270" r:id="rId5"/>
    <p:sldId id="519" r:id="rId6"/>
    <p:sldId id="463" r:id="rId7"/>
    <p:sldId id="474" r:id="rId8"/>
    <p:sldId id="456" r:id="rId9"/>
    <p:sldId id="544" r:id="rId10"/>
    <p:sldId id="543" r:id="rId11"/>
    <p:sldId id="546" r:id="rId12"/>
    <p:sldId id="547" r:id="rId13"/>
    <p:sldId id="549" r:id="rId14"/>
    <p:sldId id="421" r:id="rId15"/>
  </p:sldIdLst>
  <p:sldSz cx="9144000" cy="5143500" type="screen16x9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2C0D9C0B-36C0-416F-9302-F7E4B8869B51}">
          <p14:sldIdLst>
            <p14:sldId id="270"/>
            <p14:sldId id="519"/>
            <p14:sldId id="463"/>
            <p14:sldId id="474"/>
            <p14:sldId id="456"/>
            <p14:sldId id="544"/>
            <p14:sldId id="543"/>
            <p14:sldId id="546"/>
            <p14:sldId id="547"/>
            <p14:sldId id="549"/>
            <p14:sldId id="42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9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rice, Anne (CoveredCA)" initials="PA(" lastIdx="4" clrIdx="0">
    <p:extLst>
      <p:ext uri="{19B8F6BF-5375-455C-9EA6-DF929625EA0E}">
        <p15:presenceInfo xmlns:p15="http://schemas.microsoft.com/office/powerpoint/2012/main" userId="S-1-5-21-2847421635-2626711533-3026931094-818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4D56"/>
    <a:srgbClr val="19B9CA"/>
    <a:srgbClr val="FF4747"/>
    <a:srgbClr val="DCB626"/>
    <a:srgbClr val="CDCDCD"/>
    <a:srgbClr val="DDDDDD"/>
    <a:srgbClr val="5A5A59"/>
    <a:srgbClr val="4783C0"/>
    <a:srgbClr val="CECFCD"/>
    <a:srgbClr val="DDDE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DF18680-E054-41AD-8BC1-D1AEF772440D}"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22" autoAdjust="0"/>
    <p:restoredTop sz="85731" autoAdjust="0"/>
  </p:normalViewPr>
  <p:slideViewPr>
    <p:cSldViewPr snapToGrid="0" snapToObjects="1">
      <p:cViewPr varScale="1">
        <p:scale>
          <a:sx n="88" d="100"/>
          <a:sy n="88" d="100"/>
        </p:scale>
        <p:origin x="984" y="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-396"/>
    </p:cViewPr>
  </p:notesTextViewPr>
  <p:notesViewPr>
    <p:cSldViewPr snapToGrid="0" snapToObjects="1">
      <p:cViewPr varScale="1">
        <p:scale>
          <a:sx n="66" d="100"/>
          <a:sy n="66" d="100"/>
        </p:scale>
        <p:origin x="-3270" y="-96"/>
      </p:cViewPr>
      <p:guideLst>
        <p:guide orient="horz" pos="2928"/>
        <p:guide pos="22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3037840" cy="464820"/>
          </a:xfrm>
          <a:prstGeom prst="rect">
            <a:avLst/>
          </a:prstGeom>
        </p:spPr>
        <p:txBody>
          <a:bodyPr vert="horz" lIns="93150" tIns="46576" rIns="93150" bIns="4657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42" y="0"/>
            <a:ext cx="3037840" cy="464820"/>
          </a:xfrm>
          <a:prstGeom prst="rect">
            <a:avLst/>
          </a:prstGeom>
        </p:spPr>
        <p:txBody>
          <a:bodyPr vert="horz" lIns="93150" tIns="46576" rIns="93150" bIns="46576" rtlCol="0"/>
          <a:lstStyle>
            <a:lvl1pPr algn="r">
              <a:defRPr sz="1200"/>
            </a:lvl1pPr>
          </a:lstStyle>
          <a:p>
            <a:fld id="{C0918DF0-0DD5-D849-A91A-4EA9B4EDD481}" type="datetimeFigureOut">
              <a:rPr lang="en-US" smtClean="0"/>
              <a:t>10/4/2017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4" y="8829967"/>
            <a:ext cx="3037840" cy="464820"/>
          </a:xfrm>
          <a:prstGeom prst="rect">
            <a:avLst/>
          </a:prstGeom>
        </p:spPr>
        <p:txBody>
          <a:bodyPr vert="horz" lIns="93150" tIns="46576" rIns="93150" bIns="4657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42" y="8829967"/>
            <a:ext cx="3037840" cy="464820"/>
          </a:xfrm>
          <a:prstGeom prst="rect">
            <a:avLst/>
          </a:prstGeom>
        </p:spPr>
        <p:txBody>
          <a:bodyPr vert="horz" lIns="93150" tIns="46576" rIns="93150" bIns="46576" rtlCol="0" anchor="b"/>
          <a:lstStyle>
            <a:lvl1pPr algn="r">
              <a:defRPr sz="1200"/>
            </a:lvl1pPr>
          </a:lstStyle>
          <a:p>
            <a:fld id="{6E19EE8C-A99E-CF43-87E0-F84C147016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342889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3037840" cy="464820"/>
          </a:xfrm>
          <a:prstGeom prst="rect">
            <a:avLst/>
          </a:prstGeom>
        </p:spPr>
        <p:txBody>
          <a:bodyPr vert="horz" lIns="93150" tIns="46576" rIns="93150" bIns="4657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42" y="0"/>
            <a:ext cx="3037840" cy="464820"/>
          </a:xfrm>
          <a:prstGeom prst="rect">
            <a:avLst/>
          </a:prstGeom>
        </p:spPr>
        <p:txBody>
          <a:bodyPr vert="horz" lIns="93150" tIns="46576" rIns="93150" bIns="46576" rtlCol="0"/>
          <a:lstStyle>
            <a:lvl1pPr algn="r">
              <a:defRPr sz="1200"/>
            </a:lvl1pPr>
          </a:lstStyle>
          <a:p>
            <a:fld id="{9B6F460F-B2EC-4344-8DBB-8D3F5BCD747B}" type="datetimeFigureOut">
              <a:rPr lang="en-US" smtClean="0"/>
              <a:t>10/4/2017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50" tIns="46576" rIns="93150" bIns="46576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0"/>
            <a:ext cx="5608320" cy="4183380"/>
          </a:xfrm>
          <a:prstGeom prst="rect">
            <a:avLst/>
          </a:prstGeom>
        </p:spPr>
        <p:txBody>
          <a:bodyPr vert="horz" lIns="93150" tIns="46576" rIns="93150" bIns="46576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4" y="8829967"/>
            <a:ext cx="3037840" cy="464820"/>
          </a:xfrm>
          <a:prstGeom prst="rect">
            <a:avLst/>
          </a:prstGeom>
        </p:spPr>
        <p:txBody>
          <a:bodyPr vert="horz" lIns="93150" tIns="46576" rIns="93150" bIns="4657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42" y="8829967"/>
            <a:ext cx="3037840" cy="464820"/>
          </a:xfrm>
          <a:prstGeom prst="rect">
            <a:avLst/>
          </a:prstGeom>
        </p:spPr>
        <p:txBody>
          <a:bodyPr vert="horz" lIns="93150" tIns="46576" rIns="93150" bIns="46576" rtlCol="0" anchor="b"/>
          <a:lstStyle>
            <a:lvl1pPr algn="r">
              <a:defRPr sz="1200"/>
            </a:lvl1pPr>
          </a:lstStyle>
          <a:p>
            <a:fld id="{99138C3A-7C76-8042-B10B-734FB36E17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21895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138C3A-7C76-8042-B10B-734FB36E177F}" type="slidenum">
              <a:rPr lang="en-US" smtClean="0"/>
              <a:t>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9922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 smtClean="0">
                <a:solidFill>
                  <a:schemeClr val="tx1"/>
                </a:solidFill>
              </a:rPr>
              <a:t>Delta Dental has high utilization rates.  Jim from Delta</a:t>
            </a:r>
            <a:r>
              <a:rPr lang="en-US" baseline="0" dirty="0" smtClean="0">
                <a:solidFill>
                  <a:schemeClr val="tx1"/>
                </a:solidFill>
              </a:rPr>
              <a:t> will speak to how Delta is achieving a high utilization rate.</a:t>
            </a:r>
          </a:p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baseline="0" dirty="0" smtClean="0">
              <a:solidFill>
                <a:schemeClr val="tx1"/>
              </a:solidFill>
            </a:endParaRPr>
          </a:p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baseline="0" dirty="0" smtClean="0">
                <a:solidFill>
                  <a:schemeClr val="tx1"/>
                </a:solidFill>
              </a:rPr>
              <a:t>Anthem Dental has high effectuation rates.  Rick from Anthem Dental will speak about how Anthem achieves a high effectuation rate. </a:t>
            </a:r>
          </a:p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baseline="0" dirty="0" smtClean="0"/>
          </a:p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138C3A-7C76-8042-B10B-734FB36E177F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32192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Thank you for joining today</a:t>
            </a:r>
            <a:r>
              <a:rPr lang="en-US" baseline="0" dirty="0" smtClean="0"/>
              <a:t>.  </a:t>
            </a:r>
            <a:r>
              <a:rPr lang="en-US" dirty="0" smtClean="0"/>
              <a:t>Your input was appreciated as always.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If</a:t>
            </a:r>
            <a:r>
              <a:rPr lang="en-US" baseline="0" dirty="0" smtClean="0"/>
              <a:t> anyone has topics they would like to discuss, please email me.</a:t>
            </a:r>
            <a:r>
              <a:rPr lang="en-US" dirty="0" smtClean="0"/>
              <a:t>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So unless anyone has any questions, I think we're in good shape for now. Thanks, everyone.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138C3A-7C76-8042-B10B-734FB36E177F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17775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Good morning,</a:t>
            </a:r>
            <a:r>
              <a:rPr lang="en-US" baseline="0" dirty="0" smtClean="0"/>
              <a:t> Thank you for joining us today for the Dental Technical Workgroup.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We are going to keep the phones unmuted for the call today.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Let’s go around the room for introductions.  Then we will identify who is on the phone.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138C3A-7C76-8042-B10B-734FB36E177F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331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138C3A-7C76-8042-B10B-734FB36E177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475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I have received</a:t>
            </a:r>
            <a:r>
              <a:rPr lang="en-US" baseline="0" dirty="0" smtClean="0"/>
              <a:t> the questions asked by consumers regarding the dental program from the Marketing Division.  I sent a link to the dental.com page with the agenda.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Most of the questions are about how to enroll in a dental plan.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These answers are included in the Covered California dental pages under “How to Enroll” but maybe, we could use more consumer friendly language</a:t>
            </a:r>
            <a:r>
              <a:rPr lang="en-US" baseline="0" dirty="0" smtClean="0"/>
              <a:t>.  You can take a look at the page and get back to me with any </a:t>
            </a:r>
            <a:r>
              <a:rPr lang="en-US" baseline="0" dirty="0" err="1" smtClean="0"/>
              <a:t>sugguestions</a:t>
            </a:r>
            <a:r>
              <a:rPr lang="en-US" baseline="0" smtClean="0"/>
              <a:t>.</a:t>
            </a:r>
            <a:endParaRPr lang="en-US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138C3A-7C76-8042-B10B-734FB36E177F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32368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138C3A-7C76-8042-B10B-734FB36E177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26914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baseline="0" dirty="0" smtClean="0"/>
              <a:t>Covered California can sell only qualified health plans. Sand alone dental plans must include pediatric essential health benefits, but adult benefits can vary.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There has been interest in covering Adult Orthodontia and Adult Diagnostic and Prevention plan designs.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Tim from Dental Health Services will speak about offering Adult Orthodontia.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We have received input on offering Adult Diagnostic and Prevention Plans designs.  These would be offered for Stand Alone Dental.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b="1" baseline="0" dirty="0" smtClean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="1" baseline="0" dirty="0" smtClean="0"/>
              <a:t>DPPO:</a:t>
            </a:r>
            <a:r>
              <a:rPr lang="en-US" baseline="0" dirty="0" smtClean="0"/>
              <a:t> recommend offering a low adult plan with diagnostic and prevention and basic benefits (no major benefits). This would represent a lower price option vs. high price plan. Work with an actuarial on rating would be required.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b="1" baseline="0" dirty="0" smtClean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="1" baseline="0" dirty="0" smtClean="0"/>
              <a:t>DHMO:</a:t>
            </a:r>
            <a:r>
              <a:rPr lang="en-US" baseline="0" dirty="0" smtClean="0"/>
              <a:t> recommend offering a low adult plan with diagnostic and prevention and basic benefits. In other states currently having adult low plans, Delta Dental covers major benefits; this would be an option to consider (higher copay makes it a "low plan"). This would represent a lower price option vs. high price plan. Work with an actuarial on rating would be required.</a:t>
            </a:r>
            <a:endParaRPr lang="en-US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138C3A-7C76-8042-B10B-734FB36E177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78508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baseline="0" dirty="0" smtClean="0"/>
              <a:t>The Pediatric Actuarial Value in the 2018 Standard Benefit Design is currently 86.98% on DPPO plans and 85.10% on DHMO plans. </a:t>
            </a:r>
          </a:p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baseline="0" dirty="0" smtClean="0"/>
          </a:p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baseline="0" dirty="0" smtClean="0"/>
              <a:t>Legal confirmed the State AV +/- 2 applies to pediatric dental benefits.</a:t>
            </a:r>
          </a:p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baseline="0" dirty="0" smtClean="0"/>
          </a:p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baseline="0" dirty="0" smtClean="0">
                <a:solidFill>
                  <a:srgbClr val="FF0000"/>
                </a:solidFill>
              </a:rPr>
              <a:t>Market Stabilization Rule released:</a:t>
            </a:r>
          </a:p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baseline="0" dirty="0" smtClean="0"/>
          </a:p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baseline="0" dirty="0" smtClean="0"/>
              <a:t>Some of the input we received to lower the 2019 Pediatric Dental DPPO actuarial value. </a:t>
            </a:r>
          </a:p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baseline="0" dirty="0" smtClean="0"/>
          </a:p>
          <a:p>
            <a:pPr marL="628650" marR="0" lvl="1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baseline="0" dirty="0" smtClean="0"/>
              <a:t>class shift some of the benefits </a:t>
            </a:r>
          </a:p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baseline="0" dirty="0" smtClean="0"/>
          </a:p>
          <a:p>
            <a:pPr marL="628650" marR="0" lvl="1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baseline="0" dirty="0" smtClean="0"/>
              <a:t>raise deductibles or don't waive for diagnostic and preventive procedures</a:t>
            </a:r>
          </a:p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baseline="0" dirty="0" smtClean="0"/>
          </a:p>
          <a:p>
            <a:pPr marL="628650" marR="0" lvl="1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baseline="0" dirty="0" smtClean="0"/>
              <a:t>increase percent enrollee is responsible to cover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138C3A-7C76-8042-B10B-734FB36E177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18012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 smtClean="0"/>
              <a:t>There has been interest in the ability to purchase a dental</a:t>
            </a:r>
            <a:r>
              <a:rPr lang="en-US" baseline="0" dirty="0" smtClean="0"/>
              <a:t> plan without purchasing a medical plan through the Exchange.  We see an unmet need for purchasing a dental only product.</a:t>
            </a:r>
          </a:p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baseline="0" dirty="0" smtClean="0"/>
          </a:p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baseline="0" dirty="0" smtClean="0"/>
              <a:t>Currently SB 639 would prevent the purchase of stand alone dental plan with no purchase of a Covered California health plan due to the Federal out of pocket maximum limitations. </a:t>
            </a:r>
          </a:p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baseline="0" dirty="0" smtClean="0"/>
          </a:p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baseline="0" dirty="0" smtClean="0"/>
              <a:t>Our Family Dental Plans include a pediatric maximum out of pocket limit and currently there is no way of coordinating the out of pocket limit with off Exchange plans.</a:t>
            </a:r>
          </a:p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baseline="0" dirty="0" smtClean="0"/>
          </a:p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baseline="0" dirty="0" smtClean="0"/>
              <a:t>Jim has there been any update on this item? </a:t>
            </a:r>
            <a:endParaRPr lang="en-US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138C3A-7C76-8042-B10B-734FB36E177F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55737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138C3A-7C76-8042-B10B-734FB36E177F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24581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3108029"/>
            <a:ext cx="8686800" cy="202016"/>
          </a:xfrm>
        </p:spPr>
        <p:txBody>
          <a:bodyPr lIns="91440">
            <a:noAutofit/>
          </a:bodyPr>
          <a:lstStyle>
            <a:lvl1pPr algn="ctr">
              <a:defRPr sz="1200" spc="0" baseline="0">
                <a:solidFill>
                  <a:srgbClr val="554D56"/>
                </a:solidFill>
              </a:defRPr>
            </a:lvl1pPr>
          </a:lstStyle>
          <a:p>
            <a:r>
              <a:rPr lang="en-US" dirty="0" smtClean="0"/>
              <a:t>NAME OF PRESENTATION HERE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28600" y="3316961"/>
            <a:ext cx="8686800" cy="188087"/>
          </a:xfrm>
        </p:spPr>
        <p:txBody>
          <a:bodyPr lIns="91440">
            <a:noAutofit/>
          </a:bodyPr>
          <a:lstStyle>
            <a:lvl1pPr marL="0" indent="0" algn="ctr">
              <a:buNone/>
              <a:defRPr sz="1200" b="0" i="0" spc="0" baseline="0">
                <a:solidFill>
                  <a:srgbClr val="554D56"/>
                </a:solidFill>
                <a:latin typeface="Arial"/>
                <a:cs typeface="Arial"/>
              </a:defRPr>
            </a:lvl1pPr>
            <a:lvl2pPr marL="342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Presenter, Presenter Title | Month, Day, Year </a:t>
            </a:r>
            <a:endParaRPr lang="en-US" dirty="0"/>
          </a:p>
        </p:txBody>
      </p:sp>
      <p:pic>
        <p:nvPicPr>
          <p:cNvPr id="11" name="Picture 10" descr="CC_Vert_RGB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1487" y="825235"/>
            <a:ext cx="1372332" cy="1768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37244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hort Header Title Page">
    <p:bg>
      <p:bgPr>
        <a:solidFill>
          <a:srgbClr val="19B9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2011710"/>
            <a:ext cx="8686800" cy="449767"/>
          </a:xfrm>
        </p:spPr>
        <p:txBody>
          <a:bodyPr lIns="91440" anchor="t"/>
          <a:lstStyle>
            <a:lvl1pPr algn="ctr">
              <a:defRPr sz="2475" b="1" i="0" cap="all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INSERT SHORT TITLE HERE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28600" y="2468808"/>
            <a:ext cx="8686800" cy="303362"/>
          </a:xfrm>
        </p:spPr>
        <p:txBody>
          <a:bodyPr lIns="91440" anchor="t" anchorCtr="0"/>
          <a:lstStyle>
            <a:lvl1pPr marL="0" indent="0" algn="ctr">
              <a:buNone/>
              <a:defRPr sz="1200" b="0" i="0" spc="0" baseline="0">
                <a:solidFill>
                  <a:schemeClr val="bg1"/>
                </a:solidFill>
                <a:latin typeface="Arial"/>
                <a:cs typeface="Arial"/>
              </a:defRPr>
            </a:lvl1pPr>
            <a:lvl2pPr marL="342891" indent="0">
              <a:buNone/>
              <a:defRPr sz="1351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74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6pPr>
            <a:lvl7pPr marL="2057349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8pPr>
            <a:lvl9pPr marL="2743131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Presenter, Presenter Title</a:t>
            </a: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1143004" y="4807088"/>
            <a:ext cx="7765817" cy="0"/>
          </a:xfrm>
          <a:prstGeom prst="line">
            <a:avLst/>
          </a:prstGeom>
          <a:ln w="1270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5" name="Picture 14" descr="CC_Horz_KO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707" y="4665341"/>
            <a:ext cx="879592" cy="346680"/>
          </a:xfrm>
          <a:prstGeom prst="rect">
            <a:avLst/>
          </a:prstGeom>
        </p:spPr>
      </p:pic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83785" y="4772061"/>
            <a:ext cx="73161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25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fld id="{C8146628-1A01-9741-8A8B-916D51547CC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7635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Long Header Title Page">
    <p:bg>
      <p:bgPr>
        <a:solidFill>
          <a:srgbClr val="19B9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1637772"/>
            <a:ext cx="8686800" cy="449767"/>
          </a:xfrm>
        </p:spPr>
        <p:txBody>
          <a:bodyPr lIns="91440" anchor="t"/>
          <a:lstStyle>
            <a:lvl1pPr algn="ctr">
              <a:defRPr sz="2475" b="1" i="0" cap="none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INSERT LONG </a:t>
            </a:r>
            <a:br>
              <a:rPr lang="en-US" dirty="0" smtClean="0"/>
            </a:br>
            <a:r>
              <a:rPr lang="en-US" dirty="0" smtClean="0"/>
              <a:t>TITLE HERE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28600" y="2623382"/>
            <a:ext cx="8686800" cy="303362"/>
          </a:xfrm>
        </p:spPr>
        <p:txBody>
          <a:bodyPr lIns="91440" anchor="t" anchorCtr="0"/>
          <a:lstStyle>
            <a:lvl1pPr marL="0" indent="0" algn="ctr">
              <a:buNone/>
              <a:defRPr sz="1200" b="0" i="0" spc="0" baseline="0">
                <a:solidFill>
                  <a:schemeClr val="bg1"/>
                </a:solidFill>
                <a:latin typeface="Arial"/>
                <a:cs typeface="Arial"/>
              </a:defRPr>
            </a:lvl1pPr>
            <a:lvl2pPr marL="342891" indent="0">
              <a:buNone/>
              <a:defRPr sz="1351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74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6pPr>
            <a:lvl7pPr marL="2057349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8pPr>
            <a:lvl9pPr marL="2743131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Presenter, Presenter Title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8600" y="4772061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143004" y="4807088"/>
            <a:ext cx="7765817" cy="0"/>
          </a:xfrm>
          <a:prstGeom prst="line">
            <a:avLst/>
          </a:prstGeom>
          <a:ln w="1270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Picture 11" descr="CC_Horz_KO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707" y="4665341"/>
            <a:ext cx="879592" cy="346680"/>
          </a:xfrm>
          <a:prstGeom prst="rect">
            <a:avLst/>
          </a:prstGeom>
        </p:spPr>
      </p:pic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83785" y="4772061"/>
            <a:ext cx="73161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25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fld id="{C8146628-1A01-9741-8A8B-916D51547CC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45230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rt Title and Bullet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 userDrawn="1"/>
        </p:nvCxnSpPr>
        <p:spPr>
          <a:xfrm>
            <a:off x="1143004" y="4807088"/>
            <a:ext cx="7765817" cy="0"/>
          </a:xfrm>
          <a:prstGeom prst="line">
            <a:avLst/>
          </a:prstGeom>
          <a:ln w="12700">
            <a:solidFill>
              <a:srgbClr val="554D5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CC_Horz_RGB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361" y="4663199"/>
            <a:ext cx="898307" cy="354056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228599" y="137161"/>
            <a:ext cx="8686800" cy="63245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INSERT HEADER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228603" y="809957"/>
            <a:ext cx="8687108" cy="3805958"/>
          </a:xfrm>
        </p:spPr>
        <p:txBody>
          <a:bodyPr/>
          <a:lstStyle>
            <a:lvl1pPr marL="309026" indent="-309026">
              <a:spcBef>
                <a:spcPts val="0"/>
              </a:spcBef>
              <a:buFont typeface="Arial" pitchFamily="34" charset="0"/>
              <a:buChar char="•"/>
              <a:defRPr sz="1800" baseline="0"/>
            </a:lvl1pPr>
            <a:lvl3pPr marL="1242982" indent="-135727">
              <a:spcBef>
                <a:spcPts val="0"/>
              </a:spcBef>
              <a:buSzPct val="75000"/>
              <a:buFont typeface="Arial" pitchFamily="34" charset="0"/>
              <a:buChar char="•"/>
              <a:defRPr/>
            </a:lvl3pPr>
          </a:lstStyle>
          <a:p>
            <a:pPr marL="231775" indent="-231775">
              <a:spcBef>
                <a:spcPts val="0"/>
              </a:spcBef>
            </a:pPr>
            <a:r>
              <a:rPr lang="en-US" sz="1800" dirty="0" smtClean="0"/>
              <a:t>First Level.</a:t>
            </a:r>
          </a:p>
          <a:p>
            <a:pPr marL="557199" lvl="1" indent="-211925">
              <a:spcBef>
                <a:spcPts val="0"/>
              </a:spcBef>
              <a:buSzPct val="75000"/>
              <a:buFont typeface="Courier New" pitchFamily="49" charset="0"/>
              <a:buChar char="o"/>
            </a:pPr>
            <a:r>
              <a:rPr lang="en-US" sz="1500" dirty="0" smtClean="0">
                <a:latin typeface="Arial" pitchFamily="34" charset="0"/>
                <a:cs typeface="Arial" pitchFamily="34" charset="0"/>
              </a:rPr>
              <a:t>Second Level.</a:t>
            </a:r>
          </a:p>
          <a:p>
            <a:pPr marL="942951" lvl="1" indent="-176209">
              <a:spcBef>
                <a:spcPts val="0"/>
              </a:spcBef>
              <a:buSzPct val="75000"/>
              <a:buFont typeface="Wingdings" pitchFamily="2" charset="2"/>
              <a:buChar char="§"/>
            </a:pPr>
            <a:r>
              <a:rPr lang="en-US" sz="1351" dirty="0" smtClean="0">
                <a:latin typeface="Arial" pitchFamily="34" charset="0"/>
                <a:cs typeface="Arial" pitchFamily="34" charset="0"/>
              </a:rPr>
              <a:t>Third Level.</a:t>
            </a:r>
          </a:p>
          <a:p>
            <a:pPr marL="1242982" lvl="2" indent="-135727">
              <a:spcBef>
                <a:spcPts val="0"/>
              </a:spcBef>
              <a:buSzPct val="75000"/>
              <a:buFont typeface="Arial" pitchFamily="34" charset="0"/>
              <a:buChar char="•"/>
            </a:pPr>
            <a:r>
              <a:rPr lang="en-US" sz="1200" dirty="0" smtClean="0">
                <a:latin typeface="Arial" pitchFamily="34" charset="0"/>
                <a:cs typeface="Arial" pitchFamily="34" charset="0"/>
              </a:rPr>
              <a:t>Fourth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 Level.</a:t>
            </a:r>
            <a:endParaRPr lang="en-US" sz="1200" dirty="0" smtClean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83785" y="4772061"/>
            <a:ext cx="73161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25" b="1" i="0">
                <a:solidFill>
                  <a:srgbClr val="554D56"/>
                </a:solidFill>
                <a:latin typeface="Arial"/>
                <a:cs typeface="Arial"/>
              </a:defRPr>
            </a:lvl1pPr>
          </a:lstStyle>
          <a:p>
            <a:fld id="{C8146628-1A01-9741-8A8B-916D51547CC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01094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INSERT HEADER HERE</a:t>
            </a:r>
            <a:endParaRPr lang="en-US" dirty="0"/>
          </a:p>
        </p:txBody>
      </p:sp>
      <p:sp>
        <p:nvSpPr>
          <p:cNvPr id="7" name="Table Placeholder 6"/>
          <p:cNvSpPr>
            <a:spLocks noGrp="1"/>
          </p:cNvSpPr>
          <p:nvPr>
            <p:ph type="tbl" sz="quarter" idx="12"/>
          </p:nvPr>
        </p:nvSpPr>
        <p:spPr>
          <a:xfrm>
            <a:off x="228600" y="1040613"/>
            <a:ext cx="8686800" cy="2695575"/>
          </a:xfrm>
        </p:spPr>
        <p:txBody>
          <a:bodyPr/>
          <a:lstStyle/>
          <a:p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143004" y="4807088"/>
            <a:ext cx="7765817" cy="0"/>
          </a:xfrm>
          <a:prstGeom prst="line">
            <a:avLst/>
          </a:prstGeom>
          <a:ln w="12700">
            <a:solidFill>
              <a:srgbClr val="554D5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CC_Horz_RGB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361" y="4663199"/>
            <a:ext cx="898307" cy="354056"/>
          </a:xfrm>
          <a:prstGeom prst="rect">
            <a:avLst/>
          </a:prstGeom>
        </p:spPr>
      </p:pic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83785" y="4772061"/>
            <a:ext cx="73161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25" b="1" i="0">
                <a:solidFill>
                  <a:srgbClr val="554D56"/>
                </a:solidFill>
                <a:latin typeface="Arial"/>
                <a:cs typeface="Arial"/>
              </a:defRPr>
            </a:lvl1pPr>
          </a:lstStyle>
          <a:p>
            <a:fld id="{C8146628-1A01-9741-8A8B-916D51547CC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97629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2_Short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599" y="137160"/>
            <a:ext cx="8686800" cy="632454"/>
          </a:xfrm>
        </p:spPr>
        <p:txBody>
          <a:bodyPr anchor="t" anchorCtr="0">
            <a:noAutofit/>
          </a:bodyPr>
          <a:lstStyle>
            <a:lvl1pPr algn="l">
              <a:lnSpc>
                <a:spcPts val="2475"/>
              </a:lnSpc>
              <a:defRPr>
                <a:solidFill>
                  <a:srgbClr val="19B9CA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523973"/>
            <a:ext cx="8686800" cy="885814"/>
          </a:xfrm>
        </p:spPr>
        <p:txBody>
          <a:bodyPr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8600" y="4772061"/>
            <a:ext cx="2133600" cy="273844"/>
          </a:xfrm>
          <a:prstGeom prst="rect">
            <a:avLst/>
          </a:prstGeom>
        </p:spPr>
        <p:txBody>
          <a:bodyPr/>
          <a:lstStyle/>
          <a:p>
            <a:fld id="{D660B812-7C69-4AA4-AC44-014A7F250E1D}" type="datetime1">
              <a:rPr lang="en-US" smtClean="0"/>
              <a:t>10/4/2017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92160" y="4772061"/>
            <a:ext cx="604484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46628-1A01-9741-8A8B-916D51547CC7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486371" y="4807088"/>
            <a:ext cx="7422445" cy="0"/>
          </a:xfrm>
          <a:prstGeom prst="line">
            <a:avLst/>
          </a:prstGeom>
          <a:ln w="12700">
            <a:solidFill>
              <a:srgbClr val="554D5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CC_Horz_RGB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357" y="4663199"/>
            <a:ext cx="1190450" cy="351900"/>
          </a:xfrm>
          <a:prstGeom prst="rect">
            <a:avLst/>
          </a:prstGeom>
        </p:spPr>
      </p:pic>
      <p:sp>
        <p:nvSpPr>
          <p:cNvPr id="12" name="Content Placeholder 2"/>
          <p:cNvSpPr>
            <a:spLocks noGrp="1"/>
          </p:cNvSpPr>
          <p:nvPr>
            <p:ph idx="13" hasCustomPrompt="1"/>
          </p:nvPr>
        </p:nvSpPr>
        <p:spPr>
          <a:xfrm>
            <a:off x="228599" y="1346926"/>
            <a:ext cx="8686800" cy="770540"/>
          </a:xfrm>
        </p:spPr>
        <p:txBody>
          <a:bodyPr>
            <a:noAutofit/>
          </a:bodyPr>
          <a:lstStyle>
            <a:lvl1pPr marL="0" indent="0">
              <a:buFontTx/>
              <a:buNone/>
              <a:defRPr/>
            </a:lvl1pPr>
            <a:lvl2pPr marL="0" indent="0">
              <a:buFontTx/>
              <a:buNone/>
              <a:defRPr/>
            </a:lvl2pPr>
            <a:lvl3pPr marL="0" indent="0">
              <a:buFontTx/>
              <a:buNone/>
              <a:defRPr/>
            </a:lvl3pPr>
            <a:lvl4pPr marL="0" indent="0">
              <a:buFontTx/>
              <a:buNone/>
              <a:defRPr/>
            </a:lvl4pPr>
            <a:lvl5pPr marL="0" indent="0"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text styles</a:t>
            </a:r>
          </a:p>
        </p:txBody>
      </p:sp>
    </p:spTree>
    <p:extLst>
      <p:ext uri="{BB962C8B-B14F-4D97-AF65-F5344CB8AC3E}">
        <p14:creationId xmlns:p14="http://schemas.microsoft.com/office/powerpoint/2010/main" val="3639140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600" y="137160"/>
            <a:ext cx="8686800" cy="6293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smtClean="0"/>
              <a:t>CLICK TO EDIT MASTER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814892"/>
            <a:ext cx="8686800" cy="3763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First Level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83785" y="4772061"/>
            <a:ext cx="73161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25" b="1" i="0">
                <a:solidFill>
                  <a:srgbClr val="554D56"/>
                </a:solidFill>
                <a:latin typeface="Arial"/>
                <a:cs typeface="Arial"/>
              </a:defRPr>
            </a:lvl1pPr>
          </a:lstStyle>
          <a:p>
            <a:fld id="{C8146628-1A01-9741-8A8B-916D51547CC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926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7" r:id="rId3"/>
    <p:sldLayoutId id="2147483660" r:id="rId4"/>
    <p:sldLayoutId id="2147483661" r:id="rId5"/>
    <p:sldLayoutId id="2147483669" r:id="rId6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685783" rtl="0" eaLnBrk="1" latinLnBrk="0" hangingPunct="1">
        <a:spcBef>
          <a:spcPct val="0"/>
        </a:spcBef>
        <a:buNone/>
        <a:defRPr sz="2100" b="1" kern="1200" baseline="0">
          <a:solidFill>
            <a:srgbClr val="19B9CA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257168" indent="-257168" algn="l" defTabSz="685783" rtl="0" eaLnBrk="1" latinLnBrk="0" hangingPunct="1">
        <a:spcBef>
          <a:spcPts val="0"/>
        </a:spcBef>
        <a:buFont typeface="Arial" pitchFamily="34" charset="0"/>
        <a:buChar char="•"/>
        <a:defRPr sz="1800" kern="1200">
          <a:solidFill>
            <a:srgbClr val="554D56"/>
          </a:solidFill>
          <a:latin typeface="Arial" pitchFamily="34" charset="0"/>
          <a:ea typeface="+mn-ea"/>
          <a:cs typeface="Arial" pitchFamily="34" charset="0"/>
        </a:defRPr>
      </a:lvl1pPr>
      <a:lvl2pPr marL="557199" indent="-214308" algn="l" defTabSz="685783" rtl="0" eaLnBrk="1" latinLnBrk="0" hangingPunct="1">
        <a:spcBef>
          <a:spcPts val="0"/>
        </a:spcBef>
        <a:buSzPct val="75000"/>
        <a:buFont typeface="Courier New" pitchFamily="49" charset="0"/>
        <a:buChar char="o"/>
        <a:defRPr sz="1500" kern="1200">
          <a:solidFill>
            <a:srgbClr val="554D56"/>
          </a:solidFill>
          <a:latin typeface="Arial" pitchFamily="34" charset="0"/>
          <a:ea typeface="+mn-ea"/>
          <a:cs typeface="Arial" pitchFamily="34" charset="0"/>
        </a:defRPr>
      </a:lvl2pPr>
      <a:lvl3pPr marL="944143" indent="-169065" algn="l" defTabSz="685783" rtl="0" eaLnBrk="1" latinLnBrk="0" hangingPunct="1">
        <a:spcBef>
          <a:spcPts val="0"/>
        </a:spcBef>
        <a:buFont typeface="Wingdings" pitchFamily="2" charset="2"/>
        <a:buChar char="§"/>
        <a:defRPr sz="1351" kern="1200">
          <a:solidFill>
            <a:srgbClr val="554D56"/>
          </a:solidFill>
          <a:latin typeface="Arial" pitchFamily="34" charset="0"/>
          <a:ea typeface="+mn-ea"/>
          <a:cs typeface="Arial" pitchFamily="34" charset="0"/>
        </a:defRPr>
      </a:lvl3pPr>
      <a:lvl4pPr marL="1242982" indent="-129775" algn="l" defTabSz="685783" rtl="0" eaLnBrk="1" latinLnBrk="0" hangingPunct="1">
        <a:spcBef>
          <a:spcPts val="0"/>
        </a:spcBef>
        <a:buFont typeface="Arial" pitchFamily="34" charset="0"/>
        <a:buChar char="•"/>
        <a:defRPr sz="1200" kern="1200">
          <a:solidFill>
            <a:srgbClr val="554D56"/>
          </a:solidFill>
          <a:latin typeface="Arial" pitchFamily="34" charset="0"/>
          <a:ea typeface="+mn-ea"/>
          <a:cs typeface="Arial" pitchFamily="34" charset="0"/>
        </a:defRPr>
      </a:lvl4pPr>
      <a:lvl5pPr marL="1543012" indent="-171446" algn="l" defTabSz="685783" rtl="0" eaLnBrk="1" latinLnBrk="0" hangingPunct="1">
        <a:spcBef>
          <a:spcPts val="0"/>
        </a:spcBef>
        <a:buFont typeface="Arial" pitchFamily="34" charset="0"/>
        <a:buChar char="»"/>
        <a:defRPr sz="1051" kern="1200">
          <a:solidFill>
            <a:srgbClr val="554D56"/>
          </a:solidFill>
          <a:latin typeface="Arial" pitchFamily="34" charset="0"/>
          <a:ea typeface="+mn-ea"/>
          <a:cs typeface="Arial" pitchFamily="34" charset="0"/>
        </a:defRPr>
      </a:lvl5pPr>
      <a:lvl6pPr marL="1885904" indent="-171446" algn="l" defTabSz="685783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8" indent="-171446" algn="l" defTabSz="685783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1pPr>
      <a:lvl2pPr marL="342891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4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1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QHP@covered.ca.gov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72483" y="3007021"/>
            <a:ext cx="8686800" cy="202016"/>
          </a:xfrm>
        </p:spPr>
        <p:txBody>
          <a:bodyPr/>
          <a:lstStyle/>
          <a:p>
            <a:r>
              <a:rPr lang="en-US" dirty="0" smtClean="0"/>
              <a:t>DENTAL TECHNICAL WORKGROUP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0" y="3284066"/>
            <a:ext cx="8686800" cy="386982"/>
          </a:xfrm>
        </p:spPr>
        <p:txBody>
          <a:bodyPr/>
          <a:lstStyle/>
          <a:p>
            <a:r>
              <a:rPr lang="en-US" dirty="0" smtClean="0"/>
              <a:t>October 10,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335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IMPROVEMENTS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228603" y="685799"/>
            <a:ext cx="8687108" cy="3930115"/>
          </a:xfrm>
        </p:spPr>
        <p:txBody>
          <a:bodyPr/>
          <a:lstStyle/>
          <a:p>
            <a:pPr marL="285750" lvl="1" indent="-285750">
              <a:buSzPct val="100000"/>
              <a:buFont typeface="Arial" panose="020B0604020202020204" pitchFamily="34" charset="0"/>
              <a:buChar char="•"/>
            </a:pPr>
            <a:r>
              <a:rPr lang="en-US" sz="1800" dirty="0" smtClean="0"/>
              <a:t>Increase utilization</a:t>
            </a:r>
          </a:p>
          <a:p>
            <a:pPr marL="0" lvl="1" indent="0">
              <a:buSzPct val="100000"/>
              <a:buNone/>
            </a:pPr>
            <a:endParaRPr lang="en-US" sz="1800" dirty="0"/>
          </a:p>
          <a:p>
            <a:pPr marL="285750" lvl="1" indent="-285750">
              <a:buSzPct val="100000"/>
              <a:buFont typeface="Arial" panose="020B0604020202020204" pitchFamily="34" charset="0"/>
              <a:buChar char="•"/>
            </a:pPr>
            <a:r>
              <a:rPr lang="en-US" sz="1800" dirty="0"/>
              <a:t>Increase </a:t>
            </a:r>
            <a:r>
              <a:rPr lang="en-US" sz="1800" dirty="0" smtClean="0"/>
              <a:t>effectuation rates</a:t>
            </a:r>
          </a:p>
          <a:p>
            <a:pPr marL="342891" lvl="1" indent="0">
              <a:buNone/>
            </a:pPr>
            <a:endParaRPr lang="en-US" dirty="0"/>
          </a:p>
          <a:p>
            <a:pPr marL="285750" lvl="1" indent="-285750">
              <a:buSzPct val="100000"/>
              <a:buFont typeface="Arial" panose="020B0604020202020204" pitchFamily="34" charset="0"/>
              <a:buChar char="•"/>
            </a:pPr>
            <a:endParaRPr lang="en-US" sz="1800" dirty="0" smtClean="0"/>
          </a:p>
          <a:p>
            <a:pPr marL="342891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8146628-1A01-9741-8A8B-916D51547CC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19529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2528389"/>
            <a:ext cx="8686804" cy="637130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8146628-1A01-9741-8A8B-916D51547CC7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28600" y="2078622"/>
            <a:ext cx="8686800" cy="44976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WRAP UP AND NEXT STEPS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8469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46628-1A01-9741-8A8B-916D51547CC7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787098" y="453387"/>
            <a:ext cx="7762496" cy="4263467"/>
          </a:xfrm>
        </p:spPr>
        <p:txBody>
          <a:bodyPr/>
          <a:lstStyle/>
          <a:p>
            <a:pPr marL="0" indent="0" algn="ctr">
              <a:buNone/>
            </a:pPr>
            <a:endParaRPr lang="en-US" sz="1050" b="1" dirty="0">
              <a:solidFill>
                <a:srgbClr val="244061"/>
              </a:solidFill>
              <a:ea typeface="Times New Roman"/>
            </a:endParaRPr>
          </a:p>
          <a:p>
            <a:pPr marL="0" indent="0" algn="ctr">
              <a:buNone/>
            </a:pPr>
            <a:r>
              <a:rPr lang="en-US" sz="1050" b="1" dirty="0">
                <a:solidFill>
                  <a:srgbClr val="244061"/>
                </a:solidFill>
                <a:ea typeface="Times New Roman"/>
              </a:rPr>
              <a:t>Dental Technical Work Group</a:t>
            </a:r>
          </a:p>
          <a:p>
            <a:pPr marL="0" indent="0" algn="ctr">
              <a:buNone/>
            </a:pPr>
            <a:r>
              <a:rPr lang="en-US" sz="1050" b="1" dirty="0">
                <a:solidFill>
                  <a:srgbClr val="244061"/>
                </a:solidFill>
                <a:ea typeface="Times New Roman"/>
              </a:rPr>
              <a:t>Meeting and Webinar</a:t>
            </a:r>
          </a:p>
          <a:p>
            <a:pPr marL="0" indent="0" algn="ctr">
              <a:buNone/>
            </a:pPr>
            <a:r>
              <a:rPr lang="en-US" sz="1050" b="1" dirty="0">
                <a:solidFill>
                  <a:srgbClr val="244061"/>
                </a:solidFill>
                <a:ea typeface="Times New Roman"/>
              </a:rPr>
              <a:t>October 10, 2017</a:t>
            </a:r>
          </a:p>
          <a:p>
            <a:pPr marL="0" indent="0" algn="ctr">
              <a:buNone/>
            </a:pPr>
            <a:r>
              <a:rPr lang="en-US" sz="1050" b="1" dirty="0" smtClean="0">
                <a:solidFill>
                  <a:srgbClr val="244061"/>
                </a:solidFill>
                <a:ea typeface="Times New Roman"/>
              </a:rPr>
              <a:t>11:00 a.m. - 12:30 p.m.</a:t>
            </a:r>
          </a:p>
          <a:p>
            <a:pPr marL="0" indent="0" algn="ctr">
              <a:buNone/>
            </a:pPr>
            <a:endParaRPr lang="en-US" sz="1050" b="1" dirty="0">
              <a:solidFill>
                <a:srgbClr val="244061"/>
              </a:solidFill>
              <a:ea typeface="Times New Roman"/>
            </a:endParaRPr>
          </a:p>
          <a:p>
            <a:pPr marL="0" indent="0" algn="ctr">
              <a:buNone/>
            </a:pPr>
            <a:endParaRPr lang="en-US" sz="1050" b="1" dirty="0" smtClean="0">
              <a:solidFill>
                <a:srgbClr val="244061"/>
              </a:solidFill>
              <a:ea typeface="Times New Roman"/>
            </a:endParaRPr>
          </a:p>
          <a:p>
            <a:pPr marL="0" indent="0" algn="ctr">
              <a:buNone/>
            </a:pPr>
            <a:endParaRPr lang="en-US" sz="1050" b="1" dirty="0">
              <a:solidFill>
                <a:srgbClr val="244061"/>
              </a:solidFill>
              <a:ea typeface="Times New Roman"/>
            </a:endParaRPr>
          </a:p>
          <a:p>
            <a:pPr marL="0" indent="0" algn="ctr">
              <a:buNone/>
            </a:pPr>
            <a:r>
              <a:rPr lang="en-US" sz="1050" b="1" dirty="0">
                <a:solidFill>
                  <a:srgbClr val="244061"/>
                </a:solidFill>
                <a:ea typeface="Times New Roman"/>
              </a:rPr>
              <a:t>Agenda Items 			</a:t>
            </a:r>
            <a:r>
              <a:rPr lang="en-US" sz="1050" b="1" dirty="0" smtClean="0">
                <a:solidFill>
                  <a:srgbClr val="244061"/>
                </a:solidFill>
                <a:ea typeface="Times New Roman"/>
              </a:rPr>
              <a:t>			Suggested </a:t>
            </a:r>
            <a:r>
              <a:rPr lang="en-US" sz="1050" b="1" dirty="0">
                <a:solidFill>
                  <a:srgbClr val="244061"/>
                </a:solidFill>
                <a:ea typeface="Times New Roman"/>
              </a:rPr>
              <a:t>Time</a:t>
            </a:r>
          </a:p>
          <a:p>
            <a:pPr marL="0" indent="0">
              <a:buNone/>
            </a:pPr>
            <a:endParaRPr lang="en-US" sz="105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</a:rPr>
              <a:t>I. Welcome and Introductions 				</a:t>
            </a:r>
            <a:r>
              <a:rPr lang="en-US" sz="12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		11:00 </a:t>
            </a: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</a:rPr>
              <a:t>- </a:t>
            </a:r>
            <a:r>
              <a:rPr lang="en-US" sz="12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11:10 </a:t>
            </a: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</a:rPr>
              <a:t>(10 min) </a:t>
            </a:r>
            <a:endParaRPr lang="en-U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sz="1200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</a:rPr>
              <a:t>II. Covered </a:t>
            </a:r>
            <a:r>
              <a:rPr lang="en-US" sz="12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California’s </a:t>
            </a: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</a:rPr>
              <a:t>Dental W</a:t>
            </a:r>
            <a:r>
              <a:rPr lang="en-US" sz="12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eb Page</a:t>
            </a: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</a:rPr>
              <a:t>			</a:t>
            </a:r>
            <a:r>
              <a:rPr lang="en-US" sz="12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		11:10 </a:t>
            </a: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</a:rPr>
              <a:t>– </a:t>
            </a:r>
            <a:r>
              <a:rPr lang="en-US" sz="12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11:30 (20 </a:t>
            </a: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</a:rPr>
              <a:t>min)</a:t>
            </a:r>
          </a:p>
          <a:p>
            <a:pPr marL="0" indent="0">
              <a:buNone/>
            </a:pPr>
            <a:endParaRPr lang="en-US" sz="1200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</a:rPr>
              <a:t>III. </a:t>
            </a:r>
            <a:r>
              <a:rPr lang="en-US" sz="12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Covered </a:t>
            </a: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</a:rPr>
              <a:t>California Dental Standard Benefit Plan Design 		</a:t>
            </a:r>
            <a:r>
              <a:rPr lang="en-US" sz="12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	11:30 </a:t>
            </a: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</a:rPr>
              <a:t>– </a:t>
            </a:r>
            <a:r>
              <a:rPr lang="en-US" sz="12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12:00 (30 min</a:t>
            </a: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</a:rPr>
              <a:t>) </a:t>
            </a:r>
            <a:endParaRPr lang="en-US" sz="12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sz="1200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12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IV. Program Improvements						12:00 – 12:20 (20 min)</a:t>
            </a:r>
          </a:p>
          <a:p>
            <a:pPr marL="0" indent="0">
              <a:buNone/>
            </a:pPr>
            <a:endParaRPr lang="en-U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12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V</a:t>
            </a: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</a:rPr>
              <a:t>. </a:t>
            </a:r>
            <a:r>
              <a:rPr lang="nb-NO" sz="1200" b="1" dirty="0">
                <a:solidFill>
                  <a:srgbClr val="000000"/>
                </a:solidFill>
                <a:latin typeface="Calibri" panose="020F0502020204030204" pitchFamily="34" charset="0"/>
              </a:rPr>
              <a:t>Next Steps </a:t>
            </a:r>
            <a:r>
              <a:rPr lang="en-US" sz="12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					</a:t>
            </a: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  <a:r>
              <a:rPr lang="en-US" sz="12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	12:20 </a:t>
            </a: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</a:rPr>
              <a:t>- </a:t>
            </a:r>
            <a:r>
              <a:rPr lang="en-US" sz="12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12:30 (10 </a:t>
            </a: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</a:rPr>
              <a:t>min) 					</a:t>
            </a:r>
            <a:endParaRPr lang="en-U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12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		</a:t>
            </a: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</a:rPr>
              <a:t>				</a:t>
            </a:r>
            <a:r>
              <a:rPr lang="en-US" sz="12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</a:rPr>
              <a:t>						</a:t>
            </a:r>
            <a:endParaRPr lang="en-U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sz="9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 algn="ctr">
              <a:buNone/>
            </a:pPr>
            <a:endParaRPr lang="en-US" sz="1050" b="1" dirty="0">
              <a:solidFill>
                <a:srgbClr val="244061"/>
              </a:solidFill>
              <a:ea typeface="Times New Roman"/>
            </a:endParaRPr>
          </a:p>
          <a:p>
            <a:pPr marL="0" indent="0" algn="ctr">
              <a:buNone/>
            </a:pPr>
            <a:r>
              <a:rPr lang="en-US" sz="1050" b="1" dirty="0">
                <a:solidFill>
                  <a:srgbClr val="244061"/>
                </a:solidFill>
                <a:ea typeface="Times New Roman"/>
              </a:rPr>
              <a:t>Send public comments to </a:t>
            </a:r>
            <a:r>
              <a:rPr lang="en-US" sz="1050" b="1" dirty="0">
                <a:solidFill>
                  <a:srgbClr val="244061"/>
                </a:solidFill>
                <a:ea typeface="Times New Roman"/>
                <a:hlinkClick r:id="rId3"/>
              </a:rPr>
              <a:t>QHP@covered.ca.gov</a:t>
            </a:r>
            <a:r>
              <a:rPr lang="en-US" sz="1050" b="1" dirty="0">
                <a:solidFill>
                  <a:srgbClr val="244061"/>
                </a:solidFill>
                <a:ea typeface="Times New Roman"/>
              </a:rPr>
              <a:t> </a:t>
            </a:r>
          </a:p>
          <a:p>
            <a:pPr marL="0" indent="0" algn="ctr">
              <a:buNone/>
            </a:pPr>
            <a:r>
              <a:rPr lang="en-US" sz="1050" b="1" dirty="0">
                <a:solidFill>
                  <a:srgbClr val="244061"/>
                </a:solidFill>
                <a:ea typeface="Times New Roman"/>
              </a:rPr>
              <a:t>	</a:t>
            </a:r>
          </a:p>
          <a:p>
            <a:pPr marL="0" indent="0" algn="ctr">
              <a:buNone/>
            </a:pPr>
            <a:endParaRPr lang="en-US" sz="1050" dirty="0">
              <a:latin typeface="Cambria"/>
              <a:ea typeface="Times New Roman"/>
              <a:cs typeface="Times New Roman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526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8146628-1A01-9741-8A8B-916D51547CC7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28604" y="2172303"/>
            <a:ext cx="8686800" cy="44976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Covered California Dental WEB page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>
          <a:xfrm>
            <a:off x="107688" y="2618232"/>
            <a:ext cx="8686804" cy="637130"/>
          </a:xfrm>
        </p:spPr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9324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88" y="183321"/>
            <a:ext cx="7583337" cy="364001"/>
          </a:xfrm>
        </p:spPr>
        <p:txBody>
          <a:bodyPr/>
          <a:lstStyle/>
          <a:p>
            <a:r>
              <a:rPr lang="en-US" dirty="0" smtClean="0"/>
              <a:t>COVERED CALIFORNIA DENTAL WEB PAGE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378539" y="4772061"/>
            <a:ext cx="548714" cy="273844"/>
          </a:xfrm>
          <a:prstGeom prst="rect">
            <a:avLst/>
          </a:prstGeom>
        </p:spPr>
        <p:txBody>
          <a:bodyPr/>
          <a:lstStyle/>
          <a:p>
            <a:fld id="{C8146628-1A01-9741-8A8B-916D51547CC7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3"/>
          </p:nvPr>
        </p:nvSpPr>
        <p:spPr>
          <a:xfrm>
            <a:off x="127888" y="821784"/>
            <a:ext cx="8664419" cy="368281"/>
          </a:xfrm>
        </p:spPr>
        <p:txBody>
          <a:bodyPr/>
          <a:lstStyle/>
          <a:p>
            <a:r>
              <a:rPr lang="en-US" sz="2000" b="1" dirty="0" smtClean="0">
                <a:solidFill>
                  <a:srgbClr val="5A5A59"/>
                </a:solidFill>
              </a:rPr>
              <a:t>Most frequently asked questions:</a:t>
            </a:r>
            <a:endParaRPr lang="en-US" sz="2000" b="1" dirty="0">
              <a:solidFill>
                <a:srgbClr val="5A5A59"/>
              </a:solidFill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27887" y="1311965"/>
            <a:ext cx="8664420" cy="3106569"/>
          </a:xfrm>
        </p:spPr>
        <p:txBody>
          <a:bodyPr/>
          <a:lstStyle/>
          <a:p>
            <a:r>
              <a:rPr lang="en-US" dirty="0" smtClean="0"/>
              <a:t>How do I enroll in a dental plan?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Can I enroll in a dental plan without a health plan?</a:t>
            </a:r>
          </a:p>
          <a:p>
            <a:endParaRPr lang="en-US" dirty="0"/>
          </a:p>
          <a:p>
            <a:r>
              <a:rPr lang="en-US" dirty="0"/>
              <a:t>Can you get dental </a:t>
            </a:r>
            <a:r>
              <a:rPr lang="en-US" dirty="0" smtClean="0"/>
              <a:t>insurance when it is not open </a:t>
            </a:r>
            <a:r>
              <a:rPr lang="en-US" dirty="0"/>
              <a:t>enrollment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How do I pay for my dental plan on the Covered California website?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How do I find dental providers that participate in my insurance plan?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079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692" y="1716986"/>
            <a:ext cx="8807712" cy="1102414"/>
          </a:xfrm>
        </p:spPr>
        <p:txBody>
          <a:bodyPr>
            <a:normAutofit/>
          </a:bodyPr>
          <a:lstStyle/>
          <a:p>
            <a:r>
              <a:rPr lang="en-US" sz="2200" b="0" dirty="0" smtClean="0"/>
              <a:t/>
            </a:r>
            <a:br>
              <a:rPr lang="en-US" sz="2200" b="0" dirty="0" smtClean="0"/>
            </a:br>
            <a:r>
              <a:rPr lang="en-US" sz="2200" dirty="0" smtClean="0"/>
              <a:t> </a:t>
            </a:r>
            <a:r>
              <a:rPr lang="en-US" sz="2400" dirty="0" smtClean="0"/>
              <a:t>2019 Dental </a:t>
            </a:r>
            <a:r>
              <a:rPr lang="en-US" sz="2400" dirty="0"/>
              <a:t>Standard Benefit Plan Design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8146628-1A01-9741-8A8B-916D51547CC7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081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COVERED CALIFORNIA DENTAL PLAN DESIGN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228603" y="685799"/>
            <a:ext cx="8687108" cy="3930115"/>
          </a:xfrm>
        </p:spPr>
        <p:txBody>
          <a:bodyPr/>
          <a:lstStyle/>
          <a:p>
            <a:pPr>
              <a:buNone/>
            </a:pPr>
            <a:r>
              <a:rPr lang="en-US" sz="2000" b="1" dirty="0" smtClean="0"/>
              <a:t>2019 </a:t>
            </a:r>
            <a:r>
              <a:rPr lang="en-US" sz="2000" b="1" dirty="0"/>
              <a:t>Dental Standard Benefit </a:t>
            </a:r>
            <a:r>
              <a:rPr lang="en-US" sz="2000" b="1" dirty="0" smtClean="0"/>
              <a:t>Plan Design Discussion Topics:</a:t>
            </a:r>
          </a:p>
          <a:p>
            <a:pPr marL="342891" lvl="1" indent="0">
              <a:buNone/>
            </a:pPr>
            <a:endParaRPr lang="en-US" sz="1800" dirty="0" smtClean="0"/>
          </a:p>
          <a:p>
            <a:r>
              <a:rPr lang="en-US" dirty="0" smtClean="0"/>
              <a:t>Adult Benefits </a:t>
            </a:r>
          </a:p>
          <a:p>
            <a:pPr lvl="1"/>
            <a:r>
              <a:rPr lang="en-US" dirty="0" smtClean="0"/>
              <a:t>Adult Orthodontia</a:t>
            </a:r>
          </a:p>
          <a:p>
            <a:pPr lvl="1"/>
            <a:r>
              <a:rPr lang="en-US" dirty="0"/>
              <a:t>Adult Diagnostic and Prevention </a:t>
            </a:r>
            <a:r>
              <a:rPr lang="en-US" dirty="0" smtClean="0"/>
              <a:t>Plans</a:t>
            </a:r>
          </a:p>
          <a:p>
            <a:pPr marL="342891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marL="285750" lvl="1" indent="-285750">
              <a:buSzPct val="100000"/>
              <a:buFont typeface="Arial" panose="020B0604020202020204" pitchFamily="34" charset="0"/>
              <a:buChar char="•"/>
            </a:pPr>
            <a:endParaRPr lang="en-US" sz="1800" dirty="0" smtClean="0"/>
          </a:p>
          <a:p>
            <a:pPr marL="342891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8146628-1A01-9741-8A8B-916D51547CC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29812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COVERED CALIFORNIA DENTAL PLAN DESIGN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228603" y="685799"/>
            <a:ext cx="8687108" cy="3930115"/>
          </a:xfrm>
        </p:spPr>
        <p:txBody>
          <a:bodyPr/>
          <a:lstStyle/>
          <a:p>
            <a:pPr>
              <a:buNone/>
            </a:pPr>
            <a:r>
              <a:rPr lang="en-US" sz="2000" b="1" dirty="0" smtClean="0"/>
              <a:t>2019 </a:t>
            </a:r>
            <a:r>
              <a:rPr lang="en-US" sz="2000" b="1" dirty="0"/>
              <a:t>Dental Standard Benefit </a:t>
            </a:r>
            <a:r>
              <a:rPr lang="en-US" sz="2000" b="1" dirty="0" smtClean="0"/>
              <a:t>Plan Design Discussion Topics:</a:t>
            </a:r>
          </a:p>
          <a:p>
            <a:pPr marL="342891" lvl="1" indent="0">
              <a:buNone/>
            </a:pPr>
            <a:endParaRPr lang="en-US" dirty="0"/>
          </a:p>
          <a:p>
            <a:pPr marL="285750" lvl="1" indent="-285750">
              <a:buSzPct val="100000"/>
              <a:buFont typeface="Arial" panose="020B0604020202020204" pitchFamily="34" charset="0"/>
              <a:buChar char="•"/>
            </a:pPr>
            <a:r>
              <a:rPr lang="en-US" sz="1800" dirty="0" smtClean="0"/>
              <a:t>AV Calculations</a:t>
            </a:r>
          </a:p>
          <a:p>
            <a:pPr lvl="1"/>
            <a:r>
              <a:rPr lang="en-US" dirty="0"/>
              <a:t>Pediatric Dental 86.98</a:t>
            </a:r>
            <a:r>
              <a:rPr lang="en-US" dirty="0" smtClean="0"/>
              <a:t>% AV on coinsurance plans</a:t>
            </a:r>
          </a:p>
          <a:p>
            <a:pPr lvl="1"/>
            <a:r>
              <a:rPr lang="en-US" dirty="0"/>
              <a:t>Pediatric Dental </a:t>
            </a:r>
            <a:r>
              <a:rPr lang="en-US" dirty="0" smtClean="0"/>
              <a:t>85.10% </a:t>
            </a:r>
            <a:r>
              <a:rPr lang="en-US" dirty="0"/>
              <a:t>AV </a:t>
            </a:r>
            <a:r>
              <a:rPr lang="en-US" dirty="0" smtClean="0"/>
              <a:t>on copayment plans</a:t>
            </a:r>
            <a:endParaRPr lang="en-US" dirty="0"/>
          </a:p>
          <a:p>
            <a:pPr lvl="1"/>
            <a:endParaRPr lang="en-US" dirty="0"/>
          </a:p>
          <a:p>
            <a:pPr marL="285750" lvl="1" indent="-285750">
              <a:buSzPct val="100000"/>
              <a:buFont typeface="Arial" panose="020B0604020202020204" pitchFamily="34" charset="0"/>
              <a:buChar char="•"/>
            </a:pPr>
            <a:endParaRPr lang="en-US" sz="1800" dirty="0" smtClean="0"/>
          </a:p>
          <a:p>
            <a:pPr marL="342891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8146628-1A01-9741-8A8B-916D51547CC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6001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COVERED CALIFORNIA DENTAL PLAN DESIGN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228603" y="685799"/>
            <a:ext cx="8687108" cy="3930115"/>
          </a:xfrm>
        </p:spPr>
        <p:txBody>
          <a:bodyPr/>
          <a:lstStyle/>
          <a:p>
            <a:pPr>
              <a:buNone/>
            </a:pPr>
            <a:r>
              <a:rPr lang="en-US" sz="2000" b="1" dirty="0" smtClean="0"/>
              <a:t>2019 </a:t>
            </a:r>
            <a:r>
              <a:rPr lang="en-US" sz="2000" b="1" dirty="0"/>
              <a:t>Dental Standard Benefit </a:t>
            </a:r>
            <a:r>
              <a:rPr lang="en-US" sz="2000" b="1" dirty="0" smtClean="0"/>
              <a:t>Plan Design Discussion Topics:</a:t>
            </a:r>
          </a:p>
          <a:p>
            <a:pPr marL="342891" lvl="1" indent="0">
              <a:buNone/>
            </a:pPr>
            <a:endParaRPr lang="en-US" sz="1800" dirty="0" smtClean="0"/>
          </a:p>
          <a:p>
            <a:pPr marL="285750" lvl="1" indent="-285750">
              <a:buSzPct val="100000"/>
              <a:buFont typeface="Arial" panose="020B0604020202020204" pitchFamily="34" charset="0"/>
              <a:buChar char="•"/>
            </a:pPr>
            <a:r>
              <a:rPr lang="en-US" sz="1800" dirty="0" smtClean="0"/>
              <a:t>Independent </a:t>
            </a:r>
            <a:r>
              <a:rPr lang="en-US" sz="1800" dirty="0"/>
              <a:t>Dental Plan Purchase</a:t>
            </a:r>
          </a:p>
          <a:p>
            <a:pPr marL="285750" lvl="1" indent="-285750">
              <a:buSzPct val="100000"/>
              <a:buFont typeface="Arial" panose="020B0604020202020204" pitchFamily="34" charset="0"/>
              <a:buChar char="•"/>
            </a:pPr>
            <a:endParaRPr lang="en-US" sz="1800" dirty="0" smtClean="0"/>
          </a:p>
          <a:p>
            <a:pPr marL="342891" lvl="1" indent="0">
              <a:buNone/>
            </a:pPr>
            <a:endParaRPr lang="en-US" dirty="0"/>
          </a:p>
          <a:p>
            <a:pPr marL="285750" lvl="1" indent="-285750">
              <a:buSzPct val="100000"/>
              <a:buFont typeface="Arial" panose="020B0604020202020204" pitchFamily="34" charset="0"/>
              <a:buChar char="•"/>
            </a:pPr>
            <a:endParaRPr lang="en-US" sz="1800" dirty="0" smtClean="0"/>
          </a:p>
          <a:p>
            <a:pPr marL="342891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8146628-1A01-9741-8A8B-916D51547CC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8538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Program improvements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8146628-1A01-9741-8A8B-916D51547CC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0064399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1DBB6A31880044912FEB75B9096A3A" ma:contentTypeVersion="0" ma:contentTypeDescription="Create a new document." ma:contentTypeScope="" ma:versionID="f480de67afc285b49e1c6ac965ca5803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132CD9C-5346-4400-AC63-0BCD5E4BE89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6C75C96-EA76-4D05-86ED-927C4933789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C99EB1D5-0B80-47D4-B23C-06C4AF511F32}">
  <ds:schemaRefs>
    <ds:schemaRef ds:uri="http://purl.org/dc/elements/1.1/"/>
    <ds:schemaRef ds:uri="http://www.w3.org/XML/1998/namespace"/>
    <ds:schemaRef ds:uri="http://schemas.microsoft.com/office/2006/documentManagement/types"/>
    <ds:schemaRef ds:uri="http://purl.org/dc/terms/"/>
    <ds:schemaRef ds:uri="http://schemas.microsoft.com/office/2006/metadata/properties"/>
    <ds:schemaRef ds:uri="http://schemas.microsoft.com/office/infopath/2007/PartnerControls"/>
    <ds:schemaRef ds:uri="http://purl.org/dc/dcmitype/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19993</TotalTime>
  <Words>810</Words>
  <Application>Microsoft Office PowerPoint</Application>
  <PresentationFormat>On-screen Show (16:9)</PresentationFormat>
  <Paragraphs>144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Cambria</vt:lpstr>
      <vt:lpstr>Courier New</vt:lpstr>
      <vt:lpstr>Times New Roman</vt:lpstr>
      <vt:lpstr>Wingdings</vt:lpstr>
      <vt:lpstr>Custom Design</vt:lpstr>
      <vt:lpstr>DENTAL TECHNICAL WORKGROUP</vt:lpstr>
      <vt:lpstr>AGENDA</vt:lpstr>
      <vt:lpstr>Covered California Dental WEB page </vt:lpstr>
      <vt:lpstr>COVERED CALIFORNIA DENTAL WEB PAGE</vt:lpstr>
      <vt:lpstr>  2019 Dental Standard Benefit Plan Design </vt:lpstr>
      <vt:lpstr>COVERED CALIFORNIA DENTAL PLAN DESIGN </vt:lpstr>
      <vt:lpstr>COVERED CALIFORNIA DENTAL PLAN DESIGN </vt:lpstr>
      <vt:lpstr>COVERED CALIFORNIA DENTAL PLAN DESIGN </vt:lpstr>
      <vt:lpstr>Program improvements</vt:lpstr>
      <vt:lpstr>PROGRAM IMPROVEMENTS</vt:lpstr>
      <vt:lpstr>WRAP UP AND NEXT STEPS</vt:lpstr>
    </vt:vector>
  </TitlesOfParts>
  <Company>Ogilvy &amp; Mather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  Morris</dc:creator>
  <cp:lastModifiedBy>Ehrke, Dianne (CoveredCA)</cp:lastModifiedBy>
  <cp:revision>1077</cp:revision>
  <cp:lastPrinted>2017-09-21T15:28:28Z</cp:lastPrinted>
  <dcterms:created xsi:type="dcterms:W3CDTF">2012-12-03T22:24:20Z</dcterms:created>
  <dcterms:modified xsi:type="dcterms:W3CDTF">2017-10-04T17:46:18Z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0x010100731DBB6A31880044912FEB75B9096A3A</vt:lpwstr>
  </property>
</Properties>
</file>