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customXml/itemProps1.xml" ContentType="application/vnd.openxmlformats-officedocument.customXmlPropertie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Default Extension="png" ContentType="image/png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customXml/itemProps2.xml" ContentType="application/vnd.openxmlformats-officedocument.customXmlProperti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Default Extension="jpeg" ContentType="image/jpeg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Default Extension="jpg" ContentType="image/jpeg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Default Extension="rels" ContentType="application/vnd.openxmlformats-package.relationship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slides/slide23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57" r:id="rId2"/>
    <p:sldId id="501" r:id="rId3"/>
    <p:sldId id="512" r:id="rId4"/>
    <p:sldId id="513" r:id="rId5"/>
    <p:sldId id="511" r:id="rId6"/>
    <p:sldId id="483" r:id="rId7"/>
    <p:sldId id="486" r:id="rId8"/>
    <p:sldId id="504" r:id="rId9"/>
    <p:sldId id="499" r:id="rId10"/>
    <p:sldId id="505" r:id="rId11"/>
    <p:sldId id="506" r:id="rId12"/>
    <p:sldId id="507" r:id="rId13"/>
    <p:sldId id="498" r:id="rId14"/>
    <p:sldId id="489" r:id="rId15"/>
    <p:sldId id="473" r:id="rId16"/>
    <p:sldId id="480" r:id="rId17"/>
    <p:sldId id="482" r:id="rId18"/>
    <p:sldId id="477" r:id="rId19"/>
    <p:sldId id="337" r:id="rId20"/>
    <p:sldId id="497" r:id="rId21"/>
    <p:sldId id="285" r:id="rId22"/>
    <p:sldId id="509" r:id="rId23"/>
    <p:sldId id="436" r:id="rId24"/>
    <p:sldId id="362" r:id="rId25"/>
    <p:sldId id="364" r:id="rId26"/>
    <p:sldId id="363" r:id="rId27"/>
    <p:sldId id="425" r:id="rId28"/>
    <p:sldId id="496" r:id="rId29"/>
    <p:sldId id="451" r:id="rId30"/>
    <p:sldId id="510" r:id="rId31"/>
    <p:sldId id="452" r:id="rId32"/>
    <p:sldId id="454" r:id="rId33"/>
    <p:sldId id="508" r:id="rId34"/>
    <p:sldId id="453" r:id="rId35"/>
    <p:sldId id="385" r:id="rId36"/>
    <p:sldId id="384" r:id="rId37"/>
    <p:sldId id="386" r:id="rId38"/>
    <p:sldId id="383" r:id="rId39"/>
    <p:sldId id="324" r:id="rId4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indows User" initials="WU" lastIdx="5" clrIdx="0"/>
  <p:cmAuthor id="1" name="Martin, Jesse (CoveredCA)" initials="MJ" lastIdx="2" clrIdx="1"/>
  <p:cmAuthor id="2" name="Seastrom, Robert (CoveredCA)" initials="SR(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CC66"/>
    <a:srgbClr val="FFCC00"/>
    <a:srgbClr val="47AAC5"/>
    <a:srgbClr val="31C0D1"/>
    <a:srgbClr val="564E57"/>
    <a:srgbClr val="B7C3B6"/>
    <a:srgbClr val="927056"/>
    <a:srgbClr val="808080"/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642" autoAdjust="0"/>
    <p:restoredTop sz="86962" autoAdjust="0"/>
  </p:normalViewPr>
  <p:slideViewPr>
    <p:cSldViewPr>
      <p:cViewPr>
        <p:scale>
          <a:sx n="90" d="100"/>
          <a:sy n="90" d="100"/>
        </p:scale>
        <p:origin x="-1452" y="-6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4" d="100"/>
        <a:sy n="124" d="100"/>
      </p:scale>
      <p:origin x="0" y="64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50" Type="http://schemas.openxmlformats.org/officeDocument/2006/relationships/customXml" Target="../customXml/item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ommentAuthors" Target="commentAuthors.xml"/><Relationship Id="rId48" Type="http://schemas.openxmlformats.org/officeDocument/2006/relationships/customXml" Target="../customXml/item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Workbook4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Workbook4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ln>
              <a:solidFill>
                <a:schemeClr val="tx1"/>
              </a:solidFill>
            </a:ln>
          </c:spPr>
          <c:invertIfNegative val="0"/>
          <c:dPt>
            <c:idx val="0"/>
            <c:invertIfNegative val="0"/>
            <c:bubble3D val="0"/>
            <c:spPr>
              <a:gradFill>
                <a:gsLst>
                  <a:gs pos="31000">
                    <a:srgbClr val="927056">
                      <a:lumMod val="70000"/>
                      <a:lumOff val="30000"/>
                    </a:srgbClr>
                  </a:gs>
                  <a:gs pos="100000">
                    <a:srgbClr val="927056">
                      <a:lumMod val="93000"/>
                    </a:srgbClr>
                  </a:gs>
                </a:gsLst>
                <a:path path="circle">
                  <a:fillToRect l="100000" t="100000"/>
                </a:path>
              </a:gradFill>
              <a:ln>
                <a:solidFill>
                  <a:schemeClr val="tx1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</c:spPr>
          </c:dPt>
          <c:dPt>
            <c:idx val="1"/>
            <c:invertIfNegative val="0"/>
            <c:bubble3D val="0"/>
            <c:spPr>
              <a:gradFill flip="none" rotWithShape="1">
                <a:gsLst>
                  <a:gs pos="30000">
                    <a:schemeClr val="bg1">
                      <a:lumMod val="63000"/>
                    </a:schemeClr>
                  </a:gs>
                  <a:gs pos="62000">
                    <a:schemeClr val="tx1">
                      <a:lumMod val="22000"/>
                      <a:lumOff val="78000"/>
                    </a:schemeClr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solidFill>
                  <a:schemeClr val="tx1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</c:spPr>
          </c:dPt>
          <c:dPt>
            <c:idx val="2"/>
            <c:invertIfNegative val="0"/>
            <c:bubble3D val="0"/>
            <c:spPr>
              <a:gradFill flip="none" rotWithShape="1">
                <a:gsLst>
                  <a:gs pos="31000">
                    <a:srgbClr val="FFCC00">
                      <a:lumMod val="78000"/>
                    </a:srgbClr>
                  </a:gs>
                  <a:gs pos="100000">
                    <a:srgbClr val="FFCC00">
                      <a:lumMod val="32000"/>
                      <a:lumOff val="68000"/>
                    </a:srgb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solidFill>
                  <a:schemeClr val="tx1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</c:spPr>
          </c:dPt>
          <c:dPt>
            <c:idx val="3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  <a:ln>
                <a:solidFill>
                  <a:schemeClr val="tx1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</c:spPr>
          </c:dPt>
          <c:cat>
            <c:strRef>
              <c:f>Sheet1!$B$7:$B$10</c:f>
              <c:strCache>
                <c:ptCount val="4"/>
                <c:pt idx="0">
                  <c:v>Bronze60</c:v>
                </c:pt>
                <c:pt idx="1">
                  <c:v>Silver70</c:v>
                </c:pt>
                <c:pt idx="2">
                  <c:v>Gold80</c:v>
                </c:pt>
                <c:pt idx="3">
                  <c:v>Platinum90</c:v>
                </c:pt>
              </c:strCache>
            </c:strRef>
          </c:cat>
          <c:val>
            <c:numRef>
              <c:f>Sheet1!$C$7:$C$10</c:f>
              <c:numCache>
                <c:formatCode>0%</c:formatCode>
                <c:ptCount val="4"/>
                <c:pt idx="0">
                  <c:v>0.6</c:v>
                </c:pt>
                <c:pt idx="1">
                  <c:v>0.7</c:v>
                </c:pt>
                <c:pt idx="2">
                  <c:v>0.8</c:v>
                </c:pt>
                <c:pt idx="3">
                  <c:v>0.9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7379456"/>
        <c:axId val="86635648"/>
      </c:barChart>
      <c:catAx>
        <c:axId val="373794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6635648"/>
        <c:crosses val="autoZero"/>
        <c:auto val="1"/>
        <c:lblAlgn val="ctr"/>
        <c:lblOffset val="100"/>
        <c:noMultiLvlLbl val="0"/>
      </c:catAx>
      <c:valAx>
        <c:axId val="8663564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8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3737945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4570739141478"/>
          <c:y val="0.05"/>
          <c:w val="0.86213176981909501"/>
          <c:h val="0.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invertIfNegative val="0"/>
          <c:val>
            <c:numRef>
              <c:f>Sheet1!$C$19:$C$22</c:f>
              <c:numCache>
                <c:formatCode>0%</c:formatCode>
                <c:ptCount val="4"/>
                <c:pt idx="0">
                  <c:v>0.94</c:v>
                </c:pt>
                <c:pt idx="1">
                  <c:v>0.87</c:v>
                </c:pt>
                <c:pt idx="2">
                  <c:v>0.73</c:v>
                </c:pt>
                <c:pt idx="3">
                  <c:v>0.7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8336640"/>
        <c:axId val="88162304"/>
      </c:barChart>
      <c:catAx>
        <c:axId val="88336640"/>
        <c:scaling>
          <c:orientation val="minMax"/>
        </c:scaling>
        <c:delete val="1"/>
        <c:axPos val="b"/>
        <c:majorTickMark val="out"/>
        <c:minorTickMark val="none"/>
        <c:tickLblPos val="nextTo"/>
        <c:crossAx val="88162304"/>
        <c:crosses val="autoZero"/>
        <c:auto val="1"/>
        <c:lblAlgn val="ctr"/>
        <c:lblOffset val="100"/>
        <c:noMultiLvlLbl val="0"/>
      </c:catAx>
      <c:valAx>
        <c:axId val="8816230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8833664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3-09-25T15:42:22.552" idx="5">
    <p:pos x="4788" y="1445"/>
    <p:text>Per Rene, please include bar on Native American coverage (up to 300%). </p:tex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D9C404-1D18-411A-BDCE-4371B16A5B2C}" type="datetimeFigureOut">
              <a:rPr lang="en-US" smtClean="0"/>
              <a:t>9/26/2013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FBF00D-D09F-47B0-B748-1867A9519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1783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EAC9614-DAC2-46EB-86C6-ABF09F717F2C}" type="datetimeFigureOut">
              <a:rPr lang="en-US" smtClean="0"/>
              <a:t>9/26/2013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9B3A95B-97E9-4326-BC11-B80AC507E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169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D641F6-DF53-4F4C-A07F-A32FF87EF1B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2190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D641F6-DF53-4F4C-A07F-A32FF87EF1B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0909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Rates for these health plans will vary by region, ZIP</a:t>
            </a:r>
            <a:r>
              <a:rPr lang="en-US" baseline="0" dirty="0" smtClean="0"/>
              <a:t> code, metal level, and age.  The chart shows the regions as broken up by price across California.  In each region, there are at least three different health insurance companies offering all 5 levels of coverage – Platinum, Gold, Silver, Bronze and Catastrophic – with many regions with more.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D641F6-DF53-4F4C-A07F-A32FF87EF1B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7470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Rates for these health plans will vary by region, ZIP</a:t>
            </a:r>
            <a:r>
              <a:rPr lang="en-US" baseline="0" dirty="0" smtClean="0"/>
              <a:t> code, metal level, and age.  The chart shows the regions as broken up by price across California.  In each region, there are at least three different health insurance companies offering all 5 levels of coverage – Platinum, Gold, Silver, Bronze and Catastrophic – with many regions with more.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D641F6-DF53-4F4C-A07F-A32FF87EF1B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7470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Rates for these health plans will vary by region, ZIP</a:t>
            </a:r>
            <a:r>
              <a:rPr lang="en-US" baseline="0" dirty="0" smtClean="0"/>
              <a:t> code, metal level, and age.  The chart shows the regions as broken up by price across California.  In each region, there are at least three different health insurance companies offering all 5 levels of coverage – Platinum, Gold, Silver, Bronze and Catastrophic – with many regions with more.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D641F6-DF53-4F4C-A07F-A32FF87EF1B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7470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Rates for these health plans will vary by region, ZIP</a:t>
            </a:r>
            <a:r>
              <a:rPr lang="en-US" baseline="0" dirty="0" smtClean="0"/>
              <a:t> code, metal level, and age.  The chart shows the regions as broken up by price across California.  In each region, there are at least three different health insurance companies offering all 5 levels of coverage – Platinum, Gold, Silver, Bronze and Catastrophic – with many regions with more.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D641F6-DF53-4F4C-A07F-A32FF87EF1B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7470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Rates for these health plans will vary by region, ZIP</a:t>
            </a:r>
            <a:r>
              <a:rPr lang="en-US" baseline="0" dirty="0" smtClean="0"/>
              <a:t> code, metal level, and age.  The chart shows the regions as broken up by price across California.  In each region, there are at least three different health insurance companies offering all 5 levels of coverage – Platinum, Gold, Silver, Bronze and Catastrophic – with many regions with more.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D641F6-DF53-4F4C-A07F-A32FF87EF1B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7470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3A95B-97E9-4326-BC11-B80AC507E0E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8405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D641F6-DF53-4F4C-A07F-A32FF87EF1B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0909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Rates for these health plans will vary by region, ZIP</a:t>
            </a:r>
            <a:r>
              <a:rPr lang="en-US" baseline="0" dirty="0" smtClean="0"/>
              <a:t> code, metal level, and age.  The chart shows the regions as broken up by price across California.  In each region, there are at least three different health insurance companies offering all 5 levels of coverage – Platinum, Gold, Silver, Bronze and Catastrophic – with many regions with more.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D641F6-DF53-4F4C-A07F-A32FF87EF1B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7470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3A95B-97E9-4326-BC11-B80AC507E0E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177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Rates for these health plans will vary by region, ZIP</a:t>
            </a:r>
            <a:r>
              <a:rPr lang="en-US" baseline="0" dirty="0" smtClean="0"/>
              <a:t> code, metal level, and age.  The chart shows the regions as broken up by price across California.  In each region, there are at least three different health insurance companies offering all 5 levels of coverage – Platinum, Gold, Silver, Bronze and Catastrophic – with many regions with more.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D641F6-DF53-4F4C-A07F-A32FF87EF1B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7470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D641F6-DF53-4F4C-A07F-A32FF87EF1B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0909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D641F6-DF53-4F4C-A07F-A32FF87EF1BB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0909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Rates for these health plans will vary by region, ZIP</a:t>
            </a:r>
            <a:r>
              <a:rPr lang="en-US" baseline="0" dirty="0" smtClean="0"/>
              <a:t> code, metal level, and age.  The chart shows the regions as broken up by price across California.  In each region, there are at least three different health insurance companies offering all 5 levels of coverage – Platinum, Gold, Silver, Bronze and Catastrophic – with many regions with more.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D641F6-DF53-4F4C-A07F-A32FF87EF1B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7470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Rates for these health plans will vary by region, ZIP</a:t>
            </a:r>
            <a:r>
              <a:rPr lang="en-US" baseline="0" dirty="0" smtClean="0"/>
              <a:t> code, metal level, and age.  The chart shows the regions as broken up by price across California.  In each region, there are at least three different health insurance companies offering all 5 levels of coverage – Platinum, Gold, Silver, Bronze and Catastrophic – with many regions with more.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D641F6-DF53-4F4C-A07F-A32FF87EF1B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7470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Rates for these health plans will vary by region, ZIP</a:t>
            </a:r>
            <a:r>
              <a:rPr lang="en-US" baseline="0" dirty="0" smtClean="0"/>
              <a:t> code, metal level, and age.  The chart shows the regions as broken up by price across California.  In each region, there are at least three different health insurance companies offering all 5 levels of coverage – Platinum, Gold, Silver, Bronze and Catastrophic – with many regions with more.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D641F6-DF53-4F4C-A07F-A32FF87EF1B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7470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Rates for these health plans will vary by region, ZIP</a:t>
            </a:r>
            <a:r>
              <a:rPr lang="en-US" baseline="0" dirty="0" smtClean="0"/>
              <a:t> code, metal level, and age.  The chart shows the regions as broken up by price across California.  In each region, there are at least three different health insurance companies offering all 5 levels of coverage – Platinum, Gold, Silver, Bronze and Catastrophic – with many regions with more.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D641F6-DF53-4F4C-A07F-A32FF87EF1B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7470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Rates for these health plans will vary by region, ZIP</a:t>
            </a:r>
            <a:r>
              <a:rPr lang="en-US" baseline="0" dirty="0" smtClean="0"/>
              <a:t> code, metal level, and age.  The chart shows the regions as broken up by price across California.  In each region, there are at least three different health insurance companies offering all 5 levels of coverage – Platinum, Gold, Silver, Bronze and Catastrophic – with many regions with more.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D641F6-DF53-4F4C-A07F-A32FF87EF1B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7470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Rates for these health plans will vary by region, ZIP</a:t>
            </a:r>
            <a:r>
              <a:rPr lang="en-US" baseline="0" dirty="0" smtClean="0"/>
              <a:t> code, metal level, and age.  The chart shows the regions as broken up by price across California.  In each region, there are at least three different health insurance companies offering all 5 levels of coverage – Platinum, Gold, Silver, Bronze and Catastrophic – with many regions with more.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D641F6-DF53-4F4C-A07F-A32FF87EF1B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7470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D641F6-DF53-4F4C-A07F-A32FF87EF1B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090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4C3E9-1E85-4B3F-846E-F96A9EE3F4F0}" type="datetimeFigureOut">
              <a:rPr lang="en-US" smtClean="0"/>
              <a:t>9/26/2013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199DA-F4BE-46A4-B49A-C6D196451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654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4C3E9-1E85-4B3F-846E-F96A9EE3F4F0}" type="datetimeFigureOut">
              <a:rPr lang="en-US" smtClean="0"/>
              <a:t>9/26/2013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199DA-F4BE-46A4-B49A-C6D196451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554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4C3E9-1E85-4B3F-846E-F96A9EE3F4F0}" type="datetimeFigureOut">
              <a:rPr lang="en-US" smtClean="0"/>
              <a:t>9/26/2013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199DA-F4BE-46A4-B49A-C6D196451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507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4C3E9-1E85-4B3F-846E-F96A9EE3F4F0}" type="datetimeFigureOut">
              <a:rPr lang="en-US" smtClean="0"/>
              <a:t>9/26/2013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199DA-F4BE-46A4-B49A-C6D196451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940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4C3E9-1E85-4B3F-846E-F96A9EE3F4F0}" type="datetimeFigureOut">
              <a:rPr lang="en-US" smtClean="0"/>
              <a:t>9/26/2013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199DA-F4BE-46A4-B49A-C6D196451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165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4C3E9-1E85-4B3F-846E-F96A9EE3F4F0}" type="datetimeFigureOut">
              <a:rPr lang="en-US" smtClean="0"/>
              <a:t>9/26/2013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199DA-F4BE-46A4-B49A-C6D196451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438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4C3E9-1E85-4B3F-846E-F96A9EE3F4F0}" type="datetimeFigureOut">
              <a:rPr lang="en-US" smtClean="0"/>
              <a:t>9/26/2013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199DA-F4BE-46A4-B49A-C6D196451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451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4C3E9-1E85-4B3F-846E-F96A9EE3F4F0}" type="datetimeFigureOut">
              <a:rPr lang="en-US" smtClean="0"/>
              <a:t>9/26/2013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199DA-F4BE-46A4-B49A-C6D196451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270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4C3E9-1E85-4B3F-846E-F96A9EE3F4F0}" type="datetimeFigureOut">
              <a:rPr lang="en-US" smtClean="0"/>
              <a:t>9/26/2013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199DA-F4BE-46A4-B49A-C6D196451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601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4C3E9-1E85-4B3F-846E-F96A9EE3F4F0}" type="datetimeFigureOut">
              <a:rPr lang="en-US" smtClean="0"/>
              <a:t>9/26/2013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199DA-F4BE-46A4-B49A-C6D196451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294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4C3E9-1E85-4B3F-846E-F96A9EE3F4F0}" type="datetimeFigureOut">
              <a:rPr lang="en-US" smtClean="0"/>
              <a:t>9/26/2013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199DA-F4BE-46A4-B49A-C6D196451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307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24C3E9-1E85-4B3F-846E-F96A9EE3F4F0}" type="datetimeFigureOut">
              <a:rPr lang="en-US" smtClean="0"/>
              <a:t>9/26/2013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199DA-F4BE-46A4-B49A-C6D196451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8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1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2.png"/><Relationship Id="rId4" Type="http://schemas.openxmlformats.org/officeDocument/2006/relationships/image" Target="../media/image16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6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839200" y="6535579"/>
            <a:ext cx="228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1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24573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0" y="304800"/>
            <a:ext cx="6477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baseline="30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We’ve Streamlined the Application Process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71500" y="1752600"/>
            <a:ext cx="8191500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800"/>
              </a:spcAft>
              <a:buFont typeface="Arial" pitchFamily="34" charset="0"/>
              <a:buChar char="•"/>
            </a:pPr>
            <a:r>
              <a:rPr lang="en-US" sz="3600" b="1" baseline="30000" dirty="0" smtClean="0">
                <a:latin typeface="Arial" pitchFamily="34" charset="0"/>
                <a:cs typeface="Arial" pitchFamily="34" charset="0"/>
              </a:rPr>
              <a:t>Applying </a:t>
            </a:r>
            <a:r>
              <a:rPr lang="en-US" sz="3600" b="1" baseline="30000" dirty="0">
                <a:latin typeface="Arial" pitchFamily="34" charset="0"/>
                <a:cs typeface="Arial" pitchFamily="34" charset="0"/>
              </a:rPr>
              <a:t>at Covered California, lets you know if your income makes you </a:t>
            </a:r>
            <a:r>
              <a:rPr lang="en-US" sz="3600" b="1" baseline="30000" dirty="0" smtClean="0">
                <a:latin typeface="Arial" pitchFamily="34" charset="0"/>
                <a:cs typeface="Arial" pitchFamily="34" charset="0"/>
              </a:rPr>
              <a:t>eligible </a:t>
            </a:r>
            <a:r>
              <a:rPr lang="en-US" sz="3600" b="1" baseline="30000" dirty="0">
                <a:latin typeface="Arial" pitchFamily="34" charset="0"/>
                <a:cs typeface="Arial" pitchFamily="34" charset="0"/>
              </a:rPr>
              <a:t>for affordable coverage</a:t>
            </a:r>
          </a:p>
          <a:p>
            <a:pPr marL="342900" indent="-342900">
              <a:spcAft>
                <a:spcPts val="1800"/>
              </a:spcAft>
              <a:buFont typeface="Arial" pitchFamily="34" charset="0"/>
              <a:buChar char="•"/>
            </a:pPr>
            <a:r>
              <a:rPr lang="en-US" sz="3600" b="1" baseline="30000" dirty="0" smtClean="0">
                <a:latin typeface="Arial" pitchFamily="34" charset="0"/>
                <a:cs typeface="Arial" pitchFamily="34" charset="0"/>
              </a:rPr>
              <a:t>Enrolling:</a:t>
            </a:r>
            <a:endParaRPr lang="en-US" sz="3600" b="1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763000" y="6535579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10</a:t>
            </a:r>
            <a:endParaRPr lang="en-US" sz="1000" dirty="0"/>
          </a:p>
        </p:txBody>
      </p:sp>
      <p:sp>
        <p:nvSpPr>
          <p:cNvPr id="3" name="TextBox 2"/>
          <p:cNvSpPr txBox="1"/>
          <p:nvPr/>
        </p:nvSpPr>
        <p:spPr>
          <a:xfrm>
            <a:off x="1600200" y="3183761"/>
            <a:ext cx="6934200" cy="39036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3200" b="1" baseline="30000" dirty="0">
                <a:latin typeface="Arial" pitchFamily="34" charset="0"/>
                <a:cs typeface="Arial" pitchFamily="34" charset="0"/>
              </a:rPr>
              <a:t>Service Center:</a:t>
            </a:r>
            <a:r>
              <a:rPr lang="en-US" sz="3200" baseline="30000" dirty="0">
                <a:latin typeface="Arial" pitchFamily="34" charset="0"/>
                <a:cs typeface="Arial" pitchFamily="34" charset="0"/>
              </a:rPr>
              <a:t> We’ll help you find your local Medi-Cal </a:t>
            </a:r>
            <a:r>
              <a:rPr lang="en-US" sz="3200" baseline="30000" dirty="0" smtClean="0">
                <a:latin typeface="Arial" pitchFamily="34" charset="0"/>
                <a:cs typeface="Arial" pitchFamily="34" charset="0"/>
              </a:rPr>
              <a:t>county </a:t>
            </a:r>
            <a:r>
              <a:rPr lang="en-US" sz="3200" baseline="30000" dirty="0">
                <a:latin typeface="Arial" pitchFamily="34" charset="0"/>
                <a:cs typeface="Arial" pitchFamily="34" charset="0"/>
              </a:rPr>
              <a:t>office for quick help.</a:t>
            </a:r>
          </a:p>
          <a:p>
            <a:pPr>
              <a:spcAft>
                <a:spcPts val="1800"/>
              </a:spcAft>
            </a:pPr>
            <a:r>
              <a:rPr lang="en-US" sz="3200" b="1" baseline="30000" dirty="0" smtClean="0">
                <a:latin typeface="Arial" pitchFamily="34" charset="0"/>
                <a:cs typeface="Arial" pitchFamily="34" charset="0"/>
              </a:rPr>
              <a:t>Certified </a:t>
            </a:r>
            <a:r>
              <a:rPr lang="en-US" sz="3200" b="1" baseline="30000" dirty="0">
                <a:latin typeface="Arial" pitchFamily="34" charset="0"/>
                <a:cs typeface="Arial" pitchFamily="34" charset="0"/>
              </a:rPr>
              <a:t>Enrollment Counselor or Certified </a:t>
            </a:r>
            <a:r>
              <a:rPr lang="en-US" sz="3200" b="1" baseline="30000" dirty="0" smtClean="0">
                <a:latin typeface="Arial" pitchFamily="34" charset="0"/>
                <a:cs typeface="Arial" pitchFamily="34" charset="0"/>
              </a:rPr>
              <a:t>Insurance </a:t>
            </a:r>
            <a:r>
              <a:rPr lang="en-US" sz="3200" b="1" baseline="30000" dirty="0">
                <a:latin typeface="Arial" pitchFamily="34" charset="0"/>
                <a:cs typeface="Arial" pitchFamily="34" charset="0"/>
              </a:rPr>
              <a:t>Agent:</a:t>
            </a:r>
            <a:r>
              <a:rPr lang="en-US" sz="3200" baseline="30000" dirty="0">
                <a:latin typeface="Arial" pitchFamily="34" charset="0"/>
                <a:cs typeface="Arial" pitchFamily="34" charset="0"/>
              </a:rPr>
              <a:t> Our counselors and agents will </a:t>
            </a:r>
            <a:br>
              <a:rPr lang="en-US" sz="3200" baseline="30000" dirty="0">
                <a:latin typeface="Arial" pitchFamily="34" charset="0"/>
                <a:cs typeface="Arial" pitchFamily="34" charset="0"/>
              </a:rPr>
            </a:br>
            <a:r>
              <a:rPr lang="en-US" sz="3200" baseline="30000" dirty="0" smtClean="0">
                <a:latin typeface="Arial" pitchFamily="34" charset="0"/>
                <a:cs typeface="Arial" pitchFamily="34" charset="0"/>
              </a:rPr>
              <a:t>let </a:t>
            </a:r>
            <a:r>
              <a:rPr lang="en-US" sz="3200" baseline="30000" dirty="0">
                <a:latin typeface="Arial" pitchFamily="34" charset="0"/>
                <a:cs typeface="Arial" pitchFamily="34" charset="0"/>
              </a:rPr>
              <a:t>applicants know their status. </a:t>
            </a:r>
          </a:p>
          <a:p>
            <a:pPr>
              <a:spcAft>
                <a:spcPts val="1800"/>
              </a:spcAft>
            </a:pPr>
            <a:r>
              <a:rPr lang="en-US" sz="3200" b="1" baseline="30000" dirty="0" smtClean="0">
                <a:latin typeface="Arial" pitchFamily="34" charset="0"/>
                <a:cs typeface="Arial" pitchFamily="34" charset="0"/>
              </a:rPr>
              <a:t>County Social Services </a:t>
            </a:r>
            <a:r>
              <a:rPr lang="en-US" sz="3200" b="1" baseline="30000" dirty="0">
                <a:latin typeface="Arial" pitchFamily="34" charset="0"/>
                <a:cs typeface="Arial" pitchFamily="34" charset="0"/>
              </a:rPr>
              <a:t>Office:</a:t>
            </a:r>
            <a:r>
              <a:rPr lang="en-US" sz="3200" baseline="30000" dirty="0">
                <a:latin typeface="Arial" pitchFamily="34" charset="0"/>
                <a:cs typeface="Arial" pitchFamily="34" charset="0"/>
              </a:rPr>
              <a:t> Where applicants can get their full Medi-Cal eligibility determination using MAGI and Non-MAGI income eligibility rules. 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9209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00137" y="2057400"/>
            <a:ext cx="6943725" cy="31854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285750" indent="-285750">
              <a:spcAft>
                <a:spcPts val="1800"/>
              </a:spcAft>
              <a:buFont typeface="Arial" pitchFamily="34" charset="0"/>
              <a:buChar char="•"/>
            </a:pPr>
            <a:r>
              <a:rPr lang="en-US" sz="3600" b="1" baseline="30000" dirty="0" smtClean="0">
                <a:latin typeface="Arial" pitchFamily="34" charset="0"/>
                <a:cs typeface="Arial" pitchFamily="34" charset="0"/>
              </a:rPr>
              <a:t>We </a:t>
            </a:r>
            <a:r>
              <a:rPr lang="en-US" sz="3600" b="1" baseline="30000" dirty="0">
                <a:latin typeface="Arial" pitchFamily="34" charset="0"/>
                <a:cs typeface="Arial" pitchFamily="34" charset="0"/>
              </a:rPr>
              <a:t>allow self-attestation &amp; “reasonably compatible” reviews</a:t>
            </a:r>
          </a:p>
          <a:p>
            <a:pPr marL="285750" indent="-285750">
              <a:spcAft>
                <a:spcPts val="1800"/>
              </a:spcAft>
              <a:buFont typeface="Arial" pitchFamily="34" charset="0"/>
              <a:buChar char="•"/>
            </a:pPr>
            <a:r>
              <a:rPr lang="en-US" sz="3600" b="1" baseline="30000" dirty="0" smtClean="0">
                <a:latin typeface="Arial" pitchFamily="34" charset="0"/>
                <a:cs typeface="Arial" pitchFamily="34" charset="0"/>
              </a:rPr>
              <a:t>We </a:t>
            </a:r>
            <a:r>
              <a:rPr lang="en-US" sz="3600" b="1" baseline="30000" dirty="0">
                <a:latin typeface="Arial" pitchFamily="34" charset="0"/>
                <a:cs typeface="Arial" pitchFamily="34" charset="0"/>
              </a:rPr>
              <a:t>have access to a federal electronic </a:t>
            </a:r>
            <a:r>
              <a:rPr lang="en-US" sz="3600" b="1" baseline="30000" dirty="0" smtClean="0">
                <a:latin typeface="Arial" pitchFamily="34" charset="0"/>
                <a:cs typeface="Arial" pitchFamily="34" charset="0"/>
              </a:rPr>
              <a:t>verification </a:t>
            </a:r>
            <a:r>
              <a:rPr lang="en-US" sz="3600" b="1" baseline="30000" dirty="0">
                <a:latin typeface="Arial" pitchFamily="34" charset="0"/>
                <a:cs typeface="Arial" pitchFamily="34" charset="0"/>
              </a:rPr>
              <a:t>hub</a:t>
            </a:r>
          </a:p>
          <a:p>
            <a:pPr marL="285750" indent="-285750">
              <a:spcAft>
                <a:spcPts val="1800"/>
              </a:spcAft>
              <a:buFont typeface="Arial" pitchFamily="34" charset="0"/>
              <a:buChar char="•"/>
            </a:pPr>
            <a:r>
              <a:rPr lang="en-US" sz="3600" b="1" baseline="30000" dirty="0" smtClean="0">
                <a:latin typeface="Arial" pitchFamily="34" charset="0"/>
                <a:cs typeface="Arial" pitchFamily="34" charset="0"/>
              </a:rPr>
              <a:t>We’ll </a:t>
            </a:r>
            <a:r>
              <a:rPr lang="en-US" sz="3600" b="1" baseline="30000" dirty="0">
                <a:latin typeface="Arial" pitchFamily="34" charset="0"/>
                <a:cs typeface="Arial" pitchFamily="34" charset="0"/>
              </a:rPr>
              <a:t>use the MAGI income standard</a:t>
            </a:r>
          </a:p>
          <a:p>
            <a:pPr marL="285750" indent="-285750">
              <a:spcAft>
                <a:spcPts val="1800"/>
              </a:spcAft>
              <a:buFont typeface="Arial" pitchFamily="34" charset="0"/>
              <a:buChar char="•"/>
            </a:pPr>
            <a:r>
              <a:rPr lang="en-US" sz="3600" b="1" baseline="30000" dirty="0" smtClean="0">
                <a:latin typeface="Arial" pitchFamily="34" charset="0"/>
                <a:cs typeface="Arial" pitchFamily="34" charset="0"/>
              </a:rPr>
              <a:t>We’ve </a:t>
            </a:r>
            <a:r>
              <a:rPr lang="en-US" sz="3600" b="1" baseline="30000" dirty="0">
                <a:latin typeface="Arial" pitchFamily="34" charset="0"/>
                <a:cs typeface="Arial" pitchFamily="34" charset="0"/>
              </a:rPr>
              <a:t>made verifying state residency easier 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09825" y="304800"/>
            <a:ext cx="6248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baseline="30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We’ve Simplified Eligibility and How We Verify Information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763000" y="6535579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11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0341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763000" y="6535579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12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14754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09600" y="3075057"/>
            <a:ext cx="4876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Covered </a:t>
            </a:r>
            <a:r>
              <a:rPr lang="en-US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California</a:t>
            </a:r>
          </a:p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Marketplace</a:t>
            </a:r>
            <a:endParaRPr lang="en-US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763000" y="6535579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13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31950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14600" y="279737"/>
            <a:ext cx="6248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Affordability</a:t>
            </a:r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= </a:t>
            </a:r>
            <a:b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Premium + Out-of-Pocket Expenses</a:t>
            </a:r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1752600"/>
            <a:ext cx="78486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564E57"/>
                </a:solidFill>
                <a:latin typeface="Arial" pitchFamily="34" charset="0"/>
                <a:cs typeface="Arial" pitchFamily="34" charset="0"/>
              </a:rPr>
              <a:t>For those not eligible for </a:t>
            </a:r>
            <a:r>
              <a:rPr lang="en-US" sz="3000" b="1" dirty="0" err="1" smtClean="0">
                <a:solidFill>
                  <a:srgbClr val="564E57"/>
                </a:solidFill>
                <a:latin typeface="Arial" pitchFamily="34" charset="0"/>
                <a:cs typeface="Arial" pitchFamily="34" charset="0"/>
              </a:rPr>
              <a:t>Medi</a:t>
            </a:r>
            <a:r>
              <a:rPr lang="en-US" sz="3000" b="1" dirty="0" smtClean="0">
                <a:solidFill>
                  <a:srgbClr val="564E57"/>
                </a:solidFill>
                <a:latin typeface="Arial" pitchFamily="34" charset="0"/>
                <a:cs typeface="Arial" pitchFamily="34" charset="0"/>
              </a:rPr>
              <a:t>-Cal:</a:t>
            </a:r>
            <a:endParaRPr lang="en-US" sz="3000" dirty="0" smtClean="0">
              <a:solidFill>
                <a:srgbClr val="564E57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Gross Premium rate is driven by</a:t>
            </a:r>
          </a:p>
          <a:p>
            <a:pPr marL="742950" lvl="1" indent="-285750">
              <a:spcAft>
                <a:spcPts val="600"/>
              </a:spcAft>
              <a:buFont typeface="Arial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Age of each adult being covered</a:t>
            </a:r>
          </a:p>
          <a:p>
            <a:pPr marL="742950" lvl="1" indent="-285750">
              <a:spcAft>
                <a:spcPts val="600"/>
              </a:spcAft>
              <a:buFont typeface="Arial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Household’s zip code</a:t>
            </a:r>
          </a:p>
          <a:p>
            <a:pPr marL="742950" lvl="1" indent="-285750">
              <a:spcAft>
                <a:spcPts val="600"/>
              </a:spcAft>
              <a:buFont typeface="Arial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Benefit plan selected</a:t>
            </a:r>
          </a:p>
          <a:p>
            <a:pPr marL="742950" lvl="1" indent="-285750">
              <a:spcAft>
                <a:spcPts val="600"/>
              </a:spcAft>
              <a:buFont typeface="Arial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For families, a separate rate is charged for the first </a:t>
            </a:r>
            <a:br>
              <a:rPr lang="en-US" sz="2000" dirty="0" smtClean="0">
                <a:latin typeface="Arial" pitchFamily="34" charset="0"/>
                <a:cs typeface="Arial" pitchFamily="34" charset="0"/>
              </a:rPr>
            </a:br>
            <a:r>
              <a:rPr lang="en-US" sz="2000" dirty="0" smtClean="0">
                <a:latin typeface="Arial" pitchFamily="34" charset="0"/>
                <a:cs typeface="Arial" pitchFamily="34" charset="0"/>
              </a:rPr>
              <a:t>three children under the age of 18.  Adult children </a:t>
            </a:r>
            <a:br>
              <a:rPr lang="en-US" sz="2000" dirty="0" smtClean="0">
                <a:latin typeface="Arial" pitchFamily="34" charset="0"/>
                <a:cs typeface="Arial" pitchFamily="34" charset="0"/>
              </a:rPr>
            </a:br>
            <a:r>
              <a:rPr lang="en-US" sz="2000" dirty="0" smtClean="0">
                <a:latin typeface="Arial" pitchFamily="34" charset="0"/>
                <a:cs typeface="Arial" pitchFamily="34" charset="0"/>
              </a:rPr>
              <a:t>are counted separately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Net Premium rate is driven by </a:t>
            </a:r>
          </a:p>
          <a:p>
            <a:pPr marL="742950" lvl="1" indent="-285750">
              <a:spcAft>
                <a:spcPts val="600"/>
              </a:spcAft>
              <a:buFont typeface="Arial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Eligibility for premium assistance in the form of an </a:t>
            </a:r>
            <a:br>
              <a:rPr lang="en-US" sz="2000" dirty="0" smtClean="0">
                <a:latin typeface="Arial" pitchFamily="34" charset="0"/>
                <a:cs typeface="Arial" pitchFamily="34" charset="0"/>
              </a:rPr>
            </a:br>
            <a:r>
              <a:rPr lang="en-US" sz="2000" dirty="0" smtClean="0">
                <a:latin typeface="Arial" pitchFamily="34" charset="0"/>
                <a:cs typeface="Arial" pitchFamily="34" charset="0"/>
              </a:rPr>
              <a:t>Advance Tax Credit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763000" y="6535579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14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477070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14600" y="218182"/>
            <a:ext cx="6248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Premium rates influenced </a:t>
            </a:r>
            <a:b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by benefit plan</a:t>
            </a:r>
            <a:endParaRPr lang="en-U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4495800"/>
            <a:ext cx="9906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2743200"/>
            <a:ext cx="8077200" cy="3352800"/>
          </a:xfrm>
          <a:prstGeom prst="rect">
            <a:avLst/>
          </a:prstGeom>
          <a:noFill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8" name="Char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6961294"/>
              </p:ext>
            </p:extLst>
          </p:nvPr>
        </p:nvGraphicFramePr>
        <p:xfrm>
          <a:off x="533400" y="2971800"/>
          <a:ext cx="75438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1632858" y="5619690"/>
            <a:ext cx="11865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Bronze</a:t>
            </a:r>
            <a:r>
              <a:rPr lang="en-US" sz="2000" baseline="30000" dirty="0" smtClean="0">
                <a:latin typeface="Arial" pitchFamily="34" charset="0"/>
                <a:cs typeface="Arial" pitchFamily="34" charset="0"/>
              </a:rPr>
              <a:t>60</a:t>
            </a:r>
            <a:endParaRPr lang="en-US" sz="2000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02975" y="5619690"/>
            <a:ext cx="10166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Silver</a:t>
            </a:r>
            <a:r>
              <a:rPr lang="en-US" sz="2000" baseline="30000" dirty="0">
                <a:latin typeface="Arial" pitchFamily="34" charset="0"/>
                <a:cs typeface="Arial" pitchFamily="34" charset="0"/>
              </a:rPr>
              <a:t>7</a:t>
            </a:r>
            <a:r>
              <a:rPr lang="en-US" sz="2000" baseline="30000" dirty="0" smtClean="0">
                <a:latin typeface="Arial" pitchFamily="34" charset="0"/>
                <a:cs typeface="Arial" pitchFamily="34" charset="0"/>
              </a:rPr>
              <a:t>0</a:t>
            </a:r>
            <a:endParaRPr lang="en-US" sz="2000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62005" y="5619690"/>
            <a:ext cx="9156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Gold</a:t>
            </a:r>
            <a:r>
              <a:rPr lang="en-US" sz="2000" baseline="30000" dirty="0" smtClean="0">
                <a:latin typeface="Arial" pitchFamily="34" charset="0"/>
                <a:cs typeface="Arial" pitchFamily="34" charset="0"/>
              </a:rPr>
              <a:t>80</a:t>
            </a:r>
            <a:endParaRPr lang="en-US" sz="2000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477000" y="5619690"/>
            <a:ext cx="13724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Platinum</a:t>
            </a:r>
            <a:r>
              <a:rPr lang="en-US" sz="2000" baseline="30000" dirty="0" smtClean="0">
                <a:latin typeface="Arial" pitchFamily="34" charset="0"/>
                <a:cs typeface="Arial" pitchFamily="34" charset="0"/>
              </a:rPr>
              <a:t>90</a:t>
            </a:r>
            <a:endParaRPr lang="en-US" sz="2000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371600" y="1752600"/>
            <a:ext cx="701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Plan pays an average percent of health care costs – ranging from 60% to 90%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14500" y="6096000"/>
            <a:ext cx="571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Actuarial Value or AV is the expected percent coverage. </a:t>
            </a:r>
          </a:p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Gold has an AV 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o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f 80%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85951" y="3162300"/>
            <a:ext cx="661987" cy="93218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Consumer Pays</a:t>
            </a:r>
            <a:endParaRPr lang="en-US" sz="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524250" y="3162300"/>
            <a:ext cx="657225" cy="70866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Consumer Pays</a:t>
            </a:r>
            <a:endParaRPr lang="en-US" sz="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157788" y="3167062"/>
            <a:ext cx="657226" cy="47021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Consumer Pays</a:t>
            </a:r>
            <a:endParaRPr lang="en-US" sz="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791324" y="3162300"/>
            <a:ext cx="661989" cy="23114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Consumer Pays</a:t>
            </a:r>
            <a:endParaRPr lang="en-US" sz="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874044" y="4104005"/>
            <a:ext cx="685800" cy="14224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Plan</a:t>
            </a:r>
          </a:p>
          <a:p>
            <a:pPr algn="ctr"/>
            <a:r>
              <a:rPr lang="en-US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n-US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ays</a:t>
            </a:r>
            <a:endParaRPr lang="en-US"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505200" y="3886199"/>
            <a:ext cx="685800" cy="1640205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Plan</a:t>
            </a:r>
          </a:p>
          <a:p>
            <a:pPr algn="ctr"/>
            <a:r>
              <a:rPr lang="en-US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n-US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ays</a:t>
            </a:r>
            <a:endParaRPr lang="en-US"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140960" y="3637279"/>
            <a:ext cx="685800" cy="1889125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Plan</a:t>
            </a:r>
          </a:p>
          <a:p>
            <a:pPr algn="ctr"/>
            <a:r>
              <a:rPr lang="en-US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n-US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ays</a:t>
            </a:r>
            <a:endParaRPr lang="en-US"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779260" y="3402170"/>
            <a:ext cx="685800" cy="2124234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Plan</a:t>
            </a:r>
          </a:p>
          <a:p>
            <a:pPr algn="ctr"/>
            <a:r>
              <a:rPr lang="en-US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n-US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ays</a:t>
            </a:r>
            <a:endParaRPr lang="en-US"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763000" y="6535579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15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84302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0" y="160843"/>
            <a:ext cx="723900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Premium assistance eligible consumers pay “fair share” amounts regardless of age; the premium assistance makes up the difference</a:t>
            </a:r>
          </a:p>
          <a:p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4495800"/>
            <a:ext cx="9906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762000" y="1600200"/>
            <a:ext cx="8153400" cy="4876801"/>
            <a:chOff x="152400" y="1752600"/>
            <a:chExt cx="7582661" cy="4567162"/>
          </a:xfrm>
        </p:grpSpPr>
        <p:sp>
          <p:nvSpPr>
            <p:cNvPr id="52" name="Rectangle 51"/>
            <p:cNvSpPr/>
            <p:nvPr/>
          </p:nvSpPr>
          <p:spPr>
            <a:xfrm>
              <a:off x="152400" y="1752600"/>
              <a:ext cx="7086600" cy="4567162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/>
            </a:p>
            <a:p>
              <a:pPr algn="ctr"/>
              <a:endParaRPr lang="en-US" sz="2800" dirty="0" smtClean="0"/>
            </a:p>
            <a:p>
              <a:pPr algn="ctr"/>
              <a:endParaRPr lang="en-US" dirty="0"/>
            </a:p>
            <a:p>
              <a:pPr algn="ctr"/>
              <a:endParaRPr lang="en-US" dirty="0" smtClean="0"/>
            </a:p>
            <a:p>
              <a:pPr algn="ctr"/>
              <a:endParaRPr lang="en-US" dirty="0"/>
            </a:p>
            <a:p>
              <a:pPr algn="ctr"/>
              <a:endParaRPr lang="en-US" dirty="0" smtClean="0"/>
            </a:p>
            <a:p>
              <a:pPr algn="ctr"/>
              <a:endParaRPr lang="en-US" dirty="0"/>
            </a:p>
          </p:txBody>
        </p:sp>
        <p:cxnSp>
          <p:nvCxnSpPr>
            <p:cNvPr id="53" name="Straight Connector 52"/>
            <p:cNvCxnSpPr/>
            <p:nvPr/>
          </p:nvCxnSpPr>
          <p:spPr>
            <a:xfrm>
              <a:off x="914400" y="5638800"/>
              <a:ext cx="6172200" cy="0"/>
            </a:xfrm>
            <a:prstGeom prst="line">
              <a:avLst/>
            </a:prstGeom>
            <a:ln w="19050" cmpd="sng"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V="1">
              <a:off x="914400" y="1905000"/>
              <a:ext cx="0" cy="3733800"/>
            </a:xfrm>
            <a:prstGeom prst="line">
              <a:avLst/>
            </a:prstGeom>
            <a:ln w="19050" cmpd="sng"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/>
            <p:cNvSpPr txBox="1"/>
            <p:nvPr/>
          </p:nvSpPr>
          <p:spPr>
            <a:xfrm>
              <a:off x="152400" y="2209800"/>
              <a:ext cx="685800" cy="3458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Arial" pitchFamily="34" charset="0"/>
                  <a:cs typeface="Arial" pitchFamily="34" charset="0"/>
                </a:rPr>
                <a:t>$600</a:t>
              </a:r>
            </a:p>
            <a:p>
              <a:endParaRPr lang="en-US" dirty="0">
                <a:latin typeface="Arial" pitchFamily="34" charset="0"/>
                <a:cs typeface="Arial" pitchFamily="34" charset="0"/>
              </a:endParaRPr>
            </a:p>
            <a:p>
              <a:r>
                <a:rPr lang="en-US" dirty="0" smtClean="0">
                  <a:latin typeface="Arial" pitchFamily="34" charset="0"/>
                  <a:cs typeface="Arial" pitchFamily="34" charset="0"/>
                </a:rPr>
                <a:t>$500</a:t>
              </a:r>
            </a:p>
            <a:p>
              <a:endParaRPr lang="en-US" dirty="0">
                <a:latin typeface="Arial" pitchFamily="34" charset="0"/>
                <a:cs typeface="Arial" pitchFamily="34" charset="0"/>
              </a:endParaRPr>
            </a:p>
            <a:p>
              <a:r>
                <a:rPr lang="en-US" dirty="0" smtClean="0">
                  <a:latin typeface="Arial" pitchFamily="34" charset="0"/>
                  <a:cs typeface="Arial" pitchFamily="34" charset="0"/>
                </a:rPr>
                <a:t>$400</a:t>
              </a:r>
            </a:p>
            <a:p>
              <a:endParaRPr lang="en-US" dirty="0">
                <a:latin typeface="Arial" pitchFamily="34" charset="0"/>
                <a:cs typeface="Arial" pitchFamily="34" charset="0"/>
              </a:endParaRPr>
            </a:p>
            <a:p>
              <a:r>
                <a:rPr lang="en-US" dirty="0" smtClean="0">
                  <a:latin typeface="Arial" pitchFamily="34" charset="0"/>
                  <a:cs typeface="Arial" pitchFamily="34" charset="0"/>
                </a:rPr>
                <a:t>$300</a:t>
              </a:r>
            </a:p>
            <a:p>
              <a:endParaRPr lang="en-US" dirty="0">
                <a:latin typeface="Arial" pitchFamily="34" charset="0"/>
                <a:cs typeface="Arial" pitchFamily="34" charset="0"/>
              </a:endParaRPr>
            </a:p>
            <a:p>
              <a:r>
                <a:rPr lang="en-US" dirty="0" smtClean="0">
                  <a:latin typeface="Arial" pitchFamily="34" charset="0"/>
                  <a:cs typeface="Arial" pitchFamily="34" charset="0"/>
                </a:rPr>
                <a:t>$200</a:t>
              </a:r>
            </a:p>
            <a:p>
              <a:endParaRPr lang="en-US" dirty="0">
                <a:latin typeface="Arial" pitchFamily="34" charset="0"/>
                <a:cs typeface="Arial" pitchFamily="34" charset="0"/>
              </a:endParaRPr>
            </a:p>
            <a:p>
              <a:r>
                <a:rPr lang="en-US" dirty="0" smtClean="0">
                  <a:latin typeface="Arial" pitchFamily="34" charset="0"/>
                  <a:cs typeface="Arial" pitchFamily="34" charset="0"/>
                </a:rPr>
                <a:t>$100</a:t>
              </a:r>
            </a:p>
            <a:p>
              <a:endParaRPr lang="en-US" dirty="0"/>
            </a:p>
            <a:p>
              <a:endParaRPr lang="en-US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364998" y="5714467"/>
              <a:ext cx="7370063" cy="605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Arial" pitchFamily="34" charset="0"/>
                  <a:cs typeface="Arial" pitchFamily="34" charset="0"/>
                </a:rPr>
                <a:t>    $228 </a:t>
              </a:r>
              <a:r>
                <a:rPr lang="en-US" dirty="0">
                  <a:latin typeface="Arial" pitchFamily="34" charset="0"/>
                  <a:cs typeface="Arial" pitchFamily="34" charset="0"/>
                </a:rPr>
                <a:t>total premium  </a:t>
              </a:r>
              <a:r>
                <a:rPr lang="en-US" dirty="0" smtClean="0">
                  <a:latin typeface="Arial" pitchFamily="34" charset="0"/>
                  <a:cs typeface="Arial" pitchFamily="34" charset="0"/>
                </a:rPr>
                <a:t>			             $684 </a:t>
              </a:r>
              <a:r>
                <a:rPr lang="en-US" dirty="0">
                  <a:latin typeface="Arial" pitchFamily="34" charset="0"/>
                  <a:cs typeface="Arial" pitchFamily="34" charset="0"/>
                </a:rPr>
                <a:t>total premium</a:t>
              </a:r>
              <a:endParaRPr lang="en-US" dirty="0" smtClean="0">
                <a:latin typeface="Arial" pitchFamily="34" charset="0"/>
                <a:cs typeface="Arial" pitchFamily="34" charset="0"/>
              </a:endParaRPr>
            </a:p>
            <a:p>
              <a:r>
                <a:rPr lang="en-US" dirty="0" smtClean="0">
                  <a:latin typeface="Arial" pitchFamily="34" charset="0"/>
                  <a:cs typeface="Arial" pitchFamily="34" charset="0"/>
                </a:rPr>
                <a:t>       21 years old                                                                64 years old  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66" name="Straight Connector 65"/>
          <p:cNvCxnSpPr/>
          <p:nvPr/>
        </p:nvCxnSpPr>
        <p:spPr>
          <a:xfrm>
            <a:off x="1676400" y="2971800"/>
            <a:ext cx="6019800" cy="0"/>
          </a:xfrm>
          <a:prstGeom prst="line">
            <a:avLst/>
          </a:prstGeom>
          <a:ln w="317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676400" y="2438400"/>
            <a:ext cx="6019800" cy="0"/>
          </a:xfrm>
          <a:prstGeom prst="line">
            <a:avLst/>
          </a:prstGeom>
          <a:ln w="317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1676400" y="4572000"/>
            <a:ext cx="6019800" cy="0"/>
          </a:xfrm>
          <a:prstGeom prst="line">
            <a:avLst/>
          </a:prstGeom>
          <a:ln w="317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1676400" y="3505200"/>
            <a:ext cx="6019800" cy="0"/>
          </a:xfrm>
          <a:prstGeom prst="line">
            <a:avLst/>
          </a:prstGeom>
          <a:ln w="317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1676400" y="4038600"/>
            <a:ext cx="6019800" cy="0"/>
          </a:xfrm>
          <a:prstGeom prst="line">
            <a:avLst/>
          </a:prstGeom>
          <a:ln w="317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1676400" y="5105400"/>
            <a:ext cx="6019800" cy="0"/>
          </a:xfrm>
          <a:prstGeom prst="line">
            <a:avLst/>
          </a:prstGeom>
          <a:ln w="317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 rot="16200000">
            <a:off x="-767833" y="3587234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Monthly Payment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55231" y="6550222"/>
            <a:ext cx="58528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NOTE:  Example reflects 2014 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r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ates for Fresno using 2</a:t>
            </a:r>
            <a:r>
              <a:rPr lang="en-US" sz="1200" baseline="30000" dirty="0" smtClean="0">
                <a:latin typeface="Arial" pitchFamily="34" charset="0"/>
                <a:cs typeface="Arial" pitchFamily="34" charset="0"/>
              </a:rPr>
              <a:t>nd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lowest priced Silver</a:t>
            </a:r>
            <a:r>
              <a:rPr lang="en-US" sz="1200" baseline="30000" dirty="0" smtClean="0">
                <a:latin typeface="Arial" pitchFamily="34" charset="0"/>
                <a:cs typeface="Arial" pitchFamily="34" charset="0"/>
              </a:rPr>
              <a:t>70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plan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676400" y="5334000"/>
            <a:ext cx="990600" cy="400110"/>
          </a:xfrm>
          <a:prstGeom prst="rect">
            <a:avLst/>
          </a:prstGeom>
          <a:solidFill>
            <a:srgbClr val="564E5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$45</a:t>
            </a:r>
            <a:endParaRPr lang="en-US" sz="1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858000" y="5334000"/>
            <a:ext cx="990600" cy="400110"/>
          </a:xfrm>
          <a:prstGeom prst="rect">
            <a:avLst/>
          </a:prstGeom>
          <a:solidFill>
            <a:srgbClr val="564E5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$45</a:t>
            </a:r>
            <a:endParaRPr lang="en-US" sz="1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58000" y="2057400"/>
            <a:ext cx="990600" cy="3276600"/>
          </a:xfrm>
          <a:prstGeom prst="rect">
            <a:avLst/>
          </a:prstGeom>
          <a:solidFill>
            <a:srgbClr val="31C0D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$639</a:t>
            </a:r>
            <a:endParaRPr lang="en-US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676400" y="4343400"/>
            <a:ext cx="990600" cy="990600"/>
          </a:xfrm>
          <a:prstGeom prst="rect">
            <a:avLst/>
          </a:prstGeom>
          <a:solidFill>
            <a:srgbClr val="31C0D1"/>
          </a:solidFill>
          <a:ln>
            <a:noFill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$183</a:t>
            </a:r>
            <a:endParaRPr lang="en-US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657600" y="3733800"/>
            <a:ext cx="2133600" cy="1524000"/>
          </a:xfrm>
          <a:prstGeom prst="rect">
            <a:avLst/>
          </a:prstGeom>
          <a:solidFill>
            <a:srgbClr val="31C0D1"/>
          </a:solidFill>
          <a:ln>
            <a:noFill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Premium Assistance  </a:t>
            </a:r>
            <a:b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from IRS</a:t>
            </a:r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3657600" y="5334000"/>
            <a:ext cx="2133600" cy="381000"/>
          </a:xfrm>
          <a:prstGeom prst="rect">
            <a:avLst/>
          </a:prstGeom>
          <a:solidFill>
            <a:srgbClr val="564E57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Fair Share payment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5943600" y="5562600"/>
            <a:ext cx="762000" cy="0"/>
          </a:xfrm>
          <a:prstGeom prst="straightConnector1">
            <a:avLst/>
          </a:prstGeom>
          <a:ln w="57150" cmpd="sng">
            <a:solidFill>
              <a:schemeClr val="bg1">
                <a:lumMod val="6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H="1">
            <a:off x="2743200" y="5562600"/>
            <a:ext cx="762000" cy="0"/>
          </a:xfrm>
          <a:prstGeom prst="straightConnector1">
            <a:avLst/>
          </a:prstGeom>
          <a:ln w="57150" cmpd="sng">
            <a:solidFill>
              <a:schemeClr val="bg1">
                <a:lumMod val="6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V="1">
            <a:off x="5867400" y="3810000"/>
            <a:ext cx="914400" cy="533400"/>
          </a:xfrm>
          <a:prstGeom prst="straightConnector1">
            <a:avLst/>
          </a:prstGeom>
          <a:ln w="57150" cmpd="sng">
            <a:solidFill>
              <a:srgbClr val="564E57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flipH="1">
            <a:off x="2667000" y="4876800"/>
            <a:ext cx="914400" cy="0"/>
          </a:xfrm>
          <a:prstGeom prst="straightConnector1">
            <a:avLst/>
          </a:prstGeom>
          <a:ln w="57150" cmpd="sng">
            <a:solidFill>
              <a:srgbClr val="564E57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133599" y="1676400"/>
            <a:ext cx="52578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Fair Share payment +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Premium Assistance = </a:t>
            </a:r>
            <a:endParaRPr lang="en-US" b="1" dirty="0">
              <a:latin typeface="Arial" pitchFamily="34" charset="0"/>
              <a:cs typeface="Arial" pitchFamily="34" charset="0"/>
            </a:endParaRPr>
          </a:p>
          <a:p>
            <a:r>
              <a:rPr lang="en-US" b="1" dirty="0">
                <a:latin typeface="Arial" pitchFamily="34" charset="0"/>
                <a:cs typeface="Arial" pitchFamily="34" charset="0"/>
              </a:rPr>
              <a:t>Premium for 2</a:t>
            </a:r>
            <a:r>
              <a:rPr lang="en-US" b="1" baseline="30000" dirty="0">
                <a:latin typeface="Arial" pitchFamily="34" charset="0"/>
                <a:cs typeface="Arial" pitchFamily="34" charset="0"/>
              </a:rPr>
              <a:t>nd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Lowest Silver</a:t>
            </a:r>
            <a:r>
              <a:rPr lang="en-US" b="1" baseline="30000" dirty="0">
                <a:latin typeface="Arial" pitchFamily="34" charset="0"/>
                <a:cs typeface="Arial" pitchFamily="34" charset="0"/>
              </a:rPr>
              <a:t>70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plan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763000" y="6535579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16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83591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38400" y="152400"/>
            <a:ext cx="6705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premium assistance is sensitive to age  </a:t>
            </a:r>
            <a:endParaRPr lang="en-U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4495800"/>
            <a:ext cx="9906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3" name="Right Triangle 22"/>
          <p:cNvSpPr/>
          <p:nvPr/>
        </p:nvSpPr>
        <p:spPr>
          <a:xfrm flipH="1">
            <a:off x="2514600" y="2667000"/>
            <a:ext cx="4953000" cy="2209800"/>
          </a:xfrm>
          <a:prstGeom prst="rtTriangle">
            <a:avLst/>
          </a:prstGeom>
          <a:solidFill>
            <a:schemeClr val="bg1">
              <a:lumMod val="75000"/>
            </a:schemeClr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Premium Assistance Zone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438400" y="4800600"/>
            <a:ext cx="5029200" cy="381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828800" y="5791200"/>
            <a:ext cx="6172200" cy="0"/>
          </a:xfrm>
          <a:prstGeom prst="line">
            <a:avLst/>
          </a:prstGeom>
          <a:ln w="1905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1828800" y="2057400"/>
            <a:ext cx="0" cy="3733800"/>
          </a:xfrm>
          <a:prstGeom prst="line">
            <a:avLst/>
          </a:prstGeom>
          <a:ln w="1905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066800" y="2362200"/>
            <a:ext cx="68580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$600</a:t>
            </a:r>
          </a:p>
          <a:p>
            <a:endParaRPr lang="en-US" sz="1600" dirty="0">
              <a:latin typeface="Arial" pitchFamily="34" charset="0"/>
              <a:cs typeface="Arial" pitchFamily="34" charset="0"/>
            </a:endParaRP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$500</a:t>
            </a:r>
          </a:p>
          <a:p>
            <a:endParaRPr lang="en-US" sz="1600" dirty="0">
              <a:latin typeface="Arial" pitchFamily="34" charset="0"/>
              <a:cs typeface="Arial" pitchFamily="34" charset="0"/>
            </a:endParaRP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$400</a:t>
            </a:r>
          </a:p>
          <a:p>
            <a:endParaRPr lang="en-US" sz="1600" dirty="0">
              <a:latin typeface="Arial" pitchFamily="34" charset="0"/>
              <a:cs typeface="Arial" pitchFamily="34" charset="0"/>
            </a:endParaRP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$300</a:t>
            </a:r>
          </a:p>
          <a:p>
            <a:endParaRPr lang="en-US" sz="1600" dirty="0">
              <a:latin typeface="Arial" pitchFamily="34" charset="0"/>
              <a:cs typeface="Arial" pitchFamily="34" charset="0"/>
            </a:endParaRP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$200</a:t>
            </a:r>
          </a:p>
          <a:p>
            <a:endParaRPr lang="en-US" sz="1600" dirty="0">
              <a:latin typeface="Arial" pitchFamily="34" charset="0"/>
              <a:cs typeface="Arial" pitchFamily="34" charset="0"/>
            </a:endParaRP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$100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2123212" y="5943600"/>
            <a:ext cx="5801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21 years old                                              64 years old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 flipV="1">
            <a:off x="2438400" y="5257801"/>
            <a:ext cx="5029200" cy="1"/>
          </a:xfrm>
          <a:prstGeom prst="line">
            <a:avLst/>
          </a:prstGeom>
          <a:ln w="76200" cmpd="sng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2438400" y="2590800"/>
            <a:ext cx="5029200" cy="2209800"/>
          </a:xfrm>
          <a:prstGeom prst="line">
            <a:avLst/>
          </a:prstGeom>
          <a:ln w="76200" cmpd="sng">
            <a:solidFill>
              <a:srgbClr val="31C0D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Up-Down Arrow 32"/>
          <p:cNvSpPr/>
          <p:nvPr/>
        </p:nvSpPr>
        <p:spPr>
          <a:xfrm>
            <a:off x="2667000" y="4724400"/>
            <a:ext cx="228600" cy="457200"/>
          </a:xfrm>
          <a:prstGeom prst="upDownArrow">
            <a:avLst/>
          </a:prstGeom>
          <a:gradFill>
            <a:gsLst>
              <a:gs pos="0">
                <a:schemeClr val="tx1"/>
              </a:gs>
              <a:gs pos="100000">
                <a:schemeClr val="bg1">
                  <a:lumMod val="65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Up-Down Arrow 35"/>
          <p:cNvSpPr/>
          <p:nvPr/>
        </p:nvSpPr>
        <p:spPr>
          <a:xfrm>
            <a:off x="7162800" y="2895600"/>
            <a:ext cx="228600" cy="2209800"/>
          </a:xfrm>
          <a:prstGeom prst="upDownArrow">
            <a:avLst/>
          </a:prstGeom>
          <a:gradFill>
            <a:gsLst>
              <a:gs pos="0">
                <a:schemeClr val="tx1"/>
              </a:gs>
              <a:gs pos="100000">
                <a:schemeClr val="bg1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2209800" y="1752600"/>
            <a:ext cx="2514600" cy="1477328"/>
          </a:xfrm>
          <a:prstGeom prst="rect">
            <a:avLst/>
          </a:prstGeom>
          <a:solidFill>
            <a:srgbClr val="31C0D1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Premium assistance is the difference between the actual premium and the consumers </a:t>
            </a:r>
            <a:b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“fair share” payment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590800" y="5334000"/>
            <a:ext cx="49471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Fair Share Payment = 3.5% of Household Income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 rot="20207910">
            <a:off x="1947697" y="3315298"/>
            <a:ext cx="58769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Premium Rate driven by age, family size, product, and location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763000" y="6535579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17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441290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228600" y="2743200"/>
            <a:ext cx="8610600" cy="3886200"/>
          </a:xfrm>
          <a:prstGeom prst="rect">
            <a:avLst/>
          </a:prstGeom>
          <a:noFill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458595" y="5889248"/>
            <a:ext cx="6618605" cy="773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    140% - 150%      150% - 200%     </a:t>
            </a: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200% - 250%      250% - 400%</a:t>
            </a:r>
          </a:p>
          <a:p>
            <a:pPr algn="ctr">
              <a:lnSpc>
                <a:spcPts val="28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Income as Percent of Federal Poverty Level (FPL)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38400" y="228600"/>
            <a:ext cx="6248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Reduced cost sharing improves affordability for many</a:t>
            </a:r>
            <a:endParaRPr 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81000" y="1600200"/>
            <a:ext cx="861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In addition to the premium assistance that helps pay for the monthly premium, many consumers are also eligible for Enhanced Silver plans with very generous benefits to help pay for out-of-pocket costs.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5036903"/>
              </p:ext>
            </p:extLst>
          </p:nvPr>
        </p:nvGraphicFramePr>
        <p:xfrm>
          <a:off x="838200" y="2971800"/>
          <a:ext cx="7086600" cy="297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Oval 4"/>
          <p:cNvSpPr/>
          <p:nvPr/>
        </p:nvSpPr>
        <p:spPr>
          <a:xfrm>
            <a:off x="5257800" y="2743200"/>
            <a:ext cx="3048000" cy="99060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65000"/>
                  <a:shade val="30000"/>
                  <a:satMod val="115000"/>
                </a:schemeClr>
              </a:gs>
              <a:gs pos="50000">
                <a:schemeClr val="bg1">
                  <a:lumMod val="65000"/>
                  <a:shade val="67500"/>
                  <a:satMod val="115000"/>
                </a:schemeClr>
              </a:gs>
              <a:gs pos="100000">
                <a:schemeClr val="bg1">
                  <a:lumMod val="65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“Platinum” </a:t>
            </a:r>
            <a:br>
              <a:rPr lang="en-US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Level Coverage at </a:t>
            </a:r>
            <a:br>
              <a:rPr lang="en-US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Silver Level Price</a:t>
            </a:r>
            <a:endParaRPr lang="en-US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676400" y="3352800"/>
            <a:ext cx="3581400" cy="0"/>
          </a:xfrm>
          <a:prstGeom prst="line">
            <a:avLst/>
          </a:prstGeom>
          <a:ln w="1905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356717" y="4267200"/>
            <a:ext cx="13500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Silver</a:t>
            </a:r>
            <a:r>
              <a:rPr lang="en-US" sz="2800" baseline="30000" dirty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7</a:t>
            </a:r>
            <a:r>
              <a:rPr lang="en-US" sz="2800" baseline="30000" dirty="0" smtClean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0</a:t>
            </a:r>
            <a:endParaRPr lang="en-US" sz="2800" baseline="30000" dirty="0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889681" y="4191000"/>
            <a:ext cx="13500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Silver</a:t>
            </a:r>
            <a:r>
              <a:rPr lang="en-US" sz="2800" baseline="30000" dirty="0" smtClean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73</a:t>
            </a:r>
            <a:endParaRPr lang="en-US" sz="2800" baseline="30000" dirty="0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365681" y="3581400"/>
            <a:ext cx="13500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Silver</a:t>
            </a:r>
            <a:r>
              <a:rPr lang="en-US" sz="2800" baseline="30000" dirty="0" smtClean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87</a:t>
            </a:r>
            <a:endParaRPr lang="en-US" sz="2800" baseline="30000" dirty="0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848093" y="3352800"/>
            <a:ext cx="13500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Silver</a:t>
            </a:r>
            <a:r>
              <a:rPr lang="en-US" sz="2800" baseline="30000" dirty="0" smtClean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94</a:t>
            </a:r>
            <a:endParaRPr lang="en-US" sz="2800" baseline="30000" dirty="0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763000" y="6535579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18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30399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763000" y="6535579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19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66140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38400" y="265093"/>
            <a:ext cx="6477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Help your constituents gain the most from the Affordable Care Act</a:t>
            </a:r>
            <a:endParaRPr 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1775460"/>
            <a:ext cx="79248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Quick refresher course on Covered California: your destination for affordable, quality health care, including Medi-Cal</a:t>
            </a:r>
          </a:p>
          <a:p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spcAft>
                <a:spcPts val="1200"/>
              </a:spcAft>
              <a:buFont typeface="Arial"/>
              <a:buChar char="•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Help your constituents with three big questions: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What’s in it for me?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What do I need to consider in making a decision?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How do I enroll? </a:t>
            </a:r>
          </a:p>
          <a:p>
            <a:pPr marL="285750" indent="-285750">
              <a:buFont typeface="Arial"/>
              <a:buChar char="•"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/>
              <a:buChar char="•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Get ready for enrollment on October 1, 2013</a:t>
            </a:r>
            <a:endParaRPr lang="en-US" sz="2400" b="1" strike="sngStrike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39200" y="6535579"/>
            <a:ext cx="228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50941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3400" y="2501900"/>
            <a:ext cx="4800600" cy="2667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Scenario 1: Zachary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Eligible for Premium Assistance </a:t>
            </a:r>
          </a:p>
          <a:p>
            <a:pPr lvl="1">
              <a:spcBef>
                <a:spcPts val="200"/>
              </a:spcBef>
              <a:spcAft>
                <a:spcPts val="600"/>
              </a:spcAft>
            </a:pPr>
            <a:r>
              <a:rPr lang="en-US" i="1" dirty="0" smtClean="0">
                <a:latin typeface="Arial" pitchFamily="34" charset="0"/>
                <a:cs typeface="Arial" pitchFamily="34" charset="0"/>
              </a:rPr>
              <a:t>Under 400% of the federal poverty level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Eligible for Cost-Sharing Subsidies </a:t>
            </a:r>
            <a:endParaRPr lang="en-US" b="1" i="1" dirty="0" smtClean="0">
              <a:latin typeface="Arial" pitchFamily="34" charset="0"/>
              <a:cs typeface="Arial" pitchFamily="34" charset="0"/>
            </a:endParaRPr>
          </a:p>
          <a:p>
            <a:pPr lvl="1">
              <a:spcBef>
                <a:spcPts val="200"/>
              </a:spcBef>
              <a:spcAft>
                <a:spcPts val="600"/>
              </a:spcAft>
            </a:pPr>
            <a:r>
              <a:rPr lang="en-US" i="1" dirty="0" smtClean="0">
                <a:latin typeface="Arial" pitchFamily="34" charset="0"/>
                <a:cs typeface="Arial" pitchFamily="34" charset="0"/>
              </a:rPr>
              <a:t>Under 250% </a:t>
            </a:r>
            <a:r>
              <a:rPr lang="en-US" i="1" dirty="0">
                <a:latin typeface="Arial" pitchFamily="34" charset="0"/>
                <a:cs typeface="Arial" pitchFamily="34" charset="0"/>
              </a:rPr>
              <a:t>of the federal poverty 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level and enrolls in a Silver-Level Plan</a:t>
            </a:r>
            <a:endParaRPr lang="en-US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9" descr="C:\Users\JMartin2\AppData\Local\Microsoft\Windows\Temporary Internet Files\Content.IE5\J9T5C93X\MP900409434[1]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21" t="872" b="36822"/>
          <a:stretch/>
        </p:blipFill>
        <p:spPr bwMode="auto">
          <a:xfrm>
            <a:off x="609600" y="914400"/>
            <a:ext cx="1285875" cy="1520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763000" y="6535579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20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31950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64E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25990"/>
          </a:xfrm>
          <a:prstGeom prst="rect">
            <a:avLst/>
          </a:prstGeom>
          <a:gradFill>
            <a:gsLst>
              <a:gs pos="0">
                <a:schemeClr val="tx1"/>
              </a:gs>
              <a:gs pos="100000">
                <a:schemeClr val="tx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685800"/>
            <a:ext cx="4114800" cy="6096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Zachary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152400" y="1398373"/>
            <a:ext cx="3733800" cy="5307227"/>
          </a:xfrm>
          <a:prstGeom prst="rect">
            <a:avLst/>
          </a:prstGeom>
          <a:gradFill>
            <a:gsLst>
              <a:gs pos="0">
                <a:srgbClr val="564E57"/>
              </a:gs>
              <a:gs pos="100000">
                <a:schemeClr val="bg1"/>
              </a:gs>
            </a:gsLst>
            <a:lin ang="5400000" scaled="0"/>
          </a:gra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sz="2400" dirty="0" smtClean="0"/>
          </a:p>
          <a:p>
            <a:pPr marL="0" indent="0">
              <a:buFont typeface="Arial" pitchFamily="34" charset="0"/>
              <a:buNone/>
            </a:pPr>
            <a:endParaRPr lang="en-US" sz="2400" dirty="0" smtClean="0"/>
          </a:p>
          <a:p>
            <a:pPr marL="0" indent="0">
              <a:buFont typeface="Arial" pitchFamily="34" charset="0"/>
              <a:buNone/>
            </a:pPr>
            <a:endParaRPr lang="en-US" sz="2400" dirty="0" smtClean="0"/>
          </a:p>
          <a:p>
            <a:pPr marL="0" indent="0">
              <a:buFont typeface="Arial" pitchFamily="34" charset="0"/>
              <a:buNone/>
            </a:pPr>
            <a:endParaRPr lang="en-US" sz="2400" dirty="0" smtClean="0"/>
          </a:p>
          <a:p>
            <a:pPr marL="0" indent="0">
              <a:buFont typeface="Arial" pitchFamily="34" charset="0"/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Age: 55</a:t>
            </a:r>
          </a:p>
          <a:p>
            <a:pPr marL="0" indent="0">
              <a:buFont typeface="Arial" pitchFamily="34" charset="0"/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Marital Status: Single</a:t>
            </a:r>
          </a:p>
          <a:p>
            <a:pPr marL="0" indent="0">
              <a:buFont typeface="Arial" pitchFamily="34" charset="0"/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Annual Income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*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: $22,000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en-US" sz="1600" i="1" dirty="0" smtClean="0">
                <a:latin typeface="Arial" pitchFamily="34" charset="0"/>
                <a:cs typeface="Arial" pitchFamily="34" charset="0"/>
              </a:rPr>
              <a:t>(~190% of the Federal Poverty Level)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Dependents: None</a:t>
            </a:r>
          </a:p>
          <a:p>
            <a:pPr marL="0" indent="0">
              <a:buFont typeface="Arial" pitchFamily="34" charset="0"/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Pricing Region: 13 </a:t>
            </a:r>
          </a:p>
          <a:p>
            <a:pPr marL="0" indent="0">
              <a:buFont typeface="Arial" pitchFamily="34" charset="0"/>
              <a:buNone/>
            </a:pPr>
            <a:r>
              <a:rPr lang="en-US" sz="1800" i="1" dirty="0" smtClean="0">
                <a:latin typeface="Arial" pitchFamily="34" charset="0"/>
                <a:cs typeface="Arial" pitchFamily="34" charset="0"/>
              </a:rPr>
              <a:t>(Imperial County – Zip: 92232)</a:t>
            </a:r>
          </a:p>
          <a:p>
            <a:pPr marL="0" indent="0">
              <a:buFont typeface="Arial" pitchFamily="34" charset="0"/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en-US" sz="1600" i="1" dirty="0" smtClean="0">
                <a:latin typeface="Arial" pitchFamily="34" charset="0"/>
                <a:cs typeface="Arial" pitchFamily="34" charset="0"/>
              </a:rPr>
              <a:t>*Modified adjusted gross income</a:t>
            </a:r>
          </a:p>
        </p:txBody>
      </p:sp>
      <p:pic>
        <p:nvPicPr>
          <p:cNvPr id="17" name="Picture 9" descr="C:\Users\JMartin2\AppData\Local\Microsoft\Windows\Temporary Internet Files\Content.IE5\J9T5C93X\MP900409434[1]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44" t="872" b="36822"/>
          <a:stretch/>
        </p:blipFill>
        <p:spPr bwMode="auto">
          <a:xfrm>
            <a:off x="1066800" y="1600200"/>
            <a:ext cx="1600200" cy="1520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" y="41215"/>
            <a:ext cx="419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31C0D1"/>
                </a:solidFill>
                <a:latin typeface="Arial" pitchFamily="34" charset="0"/>
                <a:cs typeface="Arial" pitchFamily="34" charset="0"/>
              </a:rPr>
              <a:t>Scenario 1: </a:t>
            </a:r>
            <a:r>
              <a:rPr lang="en-US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Eligible for Premium Assistance and Cost-Sharing Subsidies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8763000" y="6535579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21</a:t>
            </a:r>
            <a:endParaRPr lang="en-US" sz="1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8770">
            <a:off x="3956648" y="-14275"/>
            <a:ext cx="5395987" cy="682942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6786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38400" y="405824"/>
            <a:ext cx="6248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Quick summary of FPL ranges</a:t>
            </a:r>
            <a:endParaRPr lang="en-U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6490981"/>
              </p:ext>
            </p:extLst>
          </p:nvPr>
        </p:nvGraphicFramePr>
        <p:xfrm>
          <a:off x="177800" y="2649149"/>
          <a:ext cx="8756554" cy="3599251"/>
        </p:xfrm>
        <a:graphic>
          <a:graphicData uri="http://schemas.openxmlformats.org/drawingml/2006/table">
            <a:tbl>
              <a:tblPr firstRow="1" firstCol="1">
                <a:effectLst/>
                <a:tableStyleId>{306799F8-075E-4A3A-A7F6-7FBC6576F1A4}</a:tableStyleId>
              </a:tblPr>
              <a:tblGrid>
                <a:gridCol w="1108047"/>
                <a:gridCol w="1313379"/>
                <a:gridCol w="1313379"/>
                <a:gridCol w="1211027"/>
                <a:gridCol w="1143723"/>
                <a:gridCol w="1371600"/>
                <a:gridCol w="1295399"/>
              </a:tblGrid>
              <a:tr h="9905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Number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700" marR="12700" marT="1270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Up to or at</a:t>
                      </a:r>
                      <a:r>
                        <a:rPr lang="en-US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138%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700" marR="12700" marT="12700" marB="0" anchor="ctr">
                    <a:solidFill>
                      <a:srgbClr val="564E5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Over</a:t>
                      </a:r>
                      <a:r>
                        <a:rPr lang="en-US" sz="180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138</a:t>
                      </a:r>
                      <a:r>
                        <a:rPr lang="en-US" sz="200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700" marR="12700" marT="12700" marB="0" anchor="ctr">
                    <a:solidFill>
                      <a:srgbClr val="31C0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150%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700" marR="12700" marT="12700" marB="0" anchor="ctr">
                    <a:solidFill>
                      <a:srgbClr val="31C0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200%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700" marR="12700" marT="12700" marB="0" anchor="ctr">
                    <a:solidFill>
                      <a:srgbClr val="31C0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250%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700" marR="12700" marT="12700" marB="0" anchor="ctr">
                    <a:solidFill>
                      <a:srgbClr val="47AA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400%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700" marR="12700" marT="12700" marB="0" anchor="ctr">
                    <a:solidFill>
                      <a:srgbClr val="47AAC5"/>
                    </a:solidFill>
                  </a:tcPr>
                </a:tc>
              </a:tr>
              <a:tr h="6521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700" marR="12700" marT="1270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$15,856</a:t>
                      </a:r>
                      <a:endParaRPr lang="en-US" sz="2000" b="0" i="0" u="none" strike="noStrike" dirty="0" smtClean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700" marR="12700" marT="12700" marB="0" anchor="ctr">
                    <a:solidFill>
                      <a:srgbClr val="564E5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$15,857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700" marR="12700" marT="12700" marB="0" anchor="ctr">
                    <a:solidFill>
                      <a:srgbClr val="31C0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$17,235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700" marR="12700" marT="12700" marB="0" anchor="ctr">
                    <a:solidFill>
                      <a:srgbClr val="31C0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$22,980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700" marR="12700" marT="12700" marB="0" anchor="ctr">
                    <a:solidFill>
                      <a:srgbClr val="31C0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$28,725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700" marR="12700" marT="12700" marB="0" anchor="ctr">
                    <a:solidFill>
                      <a:srgbClr val="47AA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$45,960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050" marR="19050" marT="19050" marB="19050" anchor="ctr">
                    <a:solidFill>
                      <a:srgbClr val="47AAC5"/>
                    </a:solidFill>
                  </a:tcPr>
                </a:tc>
              </a:tr>
              <a:tr h="6521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700" marR="12700" marT="1270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$21,403</a:t>
                      </a:r>
                      <a:endParaRPr lang="en-US" sz="2000" b="0" i="0" u="none" strike="noStrike" dirty="0" smtClean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700" marR="12700" marT="12700" marB="0" anchor="ctr">
                    <a:solidFill>
                      <a:srgbClr val="564E5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$21,404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700" marR="12700" marT="12700" marB="0" anchor="ctr">
                    <a:solidFill>
                      <a:srgbClr val="31C0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$23,265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700" marR="12700" marT="12700" marB="0" anchor="ctr">
                    <a:solidFill>
                      <a:srgbClr val="31C0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$31,020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700" marR="12700" marT="12700" marB="0" anchor="ctr">
                    <a:solidFill>
                      <a:srgbClr val="31C0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$38,775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700" marR="12700" marT="12700" marB="0" anchor="ctr">
                    <a:solidFill>
                      <a:srgbClr val="47AA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$62,040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050" marR="19050" marT="19050" marB="19050" anchor="ctr">
                    <a:solidFill>
                      <a:srgbClr val="47AAC5"/>
                    </a:solidFill>
                  </a:tcPr>
                </a:tc>
              </a:tr>
              <a:tr h="6521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700" marR="12700" marT="1270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$26,951</a:t>
                      </a:r>
                      <a:endParaRPr lang="en-US" sz="2000" b="0" i="0" u="none" strike="noStrike" dirty="0" smtClean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700" marR="12700" marT="12700" marB="0" anchor="ctr">
                    <a:solidFill>
                      <a:srgbClr val="564E5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$26,952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700" marR="12700" marT="12700" marB="0" anchor="ctr">
                    <a:solidFill>
                      <a:srgbClr val="31C0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$29,295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700" marR="12700" marT="12700" marB="0" anchor="ctr">
                    <a:solidFill>
                      <a:srgbClr val="31C0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$39,060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700" marR="12700" marT="12700" marB="0" anchor="ctr">
                    <a:solidFill>
                      <a:srgbClr val="31C0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$48,825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700" marR="12700" marT="12700" marB="0" anchor="ctr">
                    <a:solidFill>
                      <a:srgbClr val="47AA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$78,120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050" marR="19050" marT="19050" marB="19050" anchor="ctr">
                    <a:solidFill>
                      <a:srgbClr val="47AAC5"/>
                    </a:solidFill>
                  </a:tcPr>
                </a:tc>
              </a:tr>
              <a:tr h="6521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700" marR="12700" marT="1270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$32,499</a:t>
                      </a:r>
                      <a:endParaRPr lang="en-US" sz="2000" b="0" i="0" u="none" strike="noStrike" dirty="0" smtClean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700" marR="12700" marT="12700" marB="0" anchor="ctr">
                    <a:solidFill>
                      <a:srgbClr val="564E5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$32,500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700" marR="12700" marT="12700" marB="0" anchor="ctr">
                    <a:solidFill>
                      <a:srgbClr val="31C0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$</a:t>
                      </a:r>
                      <a:r>
                        <a:rPr lang="en-US" sz="200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35,325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700" marR="12700" marT="12700" marB="0" anchor="ctr">
                    <a:solidFill>
                      <a:srgbClr val="31C0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$</a:t>
                      </a:r>
                      <a:r>
                        <a:rPr lang="en-US" sz="200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47,100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700" marR="12700" marT="12700" marB="0" anchor="ctr">
                    <a:solidFill>
                      <a:srgbClr val="31C0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$</a:t>
                      </a:r>
                      <a:r>
                        <a:rPr lang="en-US" sz="200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58,875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700" marR="12700" marT="12700" marB="0" anchor="ctr">
                    <a:solidFill>
                      <a:srgbClr val="47AA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$94,200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050" marR="19050" marT="19050" marB="19050" anchor="ctr">
                    <a:solidFill>
                      <a:srgbClr val="47AAC5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314355" y="2293548"/>
            <a:ext cx="1251045" cy="309951"/>
          </a:xfrm>
          <a:prstGeom prst="rect">
            <a:avLst/>
          </a:prstGeom>
          <a:solidFill>
            <a:srgbClr val="564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Medi-Cal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90423" y="1874448"/>
            <a:ext cx="3676932" cy="381000"/>
          </a:xfrm>
          <a:prstGeom prst="rect">
            <a:avLst/>
          </a:prstGeom>
          <a:solidFill>
            <a:srgbClr val="31C0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Cost Sharing + Premium Assistance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67355" y="1874448"/>
            <a:ext cx="2667000" cy="381001"/>
          </a:xfrm>
          <a:prstGeom prst="rect">
            <a:avLst/>
          </a:prstGeom>
          <a:solidFill>
            <a:srgbClr val="47AA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Premium Assistance Only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90423" y="2293549"/>
            <a:ext cx="4756432" cy="304800"/>
          </a:xfrm>
          <a:prstGeom prst="rect">
            <a:avLst/>
          </a:prstGeom>
          <a:solidFill>
            <a:srgbClr val="564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Medi-Cal for Children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014130" y="3798498"/>
            <a:ext cx="2248912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763000" y="6535579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22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602215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64E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1378" y="3205163"/>
            <a:ext cx="1600200" cy="349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6085" y="3200400"/>
            <a:ext cx="1609725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itle 1"/>
          <p:cNvSpPr txBox="1">
            <a:spLocks/>
          </p:cNvSpPr>
          <p:nvPr/>
        </p:nvSpPr>
        <p:spPr>
          <a:xfrm>
            <a:off x="4914900" y="754571"/>
            <a:ext cx="3200400" cy="4922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ELIGIBLE FOR...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3845" y="3199117"/>
            <a:ext cx="1555115" cy="3511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0" y="0"/>
            <a:ext cx="9144000" cy="625990"/>
          </a:xfrm>
          <a:prstGeom prst="rect">
            <a:avLst/>
          </a:prstGeom>
          <a:gradFill>
            <a:gsLst>
              <a:gs pos="0">
                <a:schemeClr val="tx1"/>
              </a:gs>
              <a:gs pos="100000">
                <a:schemeClr val="tx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0" y="685800"/>
            <a:ext cx="4114800" cy="6096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Zachary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2400" y="41215"/>
            <a:ext cx="419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31C0D1"/>
                </a:solidFill>
                <a:latin typeface="Arial" pitchFamily="34" charset="0"/>
                <a:cs typeface="Arial" pitchFamily="34" charset="0"/>
              </a:rPr>
              <a:t>Scenario 1: </a:t>
            </a:r>
            <a:r>
              <a:rPr lang="en-US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Eligible for Premium Assistance and Cost-Sharing Subsidies</a:t>
            </a:r>
            <a:endParaRPr lang="en-US" sz="1600"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152400" y="1398373"/>
            <a:ext cx="3733800" cy="5307227"/>
          </a:xfrm>
          <a:prstGeom prst="rect">
            <a:avLst/>
          </a:prstGeom>
          <a:gradFill>
            <a:gsLst>
              <a:gs pos="0">
                <a:srgbClr val="564E57"/>
              </a:gs>
              <a:gs pos="100000">
                <a:schemeClr val="bg1"/>
              </a:gs>
            </a:gsLst>
            <a:lin ang="5400000" scaled="0"/>
          </a:gra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sz="2400" dirty="0" smtClean="0"/>
          </a:p>
          <a:p>
            <a:pPr marL="0" indent="0">
              <a:buFont typeface="Arial" pitchFamily="34" charset="0"/>
              <a:buNone/>
            </a:pPr>
            <a:endParaRPr lang="en-US" sz="2400" dirty="0" smtClean="0"/>
          </a:p>
          <a:p>
            <a:pPr marL="0" indent="0">
              <a:buFont typeface="Arial" pitchFamily="34" charset="0"/>
              <a:buNone/>
            </a:pPr>
            <a:endParaRPr lang="en-US" sz="2400" dirty="0" smtClean="0"/>
          </a:p>
          <a:p>
            <a:pPr marL="0" indent="0">
              <a:buFont typeface="Arial" pitchFamily="34" charset="0"/>
              <a:buNone/>
            </a:pPr>
            <a:endParaRPr lang="en-US" sz="2400" dirty="0" smtClean="0"/>
          </a:p>
          <a:p>
            <a:pPr marL="0" indent="0">
              <a:buFont typeface="Arial" pitchFamily="34" charset="0"/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Age: 55</a:t>
            </a:r>
          </a:p>
          <a:p>
            <a:pPr marL="0" indent="0">
              <a:buFont typeface="Arial" pitchFamily="34" charset="0"/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Marital Status: Single</a:t>
            </a:r>
          </a:p>
          <a:p>
            <a:pPr marL="0" indent="0">
              <a:buFont typeface="Arial" pitchFamily="34" charset="0"/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Annual Income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*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: $22,000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en-US" sz="1600" i="1" dirty="0" smtClean="0">
                <a:latin typeface="Arial" pitchFamily="34" charset="0"/>
                <a:cs typeface="Arial" pitchFamily="34" charset="0"/>
              </a:rPr>
              <a:t>(~190% of the Federal Poverty Level)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Dependents: None</a:t>
            </a:r>
          </a:p>
          <a:p>
            <a:pPr marL="0" indent="0">
              <a:buFont typeface="Arial" pitchFamily="34" charset="0"/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Pricing Region: 13 </a:t>
            </a:r>
          </a:p>
          <a:p>
            <a:pPr marL="0" indent="0">
              <a:buFont typeface="Arial" pitchFamily="34" charset="0"/>
              <a:buNone/>
            </a:pPr>
            <a:r>
              <a:rPr lang="en-US" sz="1800" i="1" dirty="0" smtClean="0">
                <a:latin typeface="Arial" pitchFamily="34" charset="0"/>
                <a:cs typeface="Arial" pitchFamily="34" charset="0"/>
              </a:rPr>
              <a:t>(Imperial County – Zip: 92232)</a:t>
            </a:r>
          </a:p>
          <a:p>
            <a:pPr marL="0" indent="0">
              <a:buFont typeface="Arial" pitchFamily="34" charset="0"/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en-US" sz="1600" i="1" dirty="0" smtClean="0">
                <a:latin typeface="Arial" pitchFamily="34" charset="0"/>
                <a:cs typeface="Arial" pitchFamily="34" charset="0"/>
              </a:rPr>
              <a:t>*Modified adjusted gross income</a:t>
            </a:r>
          </a:p>
        </p:txBody>
      </p:sp>
      <p:pic>
        <p:nvPicPr>
          <p:cNvPr id="16" name="Picture 9" descr="C:\Users\JMartin2\AppData\Local\Microsoft\Windows\Temporary Internet Files\Content.IE5\J9T5C93X\MP900409434[1]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44" t="872" b="36822"/>
          <a:stretch/>
        </p:blipFill>
        <p:spPr bwMode="auto">
          <a:xfrm>
            <a:off x="1066800" y="1600200"/>
            <a:ext cx="1600200" cy="1520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4093845" y="1371600"/>
            <a:ext cx="4953000" cy="155158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Covered California Health Plan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</a:t>
            </a:r>
          </a:p>
          <a:p>
            <a:pPr marL="34290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Under 400% FPL–Premium Assistance </a:t>
            </a:r>
          </a:p>
          <a:p>
            <a:pPr marL="34290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Under 250% FPL–Cost-Sharing Assistance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093846" y="5391150"/>
            <a:ext cx="1555114" cy="533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776464" y="5362575"/>
            <a:ext cx="1555114" cy="533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7433390" y="5362575"/>
            <a:ext cx="1555114" cy="533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8858250" y="6659404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23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63332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64E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3845" y="3199117"/>
            <a:ext cx="1555115" cy="3511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1378" y="3205163"/>
            <a:ext cx="1600200" cy="349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6085" y="3200400"/>
            <a:ext cx="1609725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Connector 3"/>
          <p:cNvCxnSpPr/>
          <p:nvPr/>
        </p:nvCxnSpPr>
        <p:spPr>
          <a:xfrm flipH="1">
            <a:off x="5097778" y="5241355"/>
            <a:ext cx="228600" cy="1145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4191000" y="5943960"/>
            <a:ext cx="1371600" cy="38218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6774178" y="5165155"/>
            <a:ext cx="228600" cy="1145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5867400" y="5931603"/>
            <a:ext cx="1371600" cy="38218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8449550" y="5189869"/>
            <a:ext cx="228600" cy="1145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7518058" y="5931603"/>
            <a:ext cx="1371600" cy="38218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4914900" y="754571"/>
            <a:ext cx="3200400" cy="4922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ELIGIBLE FOR...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625990"/>
          </a:xfrm>
          <a:prstGeom prst="rect">
            <a:avLst/>
          </a:prstGeom>
          <a:gradFill>
            <a:gsLst>
              <a:gs pos="0">
                <a:schemeClr val="tx1"/>
              </a:gs>
              <a:gs pos="100000">
                <a:schemeClr val="tx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0" y="685800"/>
            <a:ext cx="4114800" cy="6096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Zachary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52400" y="41215"/>
            <a:ext cx="419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31C0D1"/>
                </a:solidFill>
                <a:latin typeface="Arial" pitchFamily="34" charset="0"/>
                <a:cs typeface="Arial" pitchFamily="34" charset="0"/>
              </a:rPr>
              <a:t>Scenario 1: </a:t>
            </a:r>
            <a:r>
              <a:rPr lang="en-US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Eligible for Premium Assistance and Cost-Sharing Subsidies</a:t>
            </a:r>
            <a:endParaRPr lang="en-US" sz="1600" dirty="0"/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152400" y="1398373"/>
            <a:ext cx="3733800" cy="5307227"/>
          </a:xfrm>
          <a:prstGeom prst="rect">
            <a:avLst/>
          </a:prstGeom>
          <a:gradFill>
            <a:gsLst>
              <a:gs pos="0">
                <a:srgbClr val="564E57"/>
              </a:gs>
              <a:gs pos="100000">
                <a:schemeClr val="bg1"/>
              </a:gs>
            </a:gsLst>
            <a:lin ang="5400000" scaled="0"/>
          </a:gra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sz="2400" dirty="0" smtClean="0"/>
          </a:p>
          <a:p>
            <a:pPr marL="0" indent="0">
              <a:buFont typeface="Arial" pitchFamily="34" charset="0"/>
              <a:buNone/>
            </a:pPr>
            <a:endParaRPr lang="en-US" sz="2400" dirty="0" smtClean="0"/>
          </a:p>
          <a:p>
            <a:pPr marL="0" indent="0">
              <a:buFont typeface="Arial" pitchFamily="34" charset="0"/>
              <a:buNone/>
            </a:pPr>
            <a:endParaRPr lang="en-US" sz="2400" dirty="0" smtClean="0"/>
          </a:p>
          <a:p>
            <a:pPr marL="0" indent="0">
              <a:buFont typeface="Arial" pitchFamily="34" charset="0"/>
              <a:buNone/>
            </a:pPr>
            <a:endParaRPr lang="en-US" sz="2400" dirty="0" smtClean="0"/>
          </a:p>
          <a:p>
            <a:pPr marL="0" indent="0">
              <a:buFont typeface="Arial" pitchFamily="34" charset="0"/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Age: 55</a:t>
            </a:r>
          </a:p>
          <a:p>
            <a:pPr marL="0" indent="0">
              <a:buFont typeface="Arial" pitchFamily="34" charset="0"/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Marital Status: Single</a:t>
            </a:r>
          </a:p>
          <a:p>
            <a:pPr marL="0" indent="0">
              <a:buFont typeface="Arial" pitchFamily="34" charset="0"/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Annual Income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*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: $22,000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en-US" sz="1600" i="1" dirty="0" smtClean="0">
                <a:latin typeface="Arial" pitchFamily="34" charset="0"/>
                <a:cs typeface="Arial" pitchFamily="34" charset="0"/>
              </a:rPr>
              <a:t>(~190% of the Federal Poverty Level)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Dependents: None</a:t>
            </a:r>
          </a:p>
          <a:p>
            <a:pPr marL="0" indent="0">
              <a:buFont typeface="Arial" pitchFamily="34" charset="0"/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Pricing Region: 13 </a:t>
            </a:r>
          </a:p>
          <a:p>
            <a:pPr marL="0" indent="0">
              <a:buFont typeface="Arial" pitchFamily="34" charset="0"/>
              <a:buNone/>
            </a:pPr>
            <a:r>
              <a:rPr lang="en-US" sz="1800" i="1" dirty="0" smtClean="0">
                <a:latin typeface="Arial" pitchFamily="34" charset="0"/>
                <a:cs typeface="Arial" pitchFamily="34" charset="0"/>
              </a:rPr>
              <a:t>(Imperial County – Zip: 92232)</a:t>
            </a:r>
          </a:p>
          <a:p>
            <a:pPr marL="0" indent="0">
              <a:buFont typeface="Arial" pitchFamily="34" charset="0"/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en-US" sz="1600" i="1" dirty="0" smtClean="0">
                <a:latin typeface="Arial" pitchFamily="34" charset="0"/>
                <a:cs typeface="Arial" pitchFamily="34" charset="0"/>
              </a:rPr>
              <a:t>*Modified adjusted gross income</a:t>
            </a:r>
          </a:p>
        </p:txBody>
      </p:sp>
      <p:pic>
        <p:nvPicPr>
          <p:cNvPr id="30" name="Picture 9" descr="C:\Users\JMartin2\AppData\Local\Microsoft\Windows\Temporary Internet Files\Content.IE5\J9T5C93X\MP900409434[1]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44" t="872" b="36822"/>
          <a:stretch/>
        </p:blipFill>
        <p:spPr bwMode="auto">
          <a:xfrm>
            <a:off x="1066800" y="1600200"/>
            <a:ext cx="1600200" cy="1520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4093845" y="1371600"/>
            <a:ext cx="4953000" cy="155158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Covered California Health Plan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</a:t>
            </a:r>
          </a:p>
          <a:p>
            <a:pPr marL="34290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Under 400% FPL–Premium Assistance </a:t>
            </a:r>
          </a:p>
          <a:p>
            <a:pPr marL="34290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Under 250% FPL–Cost-Sharing Assistance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858250" y="6659404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24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02624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64E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83494">
            <a:off x="4561204" y="3441939"/>
            <a:ext cx="5312554" cy="6396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0" y="227"/>
            <a:ext cx="9144000" cy="625990"/>
          </a:xfrm>
          <a:prstGeom prst="rect">
            <a:avLst/>
          </a:prstGeom>
          <a:gradFill>
            <a:gsLst>
              <a:gs pos="0">
                <a:schemeClr val="tx1"/>
              </a:gs>
              <a:gs pos="100000">
                <a:schemeClr val="tx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685800"/>
            <a:ext cx="4114800" cy="6096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Zachary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41442"/>
            <a:ext cx="419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31C0D1"/>
                </a:solidFill>
                <a:latin typeface="Arial" pitchFamily="34" charset="0"/>
                <a:cs typeface="Arial" pitchFamily="34" charset="0"/>
              </a:rPr>
              <a:t>Scenario 1: </a:t>
            </a:r>
            <a:r>
              <a:rPr lang="en-US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Eligible for Premium Assistance and Cost-Sharing Subsidies</a:t>
            </a:r>
            <a:endParaRPr lang="en-US" sz="1600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152400" y="1398373"/>
            <a:ext cx="3733800" cy="5307227"/>
          </a:xfrm>
          <a:prstGeom prst="rect">
            <a:avLst/>
          </a:prstGeom>
          <a:gradFill>
            <a:gsLst>
              <a:gs pos="0">
                <a:srgbClr val="564E57"/>
              </a:gs>
              <a:gs pos="100000">
                <a:schemeClr val="bg1"/>
              </a:gs>
            </a:gsLst>
            <a:lin ang="5400000" scaled="0"/>
          </a:gra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sz="2400" dirty="0" smtClean="0"/>
          </a:p>
          <a:p>
            <a:pPr marL="0" indent="0">
              <a:buFont typeface="Arial" pitchFamily="34" charset="0"/>
              <a:buNone/>
            </a:pPr>
            <a:endParaRPr lang="en-US" sz="2400" dirty="0" smtClean="0"/>
          </a:p>
          <a:p>
            <a:pPr marL="0" indent="0">
              <a:buFont typeface="Arial" pitchFamily="34" charset="0"/>
              <a:buNone/>
            </a:pPr>
            <a:endParaRPr lang="en-US" sz="2400" dirty="0" smtClean="0"/>
          </a:p>
          <a:p>
            <a:pPr marL="0" indent="0">
              <a:buFont typeface="Arial" pitchFamily="34" charset="0"/>
              <a:buNone/>
            </a:pPr>
            <a:endParaRPr lang="en-US" sz="2400" dirty="0" smtClean="0"/>
          </a:p>
          <a:p>
            <a:pPr marL="0" indent="0">
              <a:buFont typeface="Arial" pitchFamily="34" charset="0"/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Age: 55</a:t>
            </a:r>
          </a:p>
          <a:p>
            <a:pPr marL="0" indent="0">
              <a:buFont typeface="Arial" pitchFamily="34" charset="0"/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Marital Status: Single</a:t>
            </a:r>
          </a:p>
          <a:p>
            <a:pPr marL="0" indent="0">
              <a:buFont typeface="Arial" pitchFamily="34" charset="0"/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Annual Income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*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: $22,000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en-US" sz="1600" i="1" dirty="0" smtClean="0">
                <a:latin typeface="Arial" pitchFamily="34" charset="0"/>
                <a:cs typeface="Arial" pitchFamily="34" charset="0"/>
              </a:rPr>
              <a:t>(~190% of the Federal Poverty Level)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Dependents: None</a:t>
            </a:r>
          </a:p>
          <a:p>
            <a:pPr marL="0" indent="0">
              <a:buFont typeface="Arial" pitchFamily="34" charset="0"/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Pricing Region: 13 </a:t>
            </a:r>
          </a:p>
          <a:p>
            <a:pPr marL="0" indent="0">
              <a:buFont typeface="Arial" pitchFamily="34" charset="0"/>
              <a:buNone/>
            </a:pPr>
            <a:r>
              <a:rPr lang="en-US" sz="1800" i="1" dirty="0" smtClean="0">
                <a:latin typeface="Arial" pitchFamily="34" charset="0"/>
                <a:cs typeface="Arial" pitchFamily="34" charset="0"/>
              </a:rPr>
              <a:t>(Imperial County – Zip: 92232)</a:t>
            </a:r>
          </a:p>
          <a:p>
            <a:pPr marL="0" indent="0">
              <a:buFont typeface="Arial" pitchFamily="34" charset="0"/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en-US" sz="1600" i="1" dirty="0" smtClean="0">
                <a:latin typeface="Arial" pitchFamily="34" charset="0"/>
                <a:cs typeface="Arial" pitchFamily="34" charset="0"/>
              </a:rPr>
              <a:t>*Modified adjusted gross income</a:t>
            </a:r>
          </a:p>
        </p:txBody>
      </p:sp>
      <p:pic>
        <p:nvPicPr>
          <p:cNvPr id="16" name="Picture 9" descr="C:\Users\JMartin2\AppData\Local\Microsoft\Windows\Temporary Internet Files\Content.IE5\J9T5C93X\MP900409434[1]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44" t="872" b="36822"/>
          <a:stretch/>
        </p:blipFill>
        <p:spPr bwMode="auto">
          <a:xfrm>
            <a:off x="1066800" y="1600200"/>
            <a:ext cx="1600200" cy="1520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 rot="20919510">
            <a:off x="6979725" y="3568176"/>
            <a:ext cx="1346596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962400" y="1371600"/>
            <a:ext cx="5181599" cy="155158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Covered California Health Plan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</a:t>
            </a:r>
          </a:p>
          <a:p>
            <a:pPr marL="34290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Under 400% FPL–Premium Assistance </a:t>
            </a:r>
          </a:p>
          <a:p>
            <a:pPr marL="34290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Under 250% FPL–Cost-Sharing Assistance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4914900" y="754571"/>
            <a:ext cx="3200400" cy="4922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ELIGIBLE FOR...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856345" y="227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25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36418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64E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817" y="152400"/>
            <a:ext cx="5457206" cy="6570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381000" y="457200"/>
            <a:ext cx="2895600" cy="6019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Three Takeaways: </a:t>
            </a:r>
          </a:p>
          <a:p>
            <a:pPr marL="342900" indent="-342900">
              <a:spcBef>
                <a:spcPts val="1800"/>
              </a:spcBef>
              <a:buAutoNum type="arabicPeriod"/>
            </a:pP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Must </a:t>
            </a:r>
            <a:r>
              <a:rPr lang="en-US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enroll in a Silver-level health plan 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 receive cost-sharing subsidies</a:t>
            </a:r>
          </a:p>
          <a:p>
            <a:pPr marL="342900" indent="-342900">
              <a:spcBef>
                <a:spcPts val="1800"/>
              </a:spcBef>
              <a:buAutoNum type="arabicPeriod"/>
            </a:pP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Out-of-pocket costs (including maximum and deductible)  become </a:t>
            </a:r>
            <a:r>
              <a:rPr lang="en-US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MUCH LOWER 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when a Silver-level health plan is “enhanced” with federal cost-sharing subsidies </a:t>
            </a:r>
            <a:r>
              <a:rPr lang="en-US" sz="14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en-US" sz="1400" i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for Zachary, </a:t>
            </a:r>
            <a:r>
              <a:rPr lang="en-US" sz="1400" b="1" i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87%</a:t>
            </a:r>
            <a:r>
              <a:rPr lang="en-US" sz="1400" i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of his out-of-pocket costs will be paid by a Silver-level health plan (vs. 60% if selected a Bronze-level health plan)</a:t>
            </a:r>
          </a:p>
          <a:p>
            <a:pPr marL="342900" indent="-342900">
              <a:spcBef>
                <a:spcPts val="1800"/>
              </a:spcBef>
              <a:buAutoNum type="arabicPeriod"/>
            </a:pP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How much the plan is “enhanced” is shown by the number next to the metal tier, “Enhanced Silver 87”</a:t>
            </a:r>
          </a:p>
        </p:txBody>
      </p:sp>
      <p:sp>
        <p:nvSpPr>
          <p:cNvPr id="5" name="Rectangle 4"/>
          <p:cNvSpPr/>
          <p:nvPr/>
        </p:nvSpPr>
        <p:spPr>
          <a:xfrm>
            <a:off x="6477000" y="465747"/>
            <a:ext cx="2133600" cy="615984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6535227" y="510048"/>
            <a:ext cx="1447800" cy="37245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559788" y="1690576"/>
            <a:ext cx="1483743" cy="51036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526152" y="5564369"/>
            <a:ext cx="838200" cy="24211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81000" y="457200"/>
            <a:ext cx="2895600" cy="381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Three Takeaways</a:t>
            </a:r>
            <a:endParaRPr lang="en-US" b="1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63000" y="6535579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26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217025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04800"/>
            <a:ext cx="64008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Minimum Coverage Plan</a:t>
            </a:r>
            <a:br>
              <a:rPr lang="en-US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2400" b="1" dirty="0" smtClean="0">
                <a:solidFill>
                  <a:srgbClr val="FFCC66"/>
                </a:solidFill>
                <a:latin typeface="Arial" pitchFamily="34" charset="0"/>
                <a:cs typeface="Arial" pitchFamily="34" charset="0"/>
              </a:rPr>
              <a:t>“catastrophic coverage plan”</a:t>
            </a:r>
            <a:endParaRPr lang="en-US" sz="2400" b="1" dirty="0">
              <a:solidFill>
                <a:srgbClr val="FFCC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7620000" cy="4953000"/>
          </a:xfrm>
        </p:spPr>
        <p:txBody>
          <a:bodyPr>
            <a:normAutofit/>
          </a:bodyPr>
          <a:lstStyle/>
          <a:p>
            <a:pPr>
              <a:spcBef>
                <a:spcPts val="2400"/>
              </a:spcBef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Offers the same benefits as other plans, but at </a:t>
            </a:r>
            <a:br>
              <a:rPr lang="en-US" sz="2400" dirty="0" smtClean="0">
                <a:latin typeface="Arial" pitchFamily="34" charset="0"/>
                <a:cs typeface="Arial" pitchFamily="34" charset="0"/>
              </a:rPr>
            </a:br>
            <a:r>
              <a:rPr lang="en-US" sz="2400" dirty="0" smtClean="0">
                <a:latin typeface="Arial" pitchFamily="34" charset="0"/>
                <a:cs typeface="Arial" pitchFamily="34" charset="0"/>
              </a:rPr>
              <a:t>a much lower monthly premium and much higher out-of-pocket costs (~50/50 AV)</a:t>
            </a:r>
          </a:p>
          <a:p>
            <a:pPr>
              <a:spcBef>
                <a:spcPts val="2400"/>
              </a:spcBef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If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selected, you cannot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receive premium assistance or cost-sharing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subsidies, even if eligible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2400"/>
              </a:spcBef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Eligible for Minimum Coverage Plan if: </a:t>
            </a:r>
          </a:p>
          <a:p>
            <a:pPr lvl="1"/>
            <a:r>
              <a:rPr lang="en-US" sz="2400" dirty="0" smtClean="0">
                <a:latin typeface="Arial" pitchFamily="34" charset="0"/>
                <a:cs typeface="Arial" pitchFamily="34" charset="0"/>
              </a:rPr>
              <a:t>Under age 30; or</a:t>
            </a:r>
          </a:p>
          <a:p>
            <a:pPr lvl="1"/>
            <a:r>
              <a:rPr lang="en-US" sz="2400" dirty="0" smtClean="0">
                <a:latin typeface="Arial" pitchFamily="34" charset="0"/>
                <a:cs typeface="Arial" pitchFamily="34" charset="0"/>
              </a:rPr>
              <a:t>Receive a hardship exemption from Health &amp; Human Services because lowest-cost Bronze plan is more than 8% of MAGI income.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763000" y="6535579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27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26477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61503" y="2057400"/>
            <a:ext cx="5257800" cy="434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Scenario 2: The Martins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Multiple Program Family</a:t>
            </a:r>
          </a:p>
          <a:p>
            <a:pPr marL="742950" lvl="1" indent="-285750">
              <a:spcBef>
                <a:spcPts val="2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i="1" dirty="0" smtClean="0">
                <a:latin typeface="Arial" pitchFamily="34" charset="0"/>
                <a:cs typeface="Arial" pitchFamily="34" charset="0"/>
              </a:rPr>
              <a:t>Adult (Diane)</a:t>
            </a:r>
          </a:p>
          <a:p>
            <a:pPr lvl="2">
              <a:spcBef>
                <a:spcPts val="200"/>
              </a:spcBef>
              <a:spcAft>
                <a:spcPts val="600"/>
              </a:spcAft>
            </a:pPr>
            <a:r>
              <a:rPr lang="en-US" b="1" dirty="0">
                <a:latin typeface="Arial" pitchFamily="34" charset="0"/>
                <a:cs typeface="Arial" pitchFamily="34" charset="0"/>
              </a:rPr>
              <a:t>Eligible for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Premium Assistance</a:t>
            </a:r>
            <a:br>
              <a:rPr lang="en-US" b="1" dirty="0" smtClean="0">
                <a:latin typeface="Arial" pitchFamily="34" charset="0"/>
                <a:cs typeface="Arial" pitchFamily="34" charset="0"/>
              </a:rPr>
            </a:br>
            <a:r>
              <a:rPr lang="en-US" i="1" dirty="0" smtClean="0">
                <a:latin typeface="Arial" pitchFamily="34" charset="0"/>
                <a:cs typeface="Arial" pitchFamily="34" charset="0"/>
              </a:rPr>
              <a:t>Under 400</a:t>
            </a:r>
            <a:r>
              <a:rPr lang="en-US" i="1" dirty="0">
                <a:latin typeface="Arial" pitchFamily="34" charset="0"/>
                <a:cs typeface="Arial" pitchFamily="34" charset="0"/>
              </a:rPr>
              <a:t>% of the federal poverty level </a:t>
            </a:r>
            <a:endParaRPr lang="en-US" i="1" dirty="0" smtClean="0">
              <a:latin typeface="Arial" pitchFamily="34" charset="0"/>
              <a:cs typeface="Arial" pitchFamily="34" charset="0"/>
            </a:endParaRPr>
          </a:p>
          <a:p>
            <a:pPr lvl="2">
              <a:spcBef>
                <a:spcPts val="200"/>
              </a:spcBef>
              <a:spcAft>
                <a:spcPts val="600"/>
              </a:spcAft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Eligible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for Cost-Sharing Subsidies </a:t>
            </a:r>
            <a:r>
              <a:rPr lang="en-US" b="1" i="1" dirty="0">
                <a:latin typeface="Arial" pitchFamily="34" charset="0"/>
                <a:cs typeface="Arial" pitchFamily="34" charset="0"/>
              </a:rPr>
              <a:t/>
            </a:r>
            <a:br>
              <a:rPr lang="en-US" b="1" i="1" dirty="0">
                <a:latin typeface="Arial" pitchFamily="34" charset="0"/>
                <a:cs typeface="Arial" pitchFamily="34" charset="0"/>
              </a:rPr>
            </a:br>
            <a:r>
              <a:rPr lang="en-US" i="1" dirty="0" smtClean="0">
                <a:latin typeface="Arial" pitchFamily="34" charset="0"/>
                <a:cs typeface="Arial" pitchFamily="34" charset="0"/>
              </a:rPr>
              <a:t>Under </a:t>
            </a:r>
            <a:r>
              <a:rPr lang="en-US" i="1" dirty="0">
                <a:latin typeface="Arial" pitchFamily="34" charset="0"/>
                <a:cs typeface="Arial" pitchFamily="34" charset="0"/>
              </a:rPr>
              <a:t>250% of the federal poverty level 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i="1" dirty="0" smtClean="0">
                <a:latin typeface="Arial" pitchFamily="34" charset="0"/>
                <a:cs typeface="Arial" pitchFamily="34" charset="0"/>
              </a:rPr>
            </a:br>
            <a:r>
              <a:rPr lang="en-US" i="1" dirty="0" smtClean="0">
                <a:latin typeface="Arial" pitchFamily="34" charset="0"/>
                <a:cs typeface="Arial" pitchFamily="34" charset="0"/>
              </a:rPr>
              <a:t>and </a:t>
            </a:r>
            <a:r>
              <a:rPr lang="en-US" i="1" dirty="0">
                <a:latin typeface="Arial" pitchFamily="34" charset="0"/>
                <a:cs typeface="Arial" pitchFamily="34" charset="0"/>
              </a:rPr>
              <a:t>enrolls in a Silver-Level Plan</a:t>
            </a:r>
          </a:p>
          <a:p>
            <a:pPr marL="742950" lvl="1" indent="-285750">
              <a:spcBef>
                <a:spcPts val="2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i="1" dirty="0" smtClean="0">
                <a:latin typeface="Arial" pitchFamily="34" charset="0"/>
                <a:cs typeface="Arial" pitchFamily="34" charset="0"/>
              </a:rPr>
              <a:t>Child (Wendy)</a:t>
            </a:r>
          </a:p>
          <a:p>
            <a:pPr lvl="2">
              <a:spcBef>
                <a:spcPts val="200"/>
              </a:spcBef>
              <a:spcAft>
                <a:spcPts val="600"/>
              </a:spcAft>
            </a:pPr>
            <a:r>
              <a:rPr lang="en-US" b="1" i="1" dirty="0" smtClean="0">
                <a:latin typeface="Arial" pitchFamily="34" charset="0"/>
                <a:cs typeface="Arial" pitchFamily="34" charset="0"/>
              </a:rPr>
              <a:t>Eligible for Medi-Cal	             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Under </a:t>
            </a:r>
            <a:r>
              <a:rPr lang="en-US" i="1" dirty="0">
                <a:latin typeface="Arial" pitchFamily="34" charset="0"/>
                <a:cs typeface="Arial" pitchFamily="34" charset="0"/>
              </a:rPr>
              <a:t>250% of 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the federal </a:t>
            </a:r>
            <a:r>
              <a:rPr lang="en-US" i="1" dirty="0">
                <a:latin typeface="Arial" pitchFamily="34" charset="0"/>
                <a:cs typeface="Arial" pitchFamily="34" charset="0"/>
              </a:rPr>
              <a:t>poverty 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level</a:t>
            </a:r>
            <a:endParaRPr lang="en-US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4" descr="C:\Users\JMartin2\AppData\Local\Microsoft\Windows\Temporary Internet Files\Content.IE5\8VISJDBD\MP900448306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12962"/>
            <a:ext cx="2133600" cy="1418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763000" y="6535579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28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31950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64E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9144000" cy="815757"/>
          </a:xfrm>
          <a:prstGeom prst="rect">
            <a:avLst/>
          </a:prstGeom>
          <a:gradFill>
            <a:gsLst>
              <a:gs pos="0">
                <a:schemeClr val="tx1"/>
              </a:gs>
              <a:gs pos="100000">
                <a:schemeClr val="tx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0"/>
            <a:ext cx="3505200" cy="8382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Martins</a:t>
            </a:r>
            <a:endParaRPr lang="en-US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3581400" cy="5307227"/>
          </a:xfrm>
          <a:gradFill>
            <a:gsLst>
              <a:gs pos="0">
                <a:srgbClr val="564E57"/>
              </a:gs>
              <a:gs pos="100000">
                <a:schemeClr val="bg1"/>
              </a:gs>
            </a:gsLst>
            <a:lin ang="5400000" scaled="0"/>
          </a:gra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Age: Diane, 35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Marital Status: Single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1900" dirty="0" smtClean="0">
                <a:latin typeface="Arial" pitchFamily="34" charset="0"/>
                <a:cs typeface="Arial" pitchFamily="34" charset="0"/>
              </a:rPr>
              <a:t>Dependent Children (Wendy): 1</a:t>
            </a:r>
            <a:endParaRPr lang="en-US" sz="1900" dirty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Annual Income*: $35,000</a:t>
            </a:r>
          </a:p>
          <a:p>
            <a:pPr marL="0" indent="0">
              <a:buNone/>
            </a:pPr>
            <a:r>
              <a:rPr lang="en-US" sz="1500" dirty="0" smtClean="0">
                <a:latin typeface="Arial" pitchFamily="34" charset="0"/>
                <a:cs typeface="Arial" pitchFamily="34" charset="0"/>
              </a:rPr>
              <a:t>(~225% of Federal Poverty Level)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Pricing Region: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3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>
              <a:buNone/>
            </a:pPr>
            <a:r>
              <a:rPr lang="en-US" sz="1900" i="1" dirty="0" smtClean="0">
                <a:latin typeface="Arial" pitchFamily="34" charset="0"/>
                <a:cs typeface="Arial" pitchFamily="34" charset="0"/>
              </a:rPr>
              <a:t>(El Dorado – Zip: 95762)</a:t>
            </a:r>
          </a:p>
          <a:p>
            <a:pPr marL="0" indent="0">
              <a:buNone/>
            </a:pPr>
            <a:endParaRPr lang="en-US" sz="19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1800" i="1" dirty="0" smtClean="0">
                <a:latin typeface="Arial" pitchFamily="34" charset="0"/>
                <a:cs typeface="Arial" pitchFamily="34" charset="0"/>
              </a:rPr>
              <a:t>*Modified adjusted gross income</a:t>
            </a:r>
          </a:p>
        </p:txBody>
      </p:sp>
      <p:pic>
        <p:nvPicPr>
          <p:cNvPr id="11268" name="Picture 4" descr="C:\Users\JMartin2\AppData\Local\Microsoft\Windows\Temporary Internet Files\Content.IE5\8VISJDBD\MP900448306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54480"/>
            <a:ext cx="2590800" cy="1722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2400" y="-15240"/>
            <a:ext cx="381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31C0D1"/>
                </a:solidFill>
                <a:latin typeface="Arial" pitchFamily="34" charset="0"/>
                <a:cs typeface="Arial" pitchFamily="34" charset="0"/>
              </a:rPr>
              <a:t>Scenario </a:t>
            </a:r>
            <a:r>
              <a:rPr lang="en-US" sz="1600" b="1" dirty="0" smtClean="0">
                <a:solidFill>
                  <a:srgbClr val="31C0D1"/>
                </a:solidFill>
                <a:latin typeface="Arial" pitchFamily="34" charset="0"/>
                <a:cs typeface="Arial" pitchFamily="34" charset="0"/>
              </a:rPr>
              <a:t>2:</a:t>
            </a: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Multiple Program Family – Child Eligible for Medi-Cal, Mother Eligible for Covered CA</a:t>
            </a:r>
            <a:endParaRPr lang="en-US" sz="1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3170">
            <a:off x="3674301" y="-102007"/>
            <a:ext cx="5600083" cy="713968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 rot="233633">
            <a:off x="3306252" y="5921848"/>
            <a:ext cx="5693719" cy="76019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48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7501" y="408774"/>
            <a:ext cx="5266349" cy="5863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FFCC66"/>
                </a:solidFill>
                <a:latin typeface="Arial" pitchFamily="34" charset="0"/>
                <a:cs typeface="Arial" pitchFamily="34" charset="0"/>
              </a:rPr>
              <a:t>Eligible </a:t>
            </a:r>
            <a:r>
              <a:rPr lang="en-US" sz="3600" b="1" dirty="0" smtClean="0">
                <a:solidFill>
                  <a:srgbClr val="FFCC66"/>
                </a:solidFill>
                <a:latin typeface="Arial" pitchFamily="34" charset="0"/>
                <a:cs typeface="Arial" pitchFamily="34" charset="0"/>
              </a:rPr>
              <a:t>if:</a:t>
            </a:r>
            <a:endParaRPr lang="en-US" sz="3600" b="1" dirty="0">
              <a:solidFill>
                <a:srgbClr val="FFCC66"/>
              </a:solidFill>
              <a:latin typeface="Arial" pitchFamily="34" charset="0"/>
              <a:cs typeface="Arial" pitchFamily="34" charset="0"/>
            </a:endParaRPr>
          </a:p>
          <a:p>
            <a:pPr marL="285750" lvl="0" indent="-285750">
              <a:spcBef>
                <a:spcPts val="800"/>
              </a:spcBef>
              <a:buFont typeface="Arial"/>
              <a:buChar char="•"/>
            </a:pPr>
            <a:r>
              <a:rPr lang="en-US" sz="2200" dirty="0" smtClean="0">
                <a:solidFill>
                  <a:schemeClr val="bg1"/>
                </a:solidFill>
                <a:latin typeface="Arial"/>
                <a:cs typeface="Arial"/>
              </a:rPr>
              <a:t>A </a:t>
            </a:r>
            <a:r>
              <a:rPr lang="en-US" sz="2200" dirty="0">
                <a:solidFill>
                  <a:schemeClr val="bg1"/>
                </a:solidFill>
                <a:latin typeface="Arial"/>
                <a:cs typeface="Arial"/>
              </a:rPr>
              <a:t>U.S. Citizen, U.S. National, or a non-citizen who is Lawfully Present in the U.S</a:t>
            </a:r>
            <a:r>
              <a:rPr lang="en-US" sz="2200" dirty="0" smtClean="0">
                <a:solidFill>
                  <a:schemeClr val="bg1"/>
                </a:solidFill>
                <a:latin typeface="Arial"/>
                <a:cs typeface="Arial"/>
              </a:rPr>
              <a:t>.;</a:t>
            </a:r>
          </a:p>
          <a:p>
            <a:pPr marL="800100" lvl="1" indent="-342900">
              <a:spcBef>
                <a:spcPts val="800"/>
              </a:spcBef>
              <a:buFont typeface="Arial" pitchFamily="34" charset="0"/>
              <a:buChar char="−"/>
            </a:pPr>
            <a:r>
              <a:rPr lang="en-US" sz="2000" i="1" dirty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For Medi-Cal, immigration status </a:t>
            </a:r>
            <a:br>
              <a:rPr lang="en-US" sz="2000" i="1" dirty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</a:br>
            <a:r>
              <a:rPr lang="en-US" sz="2000" i="1" dirty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only effects the scope of service </a:t>
            </a:r>
            <a:br>
              <a:rPr lang="en-US" sz="2000" i="1" dirty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</a:br>
            <a:r>
              <a:rPr lang="en-US" sz="2000" i="1" dirty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(e.g. “emergency room only” or “pregnancy only</a:t>
            </a:r>
            <a:r>
              <a:rPr lang="en-US" sz="2000" i="1" dirty="0" smtClean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”)</a:t>
            </a:r>
            <a:endParaRPr lang="en-US" sz="2200" dirty="0" smtClean="0">
              <a:solidFill>
                <a:schemeClr val="bg1">
                  <a:lumMod val="85000"/>
                </a:schemeClr>
              </a:solidFill>
              <a:latin typeface="Arial"/>
              <a:cs typeface="Arial"/>
            </a:endParaRPr>
          </a:p>
          <a:p>
            <a:pPr marL="285750" lvl="0" indent="-285750">
              <a:spcBef>
                <a:spcPts val="1200"/>
              </a:spcBef>
              <a:buFont typeface="Arial"/>
              <a:buChar char="•"/>
            </a:pPr>
            <a:r>
              <a:rPr lang="en-US" sz="2200" dirty="0" smtClean="0">
                <a:solidFill>
                  <a:schemeClr val="bg1"/>
                </a:solidFill>
                <a:latin typeface="Arial"/>
                <a:cs typeface="Arial"/>
              </a:rPr>
              <a:t>A California Resident; </a:t>
            </a:r>
            <a:r>
              <a:rPr lang="en-US" sz="2200" b="1" dirty="0" smtClean="0">
                <a:solidFill>
                  <a:schemeClr val="bg1"/>
                </a:solidFill>
                <a:latin typeface="Arial"/>
                <a:cs typeface="Arial"/>
              </a:rPr>
              <a:t>AND</a:t>
            </a:r>
          </a:p>
          <a:p>
            <a:pPr marL="285750" lvl="0" indent="-285750">
              <a:spcBef>
                <a:spcPts val="1200"/>
              </a:spcBef>
              <a:buFont typeface="Arial"/>
              <a:buChar char="•"/>
            </a:pPr>
            <a:r>
              <a:rPr lang="en-US" sz="2200" dirty="0" smtClean="0">
                <a:solidFill>
                  <a:schemeClr val="bg1"/>
                </a:solidFill>
                <a:latin typeface="Arial"/>
                <a:cs typeface="Arial"/>
              </a:rPr>
              <a:t>Not incarcerated, other than incarceration pending the disposition (judgment) of charges. </a:t>
            </a:r>
          </a:p>
          <a:p>
            <a:pPr marL="742950" lvl="1" indent="-285750">
              <a:spcBef>
                <a:spcPts val="800"/>
              </a:spcBef>
              <a:buFont typeface="Arial"/>
              <a:buChar char="•"/>
            </a:pPr>
            <a:r>
              <a:rPr lang="en-US" sz="2000" i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Except Medi-Cal Inmate Eligibility Program</a:t>
            </a:r>
            <a:endParaRPr lang="en-US" sz="2000" dirty="0" smtClean="0">
              <a:solidFill>
                <a:schemeClr val="bg1">
                  <a:lumMod val="85000"/>
                </a:schemeClr>
              </a:solidFill>
              <a:latin typeface="Arial"/>
              <a:cs typeface="Arial"/>
            </a:endParaRPr>
          </a:p>
          <a:p>
            <a:r>
              <a:rPr lang="en-US" sz="2000" dirty="0"/>
              <a:t> 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839200" y="6535579"/>
            <a:ext cx="228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3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48288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64E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9144000" cy="815757"/>
          </a:xfrm>
          <a:prstGeom prst="rect">
            <a:avLst/>
          </a:prstGeom>
          <a:gradFill>
            <a:gsLst>
              <a:gs pos="0">
                <a:schemeClr val="tx1"/>
              </a:gs>
              <a:gs pos="100000">
                <a:schemeClr val="tx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0"/>
            <a:ext cx="3505200" cy="8382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Martins</a:t>
            </a:r>
            <a:endParaRPr lang="en-US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3581400" cy="5307227"/>
          </a:xfrm>
          <a:gradFill>
            <a:gsLst>
              <a:gs pos="0">
                <a:srgbClr val="564E57"/>
              </a:gs>
              <a:gs pos="100000">
                <a:schemeClr val="bg1"/>
              </a:gs>
            </a:gsLst>
            <a:lin ang="5400000" scaled="0"/>
          </a:gra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Age: Diane, 35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Marital Status: Single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1900" dirty="0" smtClean="0">
                <a:latin typeface="Arial" pitchFamily="34" charset="0"/>
                <a:cs typeface="Arial" pitchFamily="34" charset="0"/>
              </a:rPr>
              <a:t>Dependent Children (Wendy): 1</a:t>
            </a:r>
            <a:endParaRPr lang="en-US" sz="1900" dirty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Annual Income*: $35,000</a:t>
            </a:r>
          </a:p>
          <a:p>
            <a:pPr marL="0" indent="0">
              <a:buNone/>
            </a:pPr>
            <a:r>
              <a:rPr lang="en-US" sz="1500" dirty="0" smtClean="0">
                <a:latin typeface="Arial" pitchFamily="34" charset="0"/>
                <a:cs typeface="Arial" pitchFamily="34" charset="0"/>
              </a:rPr>
              <a:t>(~225% of Federal Poverty Level)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Pricing Region: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3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>
              <a:buNone/>
            </a:pPr>
            <a:r>
              <a:rPr lang="en-US" sz="1900" i="1" dirty="0" smtClean="0">
                <a:latin typeface="Arial" pitchFamily="34" charset="0"/>
                <a:cs typeface="Arial" pitchFamily="34" charset="0"/>
              </a:rPr>
              <a:t>(El Dorado – Zip: 95762)</a:t>
            </a:r>
          </a:p>
          <a:p>
            <a:pPr marL="0" indent="0">
              <a:buNone/>
            </a:pPr>
            <a:endParaRPr lang="en-US" sz="19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1800" i="1" dirty="0" smtClean="0">
                <a:latin typeface="Arial" pitchFamily="34" charset="0"/>
                <a:cs typeface="Arial" pitchFamily="34" charset="0"/>
              </a:rPr>
              <a:t>*Modified adjusted gross income</a:t>
            </a:r>
          </a:p>
        </p:txBody>
      </p:sp>
      <p:pic>
        <p:nvPicPr>
          <p:cNvPr id="11268" name="Picture 4" descr="C:\Users\JMartin2\AppData\Local\Microsoft\Windows\Temporary Internet Files\Content.IE5\8VISJDBD\MP900448306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54480"/>
            <a:ext cx="2590800" cy="1722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2400" y="-15240"/>
            <a:ext cx="381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31C0D1"/>
                </a:solidFill>
                <a:latin typeface="Arial" pitchFamily="34" charset="0"/>
                <a:cs typeface="Arial" pitchFamily="34" charset="0"/>
              </a:rPr>
              <a:t>Scenario </a:t>
            </a:r>
            <a:r>
              <a:rPr lang="en-US" sz="1600" b="1" dirty="0" smtClean="0">
                <a:solidFill>
                  <a:srgbClr val="31C0D1"/>
                </a:solidFill>
                <a:latin typeface="Arial" pitchFamily="34" charset="0"/>
                <a:cs typeface="Arial" pitchFamily="34" charset="0"/>
              </a:rPr>
              <a:t>2:</a:t>
            </a: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Multiple Program Family – Child Eligible for Medi-Cal, Mother Eligible for Covered CA</a:t>
            </a:r>
            <a:endParaRPr lang="en-US" sz="1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3170">
            <a:off x="3674301" y="-102007"/>
            <a:ext cx="5600083" cy="713968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928112"/>
            <a:ext cx="8839200" cy="1001776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/>
        </p:spPr>
      </p:pic>
      <p:sp>
        <p:nvSpPr>
          <p:cNvPr id="10" name="TextBox 9"/>
          <p:cNvSpPr txBox="1"/>
          <p:nvPr/>
        </p:nvSpPr>
        <p:spPr>
          <a:xfrm>
            <a:off x="8763000" y="6535579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30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027381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64E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-1"/>
            <a:ext cx="9144000" cy="815757"/>
          </a:xfrm>
          <a:prstGeom prst="rect">
            <a:avLst/>
          </a:prstGeom>
          <a:gradFill>
            <a:gsLst>
              <a:gs pos="0">
                <a:schemeClr val="tx1"/>
              </a:gs>
              <a:gs pos="100000">
                <a:schemeClr val="tx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04800" y="762000"/>
            <a:ext cx="3505200" cy="8382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Martins</a:t>
            </a:r>
            <a:endParaRPr lang="en-US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2400" y="-15240"/>
            <a:ext cx="381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31C0D1"/>
                </a:solidFill>
                <a:latin typeface="Arial" pitchFamily="34" charset="0"/>
                <a:cs typeface="Arial" pitchFamily="34" charset="0"/>
              </a:rPr>
              <a:t>Scenario </a:t>
            </a:r>
            <a:r>
              <a:rPr lang="en-US" sz="1600" b="1" dirty="0" smtClean="0">
                <a:solidFill>
                  <a:srgbClr val="31C0D1"/>
                </a:solidFill>
                <a:latin typeface="Arial" pitchFamily="34" charset="0"/>
                <a:cs typeface="Arial" pitchFamily="34" charset="0"/>
              </a:rPr>
              <a:t>2:</a:t>
            </a: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Multiple Program Family – Child Eligible for Medi-Cal, Mother Eligible for Covered CA</a:t>
            </a:r>
            <a:endParaRPr lang="en-US" sz="1600" dirty="0"/>
          </a:p>
        </p:txBody>
      </p:sp>
      <p:sp>
        <p:nvSpPr>
          <p:cNvPr id="21" name="Rectangle 20"/>
          <p:cNvSpPr/>
          <p:nvPr/>
        </p:nvSpPr>
        <p:spPr>
          <a:xfrm>
            <a:off x="4385825" y="835067"/>
            <a:ext cx="4722361" cy="9412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Covered California Health Plan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</a:t>
            </a:r>
          </a:p>
          <a:p>
            <a:pPr marL="34290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Under 400% FPL–Premium Assistance </a:t>
            </a:r>
          </a:p>
          <a:p>
            <a:pPr marL="34290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Under 250% FPL – Cost-Sharing Subsidies</a:t>
            </a:r>
          </a:p>
        </p:txBody>
      </p:sp>
      <p:pic>
        <p:nvPicPr>
          <p:cNvPr id="25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69"/>
          <a:stretch/>
        </p:blipFill>
        <p:spPr bwMode="auto">
          <a:xfrm>
            <a:off x="4602480" y="1866781"/>
            <a:ext cx="1294610" cy="2571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7"/>
          <a:stretch/>
        </p:blipFill>
        <p:spPr bwMode="auto">
          <a:xfrm>
            <a:off x="5951339" y="1855074"/>
            <a:ext cx="1318160" cy="2698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Content Placeholder 2"/>
          <p:cNvSpPr txBox="1">
            <a:spLocks/>
          </p:cNvSpPr>
          <p:nvPr/>
        </p:nvSpPr>
        <p:spPr>
          <a:xfrm>
            <a:off x="152400" y="1600200"/>
            <a:ext cx="3810000" cy="5307227"/>
          </a:xfrm>
          <a:prstGeom prst="rect">
            <a:avLst/>
          </a:prstGeom>
          <a:gradFill>
            <a:gsLst>
              <a:gs pos="0">
                <a:srgbClr val="564E57"/>
              </a:gs>
              <a:gs pos="100000">
                <a:schemeClr val="bg1"/>
              </a:gs>
            </a:gsLst>
            <a:lin ang="5400000" scaled="0"/>
          </a:gra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pitchFamily="34" charset="0"/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pitchFamily="34" charset="0"/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pitchFamily="34" charset="0"/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pitchFamily="34" charset="0"/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Age: Diane, 35</a:t>
            </a:r>
          </a:p>
          <a:p>
            <a:pPr marL="0" indent="0">
              <a:spcBef>
                <a:spcPts val="1200"/>
              </a:spcBef>
              <a:buFont typeface="Arial" pitchFamily="34" charset="0"/>
              <a:buNone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Marital Status: Single</a:t>
            </a:r>
          </a:p>
          <a:p>
            <a:pPr marL="0" indent="0">
              <a:spcBef>
                <a:spcPts val="1200"/>
              </a:spcBef>
              <a:buFont typeface="Arial" pitchFamily="34" charset="0"/>
              <a:buNone/>
            </a:pPr>
            <a:r>
              <a:rPr lang="en-US" sz="1900" dirty="0" smtClean="0">
                <a:latin typeface="Arial" pitchFamily="34" charset="0"/>
                <a:cs typeface="Arial" pitchFamily="34" charset="0"/>
              </a:rPr>
              <a:t>Dependent Children (Wendy): 1</a:t>
            </a:r>
          </a:p>
          <a:p>
            <a:pPr marL="0" indent="0">
              <a:spcBef>
                <a:spcPts val="1200"/>
              </a:spcBef>
              <a:buFont typeface="Arial" pitchFamily="34" charset="0"/>
              <a:buNone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Annual Income*: $35,000</a:t>
            </a:r>
          </a:p>
          <a:p>
            <a:pPr marL="0" indent="0">
              <a:buFont typeface="Arial" pitchFamily="34" charset="0"/>
              <a:buNone/>
            </a:pPr>
            <a:r>
              <a:rPr lang="en-US" sz="1500" dirty="0" smtClean="0">
                <a:latin typeface="Arial" pitchFamily="34" charset="0"/>
                <a:cs typeface="Arial" pitchFamily="34" charset="0"/>
              </a:rPr>
              <a:t>(~225% of Federal Poverty Level)</a:t>
            </a:r>
          </a:p>
          <a:p>
            <a:pPr marL="0" indent="0">
              <a:spcBef>
                <a:spcPts val="1200"/>
              </a:spcBef>
              <a:buFont typeface="Arial" pitchFamily="34" charset="0"/>
              <a:buNone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Pricing Region: 3 </a:t>
            </a:r>
          </a:p>
          <a:p>
            <a:pPr marL="0" indent="0">
              <a:buNone/>
            </a:pPr>
            <a:r>
              <a:rPr lang="en-US" sz="1900" i="1" dirty="0">
                <a:latin typeface="Arial" pitchFamily="34" charset="0"/>
                <a:cs typeface="Arial" pitchFamily="34" charset="0"/>
              </a:rPr>
              <a:t>(El Dorado – Zip: 95762)</a:t>
            </a:r>
          </a:p>
          <a:p>
            <a:pPr marL="0" indent="0">
              <a:buFont typeface="Arial" pitchFamily="34" charset="0"/>
              <a:buNone/>
            </a:pPr>
            <a:endParaRPr lang="en-US" sz="19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en-US" sz="1800" i="1" dirty="0" smtClean="0">
                <a:latin typeface="Arial" pitchFamily="34" charset="0"/>
                <a:cs typeface="Arial" pitchFamily="34" charset="0"/>
              </a:rPr>
              <a:t>*Modified adjusted gross income</a:t>
            </a:r>
          </a:p>
        </p:txBody>
      </p:sp>
      <p:pic>
        <p:nvPicPr>
          <p:cNvPr id="30" name="Picture 4" descr="C:\Users\JMartin2\AppData\Local\Microsoft\Windows\Temporary Internet Files\Content.IE5\8VISJDBD\MP900448306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706880"/>
            <a:ext cx="2590800" cy="1722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techwire.net/wp-content/uploads/2012/07/dhc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0" y="5431900"/>
            <a:ext cx="3403600" cy="1429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4920909" y="4602171"/>
            <a:ext cx="46971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Not shown:  Blue Shield of California PPO, $210; </a:t>
            </a:r>
          </a:p>
          <a:p>
            <a:r>
              <a:rPr lang="en-US" sz="12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       Anthem Blue Cross HMO, $348</a:t>
            </a:r>
            <a:endParaRPr lang="en-US" sz="12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658" y="1855074"/>
            <a:ext cx="1353048" cy="2747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8763000" y="6535579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31</a:t>
            </a:r>
            <a:endParaRPr lang="en-US" sz="1000" dirty="0"/>
          </a:p>
        </p:txBody>
      </p:sp>
      <p:sp>
        <p:nvSpPr>
          <p:cNvPr id="17" name="TextBox 16"/>
          <p:cNvSpPr txBox="1"/>
          <p:nvPr/>
        </p:nvSpPr>
        <p:spPr>
          <a:xfrm>
            <a:off x="4206404" y="423685"/>
            <a:ext cx="4747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Diane (Adult) will be eligible for: </a:t>
            </a:r>
            <a:endParaRPr lang="en-US" sz="20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62400" y="5058179"/>
            <a:ext cx="5305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Wendy (Child) will be eligible for Medi-Cal </a:t>
            </a:r>
            <a:endParaRPr lang="en-US" sz="20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403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64E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-1"/>
            <a:ext cx="9144000" cy="815757"/>
          </a:xfrm>
          <a:prstGeom prst="rect">
            <a:avLst/>
          </a:prstGeom>
          <a:gradFill>
            <a:gsLst>
              <a:gs pos="0">
                <a:schemeClr val="tx1"/>
              </a:gs>
              <a:gs pos="100000">
                <a:schemeClr val="tx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304800" y="762000"/>
            <a:ext cx="3505200" cy="8382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Martins</a:t>
            </a:r>
            <a:endParaRPr lang="en-US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52400" y="-15240"/>
            <a:ext cx="381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31C0D1"/>
                </a:solidFill>
                <a:latin typeface="Arial" pitchFamily="34" charset="0"/>
                <a:cs typeface="Arial" pitchFamily="34" charset="0"/>
              </a:rPr>
              <a:t>Scenario </a:t>
            </a:r>
            <a:r>
              <a:rPr lang="en-US" sz="1600" b="1" dirty="0" smtClean="0">
                <a:solidFill>
                  <a:srgbClr val="31C0D1"/>
                </a:solidFill>
                <a:latin typeface="Arial" pitchFamily="34" charset="0"/>
                <a:cs typeface="Arial" pitchFamily="34" charset="0"/>
              </a:rPr>
              <a:t>2:</a:t>
            </a: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Multiple Program Family – Child Eligible for Medi-Cal, Mother Eligible for Covered CA</a:t>
            </a:r>
            <a:endParaRPr lang="en-US" sz="1600" dirty="0"/>
          </a:p>
        </p:txBody>
      </p:sp>
      <p:sp>
        <p:nvSpPr>
          <p:cNvPr id="25" name="Rectangle 24"/>
          <p:cNvSpPr/>
          <p:nvPr/>
        </p:nvSpPr>
        <p:spPr>
          <a:xfrm>
            <a:off x="4385825" y="835067"/>
            <a:ext cx="4722361" cy="9412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Covered California Health Plan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</a:t>
            </a:r>
          </a:p>
          <a:p>
            <a:pPr marL="34290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Under 400% FPL–Premium Assistance </a:t>
            </a:r>
          </a:p>
          <a:p>
            <a:pPr marL="34290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Under 250% FPL – Cost-Sharing Subsidies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206404" y="423685"/>
            <a:ext cx="4747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Diane (Adult) will be eligible for: </a:t>
            </a:r>
            <a:endParaRPr lang="en-US" sz="20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962400" y="5058179"/>
            <a:ext cx="5305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Wendy (Child) will be eligible for Medi-Cal </a:t>
            </a:r>
            <a:endParaRPr lang="en-US" sz="20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69"/>
          <a:stretch/>
        </p:blipFill>
        <p:spPr bwMode="auto">
          <a:xfrm>
            <a:off x="4602480" y="1866781"/>
            <a:ext cx="1294610" cy="2571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7"/>
          <a:stretch/>
        </p:blipFill>
        <p:spPr bwMode="auto">
          <a:xfrm>
            <a:off x="5951339" y="1855074"/>
            <a:ext cx="1318160" cy="2698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4667923" y="4077236"/>
            <a:ext cx="1163724" cy="3139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055359" y="4163199"/>
            <a:ext cx="1117703" cy="3281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5407032" y="3444939"/>
            <a:ext cx="228600" cy="1524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6769991" y="3575773"/>
            <a:ext cx="228600" cy="1524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7" name="Content Placeholder 2"/>
          <p:cNvSpPr txBox="1">
            <a:spLocks/>
          </p:cNvSpPr>
          <p:nvPr/>
        </p:nvSpPr>
        <p:spPr>
          <a:xfrm>
            <a:off x="152400" y="1600200"/>
            <a:ext cx="3810000" cy="5307227"/>
          </a:xfrm>
          <a:prstGeom prst="rect">
            <a:avLst/>
          </a:prstGeom>
          <a:gradFill>
            <a:gsLst>
              <a:gs pos="0">
                <a:srgbClr val="564E57"/>
              </a:gs>
              <a:gs pos="100000">
                <a:schemeClr val="bg1"/>
              </a:gs>
            </a:gsLst>
            <a:lin ang="5400000" scaled="0"/>
          </a:gra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pitchFamily="34" charset="0"/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pitchFamily="34" charset="0"/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pitchFamily="34" charset="0"/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pitchFamily="34" charset="0"/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Age: Diane, 35</a:t>
            </a:r>
          </a:p>
          <a:p>
            <a:pPr marL="0" indent="0">
              <a:spcBef>
                <a:spcPts val="1200"/>
              </a:spcBef>
              <a:buFont typeface="Arial" pitchFamily="34" charset="0"/>
              <a:buNone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Marital Status: Single</a:t>
            </a:r>
          </a:p>
          <a:p>
            <a:pPr marL="0" indent="0">
              <a:spcBef>
                <a:spcPts val="1200"/>
              </a:spcBef>
              <a:buFont typeface="Arial" pitchFamily="34" charset="0"/>
              <a:buNone/>
            </a:pPr>
            <a:r>
              <a:rPr lang="en-US" sz="1900" dirty="0" smtClean="0">
                <a:latin typeface="Arial" pitchFamily="34" charset="0"/>
                <a:cs typeface="Arial" pitchFamily="34" charset="0"/>
              </a:rPr>
              <a:t>Dependent Children (Wendy): 1</a:t>
            </a:r>
          </a:p>
          <a:p>
            <a:pPr marL="0" indent="0">
              <a:spcBef>
                <a:spcPts val="1200"/>
              </a:spcBef>
              <a:buFont typeface="Arial" pitchFamily="34" charset="0"/>
              <a:buNone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Annual Income*: $35,000</a:t>
            </a:r>
          </a:p>
          <a:p>
            <a:pPr marL="0" indent="0">
              <a:buFont typeface="Arial" pitchFamily="34" charset="0"/>
              <a:buNone/>
            </a:pPr>
            <a:r>
              <a:rPr lang="en-US" sz="1500" dirty="0" smtClean="0">
                <a:latin typeface="Arial" pitchFamily="34" charset="0"/>
                <a:cs typeface="Arial" pitchFamily="34" charset="0"/>
              </a:rPr>
              <a:t>(~225% of Federal Poverty Level)</a:t>
            </a:r>
          </a:p>
          <a:p>
            <a:pPr marL="0" indent="0">
              <a:spcBef>
                <a:spcPts val="1200"/>
              </a:spcBef>
              <a:buFont typeface="Arial" pitchFamily="34" charset="0"/>
              <a:buNone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Pricing Region: 3 </a:t>
            </a:r>
          </a:p>
          <a:p>
            <a:pPr marL="0" indent="0">
              <a:buNone/>
            </a:pPr>
            <a:r>
              <a:rPr lang="en-US" sz="1900" i="1" dirty="0">
                <a:latin typeface="Arial" pitchFamily="34" charset="0"/>
                <a:cs typeface="Arial" pitchFamily="34" charset="0"/>
              </a:rPr>
              <a:t>(El Dorado – Zip: 95762)</a:t>
            </a:r>
          </a:p>
          <a:p>
            <a:pPr marL="0" indent="0">
              <a:buFont typeface="Arial" pitchFamily="34" charset="0"/>
              <a:buNone/>
            </a:pPr>
            <a:endParaRPr lang="en-US" sz="19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en-US" sz="1800" i="1" dirty="0" smtClean="0">
                <a:latin typeface="Arial" pitchFamily="34" charset="0"/>
                <a:cs typeface="Arial" pitchFamily="34" charset="0"/>
              </a:rPr>
              <a:t>*Modified adjusted gross income</a:t>
            </a:r>
          </a:p>
        </p:txBody>
      </p:sp>
      <p:pic>
        <p:nvPicPr>
          <p:cNvPr id="38" name="Picture 4" descr="C:\Users\JMartin2\AppData\Local\Microsoft\Windows\Temporary Internet Files\Content.IE5\8VISJDBD\MP900448306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706880"/>
            <a:ext cx="2590800" cy="1722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658" y="1855074"/>
            <a:ext cx="1353048" cy="2747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7478543" y="4204538"/>
            <a:ext cx="1117703" cy="3281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flipH="1">
            <a:off x="8193175" y="3617112"/>
            <a:ext cx="228600" cy="1524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920909" y="4602171"/>
            <a:ext cx="46971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Not shown:  Blue Shield of California PPO, $210; </a:t>
            </a:r>
          </a:p>
          <a:p>
            <a:r>
              <a:rPr lang="en-US" sz="12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       Anthem Blue Cross HMO, $348</a:t>
            </a:r>
            <a:endParaRPr lang="en-US" sz="12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8" name="Picture 2" descr="http://techwire.net/wp-content/uploads/2012/07/dhc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0" y="5431900"/>
            <a:ext cx="3403600" cy="1429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8763000" y="6535579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32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52890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64E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0" y="1466910"/>
            <a:ext cx="4030726" cy="1371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0" y="-1"/>
            <a:ext cx="9144000" cy="815757"/>
          </a:xfrm>
          <a:prstGeom prst="rect">
            <a:avLst/>
          </a:prstGeom>
          <a:gradFill>
            <a:gsLst>
              <a:gs pos="0">
                <a:schemeClr val="tx1"/>
              </a:gs>
              <a:gs pos="100000">
                <a:schemeClr val="tx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304800" y="762000"/>
            <a:ext cx="3505200" cy="8382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Martins</a:t>
            </a:r>
            <a:endParaRPr lang="en-US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52400" y="-15240"/>
            <a:ext cx="381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31C0D1"/>
                </a:solidFill>
                <a:latin typeface="Arial" pitchFamily="34" charset="0"/>
                <a:cs typeface="Arial" pitchFamily="34" charset="0"/>
              </a:rPr>
              <a:t>Scenario </a:t>
            </a:r>
            <a:r>
              <a:rPr lang="en-US" sz="1600" b="1" dirty="0" smtClean="0">
                <a:solidFill>
                  <a:srgbClr val="31C0D1"/>
                </a:solidFill>
                <a:latin typeface="Arial" pitchFamily="34" charset="0"/>
                <a:cs typeface="Arial" pitchFamily="34" charset="0"/>
              </a:rPr>
              <a:t>2:</a:t>
            </a: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Multiple Program Family – Child Eligible for Medi-Cal, Mother Eligible for Covered CA</a:t>
            </a:r>
            <a:endParaRPr lang="en-US" sz="1600" dirty="0"/>
          </a:p>
        </p:txBody>
      </p:sp>
      <p:sp>
        <p:nvSpPr>
          <p:cNvPr id="37" name="Content Placeholder 2"/>
          <p:cNvSpPr txBox="1">
            <a:spLocks/>
          </p:cNvSpPr>
          <p:nvPr/>
        </p:nvSpPr>
        <p:spPr>
          <a:xfrm>
            <a:off x="152400" y="1600200"/>
            <a:ext cx="3810000" cy="5307227"/>
          </a:xfrm>
          <a:prstGeom prst="rect">
            <a:avLst/>
          </a:prstGeom>
          <a:gradFill>
            <a:gsLst>
              <a:gs pos="0">
                <a:srgbClr val="564E57"/>
              </a:gs>
              <a:gs pos="100000">
                <a:schemeClr val="bg1"/>
              </a:gs>
            </a:gsLst>
            <a:lin ang="5400000" scaled="0"/>
          </a:gra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pitchFamily="34" charset="0"/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pitchFamily="34" charset="0"/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pitchFamily="34" charset="0"/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pitchFamily="34" charset="0"/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Age: Diane, 35</a:t>
            </a:r>
          </a:p>
          <a:p>
            <a:pPr marL="0" indent="0">
              <a:spcBef>
                <a:spcPts val="1200"/>
              </a:spcBef>
              <a:buFont typeface="Arial" pitchFamily="34" charset="0"/>
              <a:buNone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Marital Status: Single</a:t>
            </a:r>
          </a:p>
          <a:p>
            <a:pPr marL="0" indent="0">
              <a:spcBef>
                <a:spcPts val="1200"/>
              </a:spcBef>
              <a:buFont typeface="Arial" pitchFamily="34" charset="0"/>
              <a:buNone/>
            </a:pPr>
            <a:r>
              <a:rPr lang="en-US" sz="1900" dirty="0" smtClean="0">
                <a:latin typeface="Arial" pitchFamily="34" charset="0"/>
                <a:cs typeface="Arial" pitchFamily="34" charset="0"/>
              </a:rPr>
              <a:t>Dependent Children (Wendy): 1</a:t>
            </a:r>
          </a:p>
          <a:p>
            <a:pPr marL="0" indent="0">
              <a:spcBef>
                <a:spcPts val="1200"/>
              </a:spcBef>
              <a:buFont typeface="Arial" pitchFamily="34" charset="0"/>
              <a:buNone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Annual Income*: $35,000</a:t>
            </a:r>
          </a:p>
          <a:p>
            <a:pPr marL="0" indent="0">
              <a:buFont typeface="Arial" pitchFamily="34" charset="0"/>
              <a:buNone/>
            </a:pPr>
            <a:r>
              <a:rPr lang="en-US" sz="1500" dirty="0" smtClean="0">
                <a:latin typeface="Arial" pitchFamily="34" charset="0"/>
                <a:cs typeface="Arial" pitchFamily="34" charset="0"/>
              </a:rPr>
              <a:t>(~225% of Federal Poverty Level)</a:t>
            </a:r>
          </a:p>
          <a:p>
            <a:pPr marL="0" indent="0">
              <a:spcBef>
                <a:spcPts val="1200"/>
              </a:spcBef>
              <a:buFont typeface="Arial" pitchFamily="34" charset="0"/>
              <a:buNone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Pricing Region: 3 </a:t>
            </a:r>
          </a:p>
          <a:p>
            <a:pPr marL="0" indent="0">
              <a:buNone/>
            </a:pPr>
            <a:r>
              <a:rPr lang="en-US" sz="1900" i="1" dirty="0">
                <a:latin typeface="Arial" pitchFamily="34" charset="0"/>
                <a:cs typeface="Arial" pitchFamily="34" charset="0"/>
              </a:rPr>
              <a:t>(El Dorado – Zip: 95762)</a:t>
            </a:r>
          </a:p>
          <a:p>
            <a:pPr marL="0" indent="0">
              <a:buFont typeface="Arial" pitchFamily="34" charset="0"/>
              <a:buNone/>
            </a:pPr>
            <a:endParaRPr lang="en-US" sz="19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en-US" sz="1800" i="1" dirty="0" smtClean="0">
                <a:latin typeface="Arial" pitchFamily="34" charset="0"/>
                <a:cs typeface="Arial" pitchFamily="34" charset="0"/>
              </a:rPr>
              <a:t>*Modified adjusted gross income</a:t>
            </a:r>
          </a:p>
        </p:txBody>
      </p:sp>
      <p:pic>
        <p:nvPicPr>
          <p:cNvPr id="38" name="Picture 4" descr="C:\Users\JMartin2\AppData\Local\Microsoft\Windows\Temporary Internet Files\Content.IE5\8VISJDBD\MP900448306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706880"/>
            <a:ext cx="2590800" cy="1722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3902665" y="991906"/>
            <a:ext cx="5317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Wendy (Child) will be eligible for Medi-Cal </a:t>
            </a:r>
            <a:endParaRPr lang="en-US" sz="20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6" name="Picture 2" descr="http://techwire.net/wp-content/uploads/2012/07/dhc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200" y="1473031"/>
            <a:ext cx="3251200" cy="1365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8763000" y="6535579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33</a:t>
            </a:r>
            <a:endParaRPr lang="en-US" sz="1000" dirty="0"/>
          </a:p>
        </p:txBody>
      </p:sp>
      <p:sp>
        <p:nvSpPr>
          <p:cNvPr id="3" name="Rounded Rectangle 2"/>
          <p:cNvSpPr/>
          <p:nvPr/>
        </p:nvSpPr>
        <p:spPr>
          <a:xfrm>
            <a:off x="4572000" y="2990935"/>
            <a:ext cx="4030726" cy="762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4572000" y="4667335"/>
            <a:ext cx="4030726" cy="762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4572000" y="3829135"/>
            <a:ext cx="4030726" cy="762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200" y="3011006"/>
            <a:ext cx="2330570" cy="721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850" y="3904180"/>
            <a:ext cx="3198749" cy="593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085" y="4789581"/>
            <a:ext cx="2590800" cy="563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7848599" y="2990935"/>
            <a:ext cx="754127" cy="7620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$13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7848599" y="3830125"/>
            <a:ext cx="754127" cy="7620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$13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7848599" y="4667335"/>
            <a:ext cx="754127" cy="7620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$13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194778" y="5657042"/>
            <a:ext cx="4785170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i="1" dirty="0" smtClean="0"/>
              <a:t>Through Medi-Cal for Families, Wendy will also be eligible for: </a:t>
            </a:r>
            <a:endParaRPr lang="en-US" sz="1400" b="1" i="1" dirty="0"/>
          </a:p>
        </p:txBody>
      </p:sp>
      <p:pic>
        <p:nvPicPr>
          <p:cNvPr id="27" name="Picture 4" descr="http://www.magiclanddental.com/sites/all/themes/magic/images/Denti-Cal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9218" y="6016370"/>
            <a:ext cx="2296289" cy="765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745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64E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815757"/>
          </a:xfrm>
          <a:prstGeom prst="rect">
            <a:avLst/>
          </a:prstGeom>
          <a:gradFill>
            <a:gsLst>
              <a:gs pos="0">
                <a:schemeClr val="tx1"/>
              </a:gs>
              <a:gs pos="100000">
                <a:schemeClr val="tx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2485" y="677116"/>
            <a:ext cx="4261430" cy="646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6074734" y="1024937"/>
            <a:ext cx="914400" cy="57355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04800" y="762000"/>
            <a:ext cx="3505200" cy="8382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Martins</a:t>
            </a:r>
            <a:endParaRPr lang="en-US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2400" y="-15240"/>
            <a:ext cx="381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31C0D1"/>
                </a:solidFill>
                <a:latin typeface="Arial" pitchFamily="34" charset="0"/>
                <a:cs typeface="Arial" pitchFamily="34" charset="0"/>
              </a:rPr>
              <a:t>Scenario </a:t>
            </a:r>
            <a:r>
              <a:rPr lang="en-US" sz="1600" b="1" dirty="0" smtClean="0">
                <a:solidFill>
                  <a:srgbClr val="31C0D1"/>
                </a:solidFill>
                <a:latin typeface="Arial" pitchFamily="34" charset="0"/>
                <a:cs typeface="Arial" pitchFamily="34" charset="0"/>
              </a:rPr>
              <a:t>2:</a:t>
            </a: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Multiple Program Family – Child Eligible for Medi-Cal, Mother Eligible for Covered CA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4155440" y="277006"/>
            <a:ext cx="487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Covered California Standard Benefits: </a:t>
            </a:r>
            <a:endParaRPr lang="en-US" sz="20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152400" y="1600200"/>
            <a:ext cx="3810000" cy="5307227"/>
          </a:xfrm>
          <a:prstGeom prst="rect">
            <a:avLst/>
          </a:prstGeom>
          <a:gradFill>
            <a:gsLst>
              <a:gs pos="0">
                <a:srgbClr val="564E57"/>
              </a:gs>
              <a:gs pos="100000">
                <a:schemeClr val="bg1"/>
              </a:gs>
            </a:gsLst>
            <a:lin ang="5400000" scaled="0"/>
          </a:gra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pitchFamily="34" charset="0"/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pitchFamily="34" charset="0"/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pitchFamily="34" charset="0"/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pitchFamily="34" charset="0"/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Age: Diane, 35</a:t>
            </a:r>
          </a:p>
          <a:p>
            <a:pPr marL="0" indent="0">
              <a:spcBef>
                <a:spcPts val="1200"/>
              </a:spcBef>
              <a:buFont typeface="Arial" pitchFamily="34" charset="0"/>
              <a:buNone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Marital Status: Single</a:t>
            </a:r>
          </a:p>
          <a:p>
            <a:pPr marL="0" indent="0">
              <a:spcBef>
                <a:spcPts val="1200"/>
              </a:spcBef>
              <a:buFont typeface="Arial" pitchFamily="34" charset="0"/>
              <a:buNone/>
            </a:pPr>
            <a:r>
              <a:rPr lang="en-US" sz="1900" dirty="0" smtClean="0">
                <a:latin typeface="Arial" pitchFamily="34" charset="0"/>
                <a:cs typeface="Arial" pitchFamily="34" charset="0"/>
              </a:rPr>
              <a:t>Dependent Children (Wendy): 1</a:t>
            </a:r>
          </a:p>
          <a:p>
            <a:pPr marL="0" indent="0">
              <a:spcBef>
                <a:spcPts val="1200"/>
              </a:spcBef>
              <a:buFont typeface="Arial" pitchFamily="34" charset="0"/>
              <a:buNone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Annual Income*: $35,000</a:t>
            </a:r>
          </a:p>
          <a:p>
            <a:pPr marL="0" indent="0">
              <a:buFont typeface="Arial" pitchFamily="34" charset="0"/>
              <a:buNone/>
            </a:pPr>
            <a:r>
              <a:rPr lang="en-US" sz="1500" dirty="0" smtClean="0">
                <a:latin typeface="Arial" pitchFamily="34" charset="0"/>
                <a:cs typeface="Arial" pitchFamily="34" charset="0"/>
              </a:rPr>
              <a:t>(~225% of Federal Poverty Level)</a:t>
            </a:r>
          </a:p>
          <a:p>
            <a:pPr marL="0" indent="0">
              <a:spcBef>
                <a:spcPts val="1200"/>
              </a:spcBef>
              <a:buFont typeface="Arial" pitchFamily="34" charset="0"/>
              <a:buNone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Pricing Region: 3 </a:t>
            </a:r>
          </a:p>
          <a:p>
            <a:pPr marL="0" indent="0">
              <a:buNone/>
            </a:pPr>
            <a:r>
              <a:rPr lang="en-US" sz="1900" i="1" dirty="0">
                <a:latin typeface="Arial" pitchFamily="34" charset="0"/>
                <a:cs typeface="Arial" pitchFamily="34" charset="0"/>
              </a:rPr>
              <a:t>(El Dorado – Zip: 95762)</a:t>
            </a:r>
          </a:p>
          <a:p>
            <a:pPr marL="0" indent="0">
              <a:buFont typeface="Arial" pitchFamily="34" charset="0"/>
              <a:buNone/>
            </a:pPr>
            <a:endParaRPr lang="en-US" sz="19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en-US" sz="1800" i="1" dirty="0" smtClean="0">
                <a:latin typeface="Arial" pitchFamily="34" charset="0"/>
                <a:cs typeface="Arial" pitchFamily="34" charset="0"/>
              </a:rPr>
              <a:t>*Modified adjusted gross income</a:t>
            </a:r>
          </a:p>
        </p:txBody>
      </p:sp>
      <p:pic>
        <p:nvPicPr>
          <p:cNvPr id="16" name="Picture 4" descr="C:\Users\JMartin2\AppData\Local\Microsoft\Windows\Temporary Internet Files\Content.IE5\8VISJDBD\MP900448306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706880"/>
            <a:ext cx="2590800" cy="1722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8763000" y="6535579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34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48558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763000" y="6535579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35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75211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763000" y="6535579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36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87920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3998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763000" y="6535579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37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705287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1"/>
            <a:ext cx="91439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763000" y="6535579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38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05225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763000" y="6535579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39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75062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839200" y="6535579"/>
            <a:ext cx="228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4</a:t>
            </a:r>
          </a:p>
        </p:txBody>
      </p:sp>
      <p:sp>
        <p:nvSpPr>
          <p:cNvPr id="5" name="Rectangle 4"/>
          <p:cNvSpPr/>
          <p:nvPr/>
        </p:nvSpPr>
        <p:spPr>
          <a:xfrm>
            <a:off x="126762" y="736019"/>
            <a:ext cx="5368183" cy="51552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1" dirty="0" smtClean="0">
                <a:solidFill>
                  <a:srgbClr val="FFCC66"/>
                </a:solidFill>
                <a:latin typeface="Arial" pitchFamily="34" charset="0"/>
                <a:cs typeface="Arial" pitchFamily="34" charset="0"/>
              </a:rPr>
              <a:t>Eligible for Premium Assistance and Cost-Sharing Subsidies in Covered California if:</a:t>
            </a:r>
            <a:endParaRPr lang="en-US" sz="2800" b="1" dirty="0">
              <a:solidFill>
                <a:srgbClr val="FFCC66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spcBef>
                <a:spcPts val="800"/>
              </a:spcBef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  <a:latin typeface="Arial"/>
                <a:cs typeface="Arial"/>
              </a:rPr>
              <a:t>Purchase coverage </a:t>
            </a:r>
            <a:r>
              <a:rPr lang="en-US" sz="2400" dirty="0">
                <a:solidFill>
                  <a:srgbClr val="FFFFFF"/>
                </a:solidFill>
                <a:latin typeface="Arial"/>
                <a:cs typeface="Arial"/>
              </a:rPr>
              <a:t>through Covered California</a:t>
            </a:r>
            <a:r>
              <a:rPr lang="en-US" sz="2400" i="1" dirty="0">
                <a:solidFill>
                  <a:srgbClr val="FFFFFF"/>
                </a:solidFill>
                <a:latin typeface="Arial"/>
                <a:cs typeface="Arial"/>
              </a:rPr>
              <a:t>; </a:t>
            </a:r>
            <a:endParaRPr lang="en-US" sz="2400" dirty="0">
              <a:solidFill>
                <a:srgbClr val="FFFFFF"/>
              </a:solidFill>
              <a:latin typeface="Arial"/>
              <a:cs typeface="Arial"/>
            </a:endParaRPr>
          </a:p>
          <a:p>
            <a:pPr marL="285750" indent="-285750">
              <a:spcBef>
                <a:spcPts val="800"/>
              </a:spcBef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  <a:latin typeface="Arial"/>
                <a:cs typeface="Arial"/>
              </a:rPr>
              <a:t>Under </a:t>
            </a:r>
            <a:r>
              <a:rPr lang="en-US" sz="2400" dirty="0">
                <a:solidFill>
                  <a:srgbClr val="FFFFFF"/>
                </a:solidFill>
                <a:latin typeface="Arial"/>
                <a:cs typeface="Arial"/>
              </a:rPr>
              <a:t>certain income requirements; </a:t>
            </a:r>
            <a:r>
              <a:rPr lang="en-US" sz="2400" b="1" dirty="0" smtClean="0">
                <a:solidFill>
                  <a:srgbClr val="FFFFFF"/>
                </a:solidFill>
                <a:latin typeface="Arial"/>
                <a:cs typeface="Arial"/>
              </a:rPr>
              <a:t>AND</a:t>
            </a:r>
          </a:p>
          <a:p>
            <a:pPr marL="285750" indent="-285750">
              <a:spcBef>
                <a:spcPts val="800"/>
              </a:spcBef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  <a:latin typeface="Arial"/>
                <a:cs typeface="Arial"/>
              </a:rPr>
              <a:t>Not eligible for Minimum Essential Coverage (i.e. Medi-Cal, Medicare, or coverage through an employer that is affordable). </a:t>
            </a:r>
            <a:endParaRPr lang="en-US" sz="2400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2428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38400" y="152400"/>
            <a:ext cx="6248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Quick summary of income ranges</a:t>
            </a:r>
            <a:endParaRPr lang="en-U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6098255"/>
              </p:ext>
            </p:extLst>
          </p:nvPr>
        </p:nvGraphicFramePr>
        <p:xfrm>
          <a:off x="177800" y="2649149"/>
          <a:ext cx="8756554" cy="3599251"/>
        </p:xfrm>
        <a:graphic>
          <a:graphicData uri="http://schemas.openxmlformats.org/drawingml/2006/table">
            <a:tbl>
              <a:tblPr firstRow="1" firstCol="1">
                <a:effectLst/>
                <a:tableStyleId>{306799F8-075E-4A3A-A7F6-7FBC6576F1A4}</a:tableStyleId>
              </a:tblPr>
              <a:tblGrid>
                <a:gridCol w="1108047"/>
                <a:gridCol w="1313379"/>
                <a:gridCol w="1313379"/>
                <a:gridCol w="1211027"/>
                <a:gridCol w="1143723"/>
                <a:gridCol w="1371600"/>
                <a:gridCol w="1295399"/>
              </a:tblGrid>
              <a:tr h="9905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Number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700" marR="12700" marT="1270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Up to or at</a:t>
                      </a:r>
                      <a:r>
                        <a:rPr lang="en-US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138%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700" marR="12700" marT="12700" marB="0" anchor="ctr">
                    <a:solidFill>
                      <a:srgbClr val="564E5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Over</a:t>
                      </a:r>
                      <a:r>
                        <a:rPr lang="en-US" sz="180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138</a:t>
                      </a:r>
                      <a:r>
                        <a:rPr lang="en-US" sz="200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700" marR="12700" marT="12700" marB="0" anchor="ctr">
                    <a:solidFill>
                      <a:srgbClr val="31C0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150%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700" marR="12700" marT="12700" marB="0" anchor="ctr">
                    <a:solidFill>
                      <a:srgbClr val="31C0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200%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700" marR="12700" marT="12700" marB="0" anchor="ctr">
                    <a:solidFill>
                      <a:srgbClr val="31C0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250%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700" marR="12700" marT="12700" marB="0" anchor="ctr">
                    <a:solidFill>
                      <a:srgbClr val="47AA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400%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700" marR="12700" marT="12700" marB="0" anchor="ctr">
                    <a:solidFill>
                      <a:srgbClr val="47AAC5"/>
                    </a:solidFill>
                  </a:tcPr>
                </a:tc>
              </a:tr>
              <a:tr h="6521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700" marR="12700" marT="1270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$15,856</a:t>
                      </a:r>
                      <a:endParaRPr lang="en-US" sz="2000" b="0" i="0" u="none" strike="noStrike" dirty="0" smtClean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700" marR="12700" marT="12700" marB="0" anchor="ctr">
                    <a:solidFill>
                      <a:srgbClr val="564E5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$15,857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700" marR="12700" marT="12700" marB="0" anchor="ctr">
                    <a:solidFill>
                      <a:srgbClr val="31C0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$17,235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700" marR="12700" marT="12700" marB="0" anchor="ctr">
                    <a:solidFill>
                      <a:srgbClr val="31C0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$22,980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700" marR="12700" marT="12700" marB="0" anchor="ctr">
                    <a:solidFill>
                      <a:srgbClr val="31C0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$28,725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700" marR="12700" marT="12700" marB="0" anchor="ctr">
                    <a:solidFill>
                      <a:srgbClr val="47AA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$45,960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050" marR="19050" marT="19050" marB="19050" anchor="ctr">
                    <a:solidFill>
                      <a:srgbClr val="47AAC5"/>
                    </a:solidFill>
                  </a:tcPr>
                </a:tc>
              </a:tr>
              <a:tr h="6521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700" marR="12700" marT="1270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$21,403</a:t>
                      </a:r>
                      <a:endParaRPr lang="en-US" sz="2000" b="0" i="0" u="none" strike="noStrike" dirty="0" smtClean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700" marR="12700" marT="12700" marB="0" anchor="ctr">
                    <a:solidFill>
                      <a:srgbClr val="564E5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$21,404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700" marR="12700" marT="12700" marB="0" anchor="ctr">
                    <a:solidFill>
                      <a:srgbClr val="31C0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$23,265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700" marR="12700" marT="12700" marB="0" anchor="ctr">
                    <a:solidFill>
                      <a:srgbClr val="31C0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$31,020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700" marR="12700" marT="12700" marB="0" anchor="ctr">
                    <a:solidFill>
                      <a:srgbClr val="31C0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$38,775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700" marR="12700" marT="12700" marB="0" anchor="ctr">
                    <a:solidFill>
                      <a:srgbClr val="47AA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$62,040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050" marR="19050" marT="19050" marB="19050" anchor="ctr">
                    <a:solidFill>
                      <a:srgbClr val="47AAC5"/>
                    </a:solidFill>
                  </a:tcPr>
                </a:tc>
              </a:tr>
              <a:tr h="6521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700" marR="12700" marT="1270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$26,951</a:t>
                      </a:r>
                      <a:endParaRPr lang="en-US" sz="2000" b="0" i="0" u="none" strike="noStrike" dirty="0" smtClean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700" marR="12700" marT="12700" marB="0" anchor="ctr">
                    <a:solidFill>
                      <a:srgbClr val="564E5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$26,952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700" marR="12700" marT="12700" marB="0" anchor="ctr">
                    <a:solidFill>
                      <a:srgbClr val="31C0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$29,295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700" marR="12700" marT="12700" marB="0" anchor="ctr">
                    <a:solidFill>
                      <a:srgbClr val="31C0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$39,060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700" marR="12700" marT="12700" marB="0" anchor="ctr">
                    <a:solidFill>
                      <a:srgbClr val="31C0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$48,825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700" marR="12700" marT="12700" marB="0" anchor="ctr">
                    <a:solidFill>
                      <a:srgbClr val="47AA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$78,120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050" marR="19050" marT="19050" marB="19050" anchor="ctr">
                    <a:solidFill>
                      <a:srgbClr val="47AAC5"/>
                    </a:solidFill>
                  </a:tcPr>
                </a:tc>
              </a:tr>
              <a:tr h="6521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700" marR="12700" marT="1270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$32,499</a:t>
                      </a:r>
                      <a:endParaRPr lang="en-US" sz="2000" b="0" i="0" u="none" strike="noStrike" dirty="0" smtClean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700" marR="12700" marT="12700" marB="0" anchor="ctr">
                    <a:solidFill>
                      <a:srgbClr val="564E5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$32,500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700" marR="12700" marT="12700" marB="0" anchor="ctr">
                    <a:solidFill>
                      <a:srgbClr val="31C0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$</a:t>
                      </a:r>
                      <a:r>
                        <a:rPr lang="en-US" sz="200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35,325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700" marR="12700" marT="12700" marB="0" anchor="ctr">
                    <a:solidFill>
                      <a:srgbClr val="31C0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$</a:t>
                      </a:r>
                      <a:r>
                        <a:rPr lang="en-US" sz="200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47,100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700" marR="12700" marT="12700" marB="0" anchor="ctr">
                    <a:solidFill>
                      <a:srgbClr val="31C0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$</a:t>
                      </a:r>
                      <a:r>
                        <a:rPr lang="en-US" sz="200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58,875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700" marR="12700" marT="12700" marB="0" anchor="ctr">
                    <a:solidFill>
                      <a:srgbClr val="47AA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$94,200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050" marR="19050" marT="19050" marB="19050" anchor="ctr">
                    <a:solidFill>
                      <a:srgbClr val="47AAC5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314355" y="2286000"/>
            <a:ext cx="1251045" cy="304800"/>
          </a:xfrm>
          <a:prstGeom prst="rect">
            <a:avLst/>
          </a:prstGeom>
          <a:solidFill>
            <a:srgbClr val="564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Medi-Cal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90423" y="1850065"/>
            <a:ext cx="3676932" cy="381000"/>
          </a:xfrm>
          <a:prstGeom prst="rect">
            <a:avLst/>
          </a:prstGeom>
          <a:solidFill>
            <a:srgbClr val="31C0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Cost Sharing + Premium Assistance</a:t>
            </a:r>
            <a:endParaRPr lang="en-US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67354" y="1850065"/>
            <a:ext cx="2724245" cy="381001"/>
          </a:xfrm>
          <a:prstGeom prst="rect">
            <a:avLst/>
          </a:prstGeom>
          <a:solidFill>
            <a:srgbClr val="47AA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Premium Assistance Only</a:t>
            </a:r>
            <a:endParaRPr lang="en-US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98571" y="2286000"/>
            <a:ext cx="4756432" cy="304800"/>
          </a:xfrm>
          <a:prstGeom prst="rect">
            <a:avLst/>
          </a:prstGeom>
          <a:solidFill>
            <a:srgbClr val="564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Medi-Cal for Children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39200" y="6535579"/>
            <a:ext cx="228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5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45968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14600" y="381000"/>
            <a:ext cx="624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What are you eligible for?</a:t>
            </a:r>
            <a:endParaRPr lang="en-U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005245" y="1524000"/>
            <a:ext cx="1447800" cy="990600"/>
          </a:xfrm>
          <a:prstGeom prst="roundRect">
            <a:avLst/>
          </a:prstGeom>
          <a:solidFill>
            <a:srgbClr val="564E57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itchFamily="34" charset="0"/>
                <a:cs typeface="Arial" pitchFamily="34" charset="0"/>
              </a:rPr>
              <a:t>≤ 138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% FPL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005245" y="5715000"/>
            <a:ext cx="1447800" cy="990600"/>
          </a:xfrm>
          <a:prstGeom prst="roundRect">
            <a:avLst/>
          </a:prstGeom>
          <a:solidFill>
            <a:srgbClr val="0070C0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Over 400% FPL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2910245" y="2971800"/>
            <a:ext cx="1447800" cy="990600"/>
          </a:xfrm>
          <a:prstGeom prst="roundRect">
            <a:avLst/>
          </a:prstGeom>
          <a:solidFill>
            <a:srgbClr val="31C0D1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Over 138% FPL </a:t>
            </a:r>
            <a:r>
              <a:rPr lang="en-US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 250% FPL</a:t>
            </a:r>
            <a:endParaRPr lang="en-US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2910245" y="4521200"/>
            <a:ext cx="1447800" cy="990600"/>
          </a:xfrm>
          <a:prstGeom prst="roundRect">
            <a:avLst/>
          </a:prstGeom>
          <a:solidFill>
            <a:srgbClr val="47AAC5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Over 250% FPL to 400% FPL</a:t>
            </a:r>
            <a:endParaRPr lang="en-US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4662845" y="1524000"/>
            <a:ext cx="3733800" cy="990600"/>
          </a:xfrm>
          <a:prstGeom prst="roundRect">
            <a:avLst/>
          </a:prstGeom>
          <a:solidFill>
            <a:srgbClr val="564E57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Low or No Cost </a:t>
            </a:r>
          </a:p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Medi-Cal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4662845" y="2717800"/>
            <a:ext cx="2728555" cy="1625600"/>
          </a:xfrm>
          <a:prstGeom prst="roundRect">
            <a:avLst/>
          </a:prstGeom>
          <a:solidFill>
            <a:srgbClr val="31C0D1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Adults</a:t>
            </a: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Covered California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Premium Assistance + Enhanced Benefits*</a:t>
            </a:r>
          </a:p>
          <a:p>
            <a:pPr>
              <a:spcBef>
                <a:spcPts val="300"/>
              </a:spcBef>
            </a:pP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*</a:t>
            </a:r>
            <a:r>
              <a:rPr lang="en-US" sz="12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Must enroll in a Silver-level plan to receive enhanced benefits</a:t>
            </a:r>
            <a:endParaRPr lang="en-US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4739045" y="4521200"/>
            <a:ext cx="3657600" cy="990600"/>
          </a:xfrm>
          <a:prstGeom prst="roundRect">
            <a:avLst/>
          </a:prstGeom>
          <a:solidFill>
            <a:srgbClr val="47AAC5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Covered California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Premium Assistance with Standard Benefits</a:t>
            </a:r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4739045" y="5715000"/>
            <a:ext cx="3657600" cy="990600"/>
          </a:xfrm>
          <a:prstGeom prst="roundRect">
            <a:avLst/>
          </a:prstGeom>
          <a:solidFill>
            <a:srgbClr val="0070C0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Option for Covered California with Standard Benefits and Prices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1005245" y="3505200"/>
            <a:ext cx="1447800" cy="990600"/>
          </a:xfrm>
          <a:prstGeom prst="roundRect">
            <a:avLst/>
          </a:prstGeom>
          <a:solidFill>
            <a:srgbClr val="31C0D1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Over 138</a:t>
            </a:r>
            <a:r>
              <a:rPr lang="en-US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% </a:t>
            </a: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FPL to 400% FPL</a:t>
            </a:r>
            <a:endParaRPr lang="en-US" sz="16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Straight Connector 8"/>
          <p:cNvCxnSpPr>
            <a:stCxn id="3" idx="3"/>
            <a:endCxn id="26" idx="1"/>
          </p:cNvCxnSpPr>
          <p:nvPr/>
        </p:nvCxnSpPr>
        <p:spPr>
          <a:xfrm>
            <a:off x="2453045" y="2019300"/>
            <a:ext cx="2209800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2453045" y="6172200"/>
            <a:ext cx="2286000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4358045" y="3416300"/>
            <a:ext cx="304800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4358045" y="5105400"/>
            <a:ext cx="381000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2453045" y="3581400"/>
            <a:ext cx="457200" cy="45720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2453045" y="4038600"/>
            <a:ext cx="457200" cy="60960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 rot="16200000">
            <a:off x="-2007697" y="3912698"/>
            <a:ext cx="4872706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Covered California</a:t>
            </a:r>
            <a:endParaRPr lang="en-US" sz="20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7467600" y="2743200"/>
            <a:ext cx="1600200" cy="1600200"/>
          </a:xfrm>
          <a:prstGeom prst="roundRect">
            <a:avLst/>
          </a:prstGeom>
          <a:solidFill>
            <a:srgbClr val="564E57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Children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Low or </a:t>
            </a:r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 Cost 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Medi-Cal</a:t>
            </a:r>
            <a:endParaRPr lang="en-US" sz="11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839200" y="6535579"/>
            <a:ext cx="228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6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28305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143000" y="2814734"/>
            <a:ext cx="6629400" cy="20002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143000" y="1800225"/>
            <a:ext cx="6629400" cy="609600"/>
          </a:xfrm>
          <a:prstGeom prst="rect">
            <a:avLst/>
          </a:prstGeom>
          <a:solidFill>
            <a:srgbClr val="564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438400" y="152400"/>
            <a:ext cx="6248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Modified Adjusted Gross Income (MAGI) is a driver of eligibility</a:t>
            </a:r>
            <a:endParaRPr lang="en-US" sz="3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1403360"/>
            <a:ext cx="716280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Take your: </a:t>
            </a:r>
          </a:p>
          <a:p>
            <a:pPr algn="ctr"/>
            <a:endParaRPr lang="en-US" sz="10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Adjusted Gross Income</a:t>
            </a:r>
          </a:p>
          <a:p>
            <a:pPr algn="ctr"/>
            <a:r>
              <a:rPr lang="en-US" sz="3600" b="1" dirty="0" smtClean="0">
                <a:latin typeface="Arial" pitchFamily="34" charset="0"/>
                <a:cs typeface="Arial" pitchFamily="34" charset="0"/>
              </a:rPr>
              <a:t>+</a:t>
            </a:r>
          </a:p>
          <a:p>
            <a:pPr algn="ctr" fontAlgn="t"/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Non-taxable Social Security beneﬁts </a:t>
            </a:r>
            <a:b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(Line 20a minus 20b on a Form 1040)</a:t>
            </a:r>
          </a:p>
          <a:p>
            <a:pPr marL="285750" indent="-285750" algn="ctr" fontAlgn="t">
              <a:buFont typeface="Arial" pitchFamily="34" charset="0"/>
              <a:buChar char="•"/>
            </a:pPr>
            <a:endParaRPr lang="en-US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 fontAlgn="t"/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Tax-exempt interest 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(Line on 8b on a Form 1040)</a:t>
            </a:r>
          </a:p>
          <a:p>
            <a:pPr marL="285750" indent="-285750" algn="ctr" fontAlgn="t">
              <a:buFont typeface="Arial" pitchFamily="34" charset="0"/>
              <a:buChar char="•"/>
            </a:pPr>
            <a:endParaRPr lang="en-US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 fontAlgn="t"/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Foreign earned income &amp; housing expenses for Americans living abroad 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(calculated on a Form 2555)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839200" y="6535579"/>
            <a:ext cx="228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7</a:t>
            </a:r>
            <a:endParaRPr lang="en-US" sz="1000" dirty="0"/>
          </a:p>
        </p:txBody>
      </p:sp>
      <p:sp>
        <p:nvSpPr>
          <p:cNvPr id="3" name="Rectangle 2"/>
          <p:cNvSpPr/>
          <p:nvPr/>
        </p:nvSpPr>
        <p:spPr>
          <a:xfrm>
            <a:off x="2667000" y="4987498"/>
            <a:ext cx="5105400" cy="17181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itchFamily="34" charset="0"/>
              <a:buChar char="•"/>
            </a:pPr>
            <a:r>
              <a:rPr lang="en-US" sz="1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Scholarships, awards, or fellowship grants used for education purposes </a:t>
            </a:r>
            <a:r>
              <a:rPr lang="en-US" sz="1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(not living expenses)</a:t>
            </a:r>
          </a:p>
          <a:p>
            <a:pPr marL="171450" indent="-171450">
              <a:spcBef>
                <a:spcPts val="800"/>
              </a:spcBef>
              <a:buFont typeface="Arial" pitchFamily="34" charset="0"/>
              <a:buChar char="•"/>
            </a:pPr>
            <a:r>
              <a:rPr lang="en-US" sz="1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Certain </a:t>
            </a:r>
            <a:r>
              <a:rPr lang="en-US" sz="1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American Indian and Alaska Native income derived from </a:t>
            </a:r>
            <a:r>
              <a:rPr lang="en-US" sz="1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distributions, payments, ownership interests, </a:t>
            </a:r>
            <a:r>
              <a:rPr lang="en-US" sz="1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real property usage rights, and student </a:t>
            </a:r>
            <a:r>
              <a:rPr lang="en-US" sz="1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financial </a:t>
            </a:r>
            <a:r>
              <a:rPr lang="en-US" sz="1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assistance</a:t>
            </a:r>
          </a:p>
          <a:p>
            <a:pPr marL="171450" indent="-171450">
              <a:spcBef>
                <a:spcPts val="800"/>
              </a:spcBef>
              <a:buFont typeface="Arial" pitchFamily="34" charset="0"/>
              <a:buChar char="•"/>
            </a:pPr>
            <a:r>
              <a:rPr lang="en-US" sz="1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 </a:t>
            </a:r>
            <a:r>
              <a:rPr lang="en-US" sz="1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amount received as a lump sum is counted as income only in the month received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5800" y="5571421"/>
            <a:ext cx="1981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For Medi-Cal Eligibility, </a:t>
            </a:r>
          </a:p>
          <a:p>
            <a:pPr algn="r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Exclude From Income: 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836070" y="4648200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 smtClean="0">
                <a:latin typeface="Arial" pitchFamily="34" charset="0"/>
                <a:cs typeface="Arial" pitchFamily="34" charset="0"/>
              </a:rPr>
              <a:t>_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47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38400" y="416699"/>
            <a:ext cx="6248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Essential Health Benefits  </a:t>
            </a:r>
            <a:endParaRPr lang="en-US" sz="3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63119"/>
            <a:ext cx="9150446" cy="5502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839200" y="6535579"/>
            <a:ext cx="228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8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10999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19200" y="3044279"/>
            <a:ext cx="3733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Medi</a:t>
            </a:r>
            <a:r>
              <a:rPr lang="en-US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-Cal</a:t>
            </a:r>
            <a:endParaRPr lang="en-US" sz="4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39200" y="6535579"/>
            <a:ext cx="228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9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31950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279c20c3caf3300dae6b438536eb8c56">
  <xsd:schema xmlns:xsd="http://www.w3.org/2001/XMLSchema" xmlns:p="http://schemas.microsoft.com/office/2006/metadata/properties" targetNamespace="http://schemas.microsoft.com/office/2006/metadata/properties" ma:root="true" ma:fieldsID="0d2e1ca116041f9e11471c52c4c9d60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77D22C2B-14AA-41B8-98CF-9C1978255BBD}"/>
</file>

<file path=customXml/itemProps2.xml><?xml version="1.0" encoding="utf-8"?>
<ds:datastoreItem xmlns:ds="http://schemas.openxmlformats.org/officeDocument/2006/customXml" ds:itemID="{CAFF935D-2C87-4231-BD13-E0FB4183F5D4}"/>
</file>

<file path=customXml/itemProps3.xml><?xml version="1.0" encoding="utf-8"?>
<ds:datastoreItem xmlns:ds="http://schemas.openxmlformats.org/officeDocument/2006/customXml" ds:itemID="{A631B23D-3C41-4AAE-9912-7B12E8E766D6}"/>
</file>

<file path=docProps/app.xml><?xml version="1.0" encoding="utf-8"?>
<Properties xmlns="http://schemas.openxmlformats.org/officeDocument/2006/extended-properties" xmlns:vt="http://schemas.openxmlformats.org/officeDocument/2006/docPropsVTypes">
  <TotalTime>8743</TotalTime>
  <Words>2797</Words>
  <Application>Microsoft Office PowerPoint</Application>
  <PresentationFormat>On-screen Show (4:3)</PresentationFormat>
  <Paragraphs>516</Paragraphs>
  <Slides>39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Zachary</vt:lpstr>
      <vt:lpstr>PowerPoint Presentation</vt:lpstr>
      <vt:lpstr>Zachary</vt:lpstr>
      <vt:lpstr>Zachary</vt:lpstr>
      <vt:lpstr>Zachary</vt:lpstr>
      <vt:lpstr>PowerPoint Presentation</vt:lpstr>
      <vt:lpstr>Minimum Coverage Plan “catastrophic coverage plan”</vt:lpstr>
      <vt:lpstr>PowerPoint Presentation</vt:lpstr>
      <vt:lpstr>The Martins</vt:lpstr>
      <vt:lpstr>The Martins</vt:lpstr>
      <vt:lpstr>The Martins</vt:lpstr>
      <vt:lpstr>The Martins</vt:lpstr>
      <vt:lpstr>The Martins</vt:lpstr>
      <vt:lpstr>The Martins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DHCS and CDPH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Martin, Jesse (CoveredCA)</dc:creator>
  <cp:lastModifiedBy>Martin, Jesse (CoveredCA)</cp:lastModifiedBy>
  <cp:revision>1330</cp:revision>
  <cp:lastPrinted>2013-09-25T17:24:51Z</cp:lastPrinted>
  <dcterms:created xsi:type="dcterms:W3CDTF">2013-08-19T19:53:54Z</dcterms:created>
  <dcterms:modified xsi:type="dcterms:W3CDTF">2013-09-26T16:40:31Z</dcterms:modified>
</cp:coreProperties>
</file>