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62" r:id="rId4"/>
  </p:sldMasterIdLst>
  <p:notesMasterIdLst>
    <p:notesMasterId r:id="rId28"/>
  </p:notesMasterIdLst>
  <p:handoutMasterIdLst>
    <p:handoutMasterId r:id="rId29"/>
  </p:handoutMasterIdLst>
  <p:sldIdLst>
    <p:sldId id="782" r:id="rId5"/>
    <p:sldId id="1076" r:id="rId6"/>
    <p:sldId id="1062" r:id="rId7"/>
    <p:sldId id="1043" r:id="rId8"/>
    <p:sldId id="1063" r:id="rId9"/>
    <p:sldId id="1064" r:id="rId10"/>
    <p:sldId id="1065" r:id="rId11"/>
    <p:sldId id="1066" r:id="rId12"/>
    <p:sldId id="1067" r:id="rId13"/>
    <p:sldId id="1070" r:id="rId14"/>
    <p:sldId id="1050" r:id="rId15"/>
    <p:sldId id="1052" r:id="rId16"/>
    <p:sldId id="1074" r:id="rId17"/>
    <p:sldId id="1071" r:id="rId18"/>
    <p:sldId id="1053" r:id="rId19"/>
    <p:sldId id="1060" r:id="rId20"/>
    <p:sldId id="1073" r:id="rId21"/>
    <p:sldId id="1054" r:id="rId22"/>
    <p:sldId id="1059" r:id="rId23"/>
    <p:sldId id="1075" r:id="rId24"/>
    <p:sldId id="1056" r:id="rId25"/>
    <p:sldId id="980" r:id="rId26"/>
    <p:sldId id="1061" r:id="rId27"/>
  </p:sldIdLst>
  <p:sldSz cx="9144000" cy="5143500" type="screen16x9"/>
  <p:notesSz cx="6881813" cy="9296400"/>
  <p:defaultText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2" userDrawn="1">
          <p15:clr>
            <a:srgbClr val="A4A3A4"/>
          </p15:clr>
        </p15:guide>
        <p15:guide id="2" pos="198"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mirez-Adams, Faviola (CoveredCA)" initials="RF(" lastIdx="1" clrIdx="0"/>
  <p:cmAuthor id="2" name="Ravel, Katie (CoveredCA)" initials="RK(" lastIdx="1" clrIdx="1">
    <p:extLst>
      <p:ext uri="{19B8F6BF-5375-455C-9EA6-DF929625EA0E}">
        <p15:presenceInfo xmlns:p15="http://schemas.microsoft.com/office/powerpoint/2012/main" userId="S::Katie.Ravel@covered.ca.gov::fa87defd-9065-4d58-be40-d9035fb5aa8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A59"/>
    <a:srgbClr val="554D56"/>
    <a:srgbClr val="B8DEEA"/>
    <a:srgbClr val="FF4747"/>
    <a:srgbClr val="19B9CA"/>
    <a:srgbClr val="DCB626"/>
    <a:srgbClr val="CDCDCD"/>
    <a:srgbClr val="DDDDDD"/>
    <a:srgbClr val="4783C0"/>
    <a:srgbClr val="CECFC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DF18680-E054-41AD-8BC1-D1AEF772440D}">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0447" autoAdjust="0"/>
  </p:normalViewPr>
  <p:slideViewPr>
    <p:cSldViewPr snapToGrid="0" snapToObjects="1">
      <p:cViewPr varScale="1">
        <p:scale>
          <a:sx n="146" d="100"/>
          <a:sy n="146" d="100"/>
        </p:scale>
        <p:origin x="492" y="108"/>
      </p:cViewPr>
      <p:guideLst>
        <p:guide orient="horz" pos="522"/>
        <p:guide pos="198"/>
      </p:guideLst>
    </p:cSldViewPr>
  </p:slideViewPr>
  <p:outlineViewPr>
    <p:cViewPr>
      <p:scale>
        <a:sx n="33" d="100"/>
        <a:sy n="33" d="100"/>
      </p:scale>
      <p:origin x="0" y="-474"/>
    </p:cViewPr>
  </p:outlineViewPr>
  <p:notesTextViewPr>
    <p:cViewPr>
      <p:scale>
        <a:sx n="3" d="2"/>
        <a:sy n="3" d="2"/>
      </p:scale>
      <p:origin x="0" y="0"/>
    </p:cViewPr>
  </p:notesTextViewPr>
  <p:sorterViewPr>
    <p:cViewPr>
      <p:scale>
        <a:sx n="100" d="100"/>
        <a:sy n="100" d="100"/>
      </p:scale>
      <p:origin x="0" y="0"/>
    </p:cViewPr>
  </p:sorterViewPr>
  <p:notesViewPr>
    <p:cSldViewPr snapToGrid="0" snapToObjects="1">
      <p:cViewPr varScale="1">
        <p:scale>
          <a:sx n="83" d="100"/>
          <a:sy n="83" d="100"/>
        </p:scale>
        <p:origin x="3846" y="78"/>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4" y="0"/>
            <a:ext cx="2982119" cy="464820"/>
          </a:xfrm>
          <a:prstGeom prst="rect">
            <a:avLst/>
          </a:prstGeom>
        </p:spPr>
        <p:txBody>
          <a:bodyPr vert="horz" lIns="93540" tIns="46770" rIns="93540" bIns="46770" rtlCol="0"/>
          <a:lstStyle>
            <a:lvl1pPr algn="l">
              <a:defRPr sz="1200"/>
            </a:lvl1pPr>
          </a:lstStyle>
          <a:p>
            <a:r>
              <a:rPr lang="en-US" dirty="0"/>
              <a:t>Covered California</a:t>
            </a:r>
          </a:p>
          <a:p>
            <a:endParaRPr lang="en-US" dirty="0"/>
          </a:p>
        </p:txBody>
      </p:sp>
      <p:sp>
        <p:nvSpPr>
          <p:cNvPr id="3" name="Date Placeholder 2"/>
          <p:cNvSpPr>
            <a:spLocks noGrp="1"/>
          </p:cNvSpPr>
          <p:nvPr>
            <p:ph type="dt" sz="quarter" idx="1"/>
          </p:nvPr>
        </p:nvSpPr>
        <p:spPr>
          <a:xfrm>
            <a:off x="3898116" y="0"/>
            <a:ext cx="2982119" cy="464820"/>
          </a:xfrm>
          <a:prstGeom prst="rect">
            <a:avLst/>
          </a:prstGeom>
        </p:spPr>
        <p:txBody>
          <a:bodyPr vert="horz" lIns="93540" tIns="46770" rIns="93540" bIns="46770" rtlCol="0"/>
          <a:lstStyle>
            <a:lvl1pPr algn="r">
              <a:defRPr sz="1200"/>
            </a:lvl1pPr>
          </a:lstStyle>
          <a:p>
            <a:r>
              <a:rPr lang="en-US" dirty="0"/>
              <a:t>Proposition 22 Implementation Overview December 21, 2020</a:t>
            </a:r>
          </a:p>
        </p:txBody>
      </p:sp>
      <p:sp>
        <p:nvSpPr>
          <p:cNvPr id="4" name="Footer Placeholder 3"/>
          <p:cNvSpPr>
            <a:spLocks noGrp="1"/>
          </p:cNvSpPr>
          <p:nvPr>
            <p:ph type="ftr" sz="quarter" idx="2"/>
          </p:nvPr>
        </p:nvSpPr>
        <p:spPr>
          <a:xfrm>
            <a:off x="24" y="8829966"/>
            <a:ext cx="2982119" cy="464820"/>
          </a:xfrm>
          <a:prstGeom prst="rect">
            <a:avLst/>
          </a:prstGeom>
        </p:spPr>
        <p:txBody>
          <a:bodyPr vert="horz" lIns="93540" tIns="46770" rIns="93540" bIns="4677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8116" y="8829966"/>
            <a:ext cx="2982119" cy="464820"/>
          </a:xfrm>
          <a:prstGeom prst="rect">
            <a:avLst/>
          </a:prstGeom>
        </p:spPr>
        <p:txBody>
          <a:bodyPr vert="horz" lIns="93540" tIns="46770" rIns="93540" bIns="46770" rtlCol="0" anchor="b"/>
          <a:lstStyle>
            <a:lvl1pPr algn="r">
              <a:defRPr sz="1200"/>
            </a:lvl1pPr>
          </a:lstStyle>
          <a:p>
            <a:fld id="{6E19EE8C-A99E-CF43-87E0-F84C14701683}" type="slidenum">
              <a:rPr lang="en-US" smtClean="0"/>
              <a:t>‹#›</a:t>
            </a:fld>
            <a:endParaRPr lang="en-US" dirty="0"/>
          </a:p>
        </p:txBody>
      </p:sp>
    </p:spTree>
    <p:extLst>
      <p:ext uri="{BB962C8B-B14F-4D97-AF65-F5344CB8AC3E}">
        <p14:creationId xmlns:p14="http://schemas.microsoft.com/office/powerpoint/2010/main" val="10934288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4" y="0"/>
            <a:ext cx="2982119" cy="464820"/>
          </a:xfrm>
          <a:prstGeom prst="rect">
            <a:avLst/>
          </a:prstGeom>
        </p:spPr>
        <p:txBody>
          <a:bodyPr vert="horz" lIns="93540" tIns="46770" rIns="93540" bIns="46770" rtlCol="0"/>
          <a:lstStyle>
            <a:lvl1pPr algn="l">
              <a:defRPr sz="1200"/>
            </a:lvl1pPr>
          </a:lstStyle>
          <a:p>
            <a:endParaRPr lang="en-US" dirty="0"/>
          </a:p>
        </p:txBody>
      </p:sp>
      <p:sp>
        <p:nvSpPr>
          <p:cNvPr id="3" name="Date Placeholder 2"/>
          <p:cNvSpPr>
            <a:spLocks noGrp="1"/>
          </p:cNvSpPr>
          <p:nvPr>
            <p:ph type="dt" idx="1"/>
          </p:nvPr>
        </p:nvSpPr>
        <p:spPr>
          <a:xfrm>
            <a:off x="3898116" y="0"/>
            <a:ext cx="2982119" cy="464820"/>
          </a:xfrm>
          <a:prstGeom prst="rect">
            <a:avLst/>
          </a:prstGeom>
        </p:spPr>
        <p:txBody>
          <a:bodyPr vert="horz" lIns="93540" tIns="46770" rIns="93540" bIns="46770" rtlCol="0"/>
          <a:lstStyle>
            <a:lvl1pPr algn="r">
              <a:defRPr sz="1200"/>
            </a:lvl1pPr>
          </a:lstStyle>
          <a:p>
            <a:fld id="{9B6F460F-B2EC-4344-8DBB-8D3F5BCD747B}" type="datetimeFigureOut">
              <a:rPr lang="en-US" smtClean="0"/>
              <a:t>12/21/2020</a:t>
            </a:fld>
            <a:endParaRPr lang="en-US" dirty="0"/>
          </a:p>
        </p:txBody>
      </p:sp>
      <p:sp>
        <p:nvSpPr>
          <p:cNvPr id="4" name="Slide Image Placeholder 3"/>
          <p:cNvSpPr>
            <a:spLocks noGrp="1" noRot="1" noChangeAspect="1"/>
          </p:cNvSpPr>
          <p:nvPr>
            <p:ph type="sldImg" idx="2"/>
          </p:nvPr>
        </p:nvSpPr>
        <p:spPr>
          <a:xfrm>
            <a:off x="342900" y="696913"/>
            <a:ext cx="6196013" cy="3486150"/>
          </a:xfrm>
          <a:prstGeom prst="rect">
            <a:avLst/>
          </a:prstGeom>
          <a:noFill/>
          <a:ln w="12700">
            <a:solidFill>
              <a:prstClr val="black"/>
            </a:solidFill>
          </a:ln>
        </p:spPr>
        <p:txBody>
          <a:bodyPr vert="horz" lIns="93540" tIns="46770" rIns="93540" bIns="46770" rtlCol="0" anchor="ctr"/>
          <a:lstStyle/>
          <a:p>
            <a:endParaRPr lang="en-US" dirty="0"/>
          </a:p>
        </p:txBody>
      </p:sp>
      <p:sp>
        <p:nvSpPr>
          <p:cNvPr id="5" name="Notes Placeholder 4"/>
          <p:cNvSpPr>
            <a:spLocks noGrp="1"/>
          </p:cNvSpPr>
          <p:nvPr>
            <p:ph type="body" sz="quarter" idx="3"/>
          </p:nvPr>
        </p:nvSpPr>
        <p:spPr>
          <a:xfrm>
            <a:off x="688182" y="4415791"/>
            <a:ext cx="5505450" cy="4183380"/>
          </a:xfrm>
          <a:prstGeom prst="rect">
            <a:avLst/>
          </a:prstGeom>
        </p:spPr>
        <p:txBody>
          <a:bodyPr vert="horz" lIns="93540" tIns="46770" rIns="93540" bIns="4677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4" y="8829966"/>
            <a:ext cx="2982119" cy="464820"/>
          </a:xfrm>
          <a:prstGeom prst="rect">
            <a:avLst/>
          </a:prstGeom>
        </p:spPr>
        <p:txBody>
          <a:bodyPr vert="horz" lIns="93540" tIns="46770" rIns="93540" bIns="4677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16" y="8829966"/>
            <a:ext cx="2982119" cy="464820"/>
          </a:xfrm>
          <a:prstGeom prst="rect">
            <a:avLst/>
          </a:prstGeom>
        </p:spPr>
        <p:txBody>
          <a:bodyPr vert="horz" lIns="93540" tIns="46770" rIns="93540" bIns="46770" rtlCol="0" anchor="b"/>
          <a:lstStyle>
            <a:lvl1pPr algn="r">
              <a:defRPr sz="1200"/>
            </a:lvl1pPr>
          </a:lstStyle>
          <a:p>
            <a:fld id="{99138C3A-7C76-8042-B10B-734FB36E177F}" type="slidenum">
              <a:rPr lang="en-US" smtClean="0"/>
              <a:t>‹#›</a:t>
            </a:fld>
            <a:endParaRPr lang="en-US" dirty="0"/>
          </a:p>
        </p:txBody>
      </p:sp>
    </p:spTree>
    <p:extLst>
      <p:ext uri="{BB962C8B-B14F-4D97-AF65-F5344CB8AC3E}">
        <p14:creationId xmlns:p14="http://schemas.microsoft.com/office/powerpoint/2010/main" val="2079218959"/>
      </p:ext>
    </p:extLst>
  </p:cSld>
  <p:clrMap bg1="lt1" tx1="dk1" bg2="lt2" tx2="dk2" accent1="accent1" accent2="accent2" accent3="accent3" accent4="accent4" accent5="accent5" accent6="accent6" hlink="hlink" folHlink="folHlink"/>
  <p:hf hdr="0" ftr="0" dt="0"/>
  <p:notesStyle>
    <a:lvl1pPr marL="0" algn="l" defTabSz="457189" rtl="0" eaLnBrk="1" latinLnBrk="0" hangingPunct="1">
      <a:defRPr sz="1200" kern="1200">
        <a:solidFill>
          <a:schemeClr val="tx1"/>
        </a:solidFill>
        <a:latin typeface="+mn-lt"/>
        <a:ea typeface="+mn-ea"/>
        <a:cs typeface="+mn-cs"/>
      </a:defRPr>
    </a:lvl1pPr>
    <a:lvl2pPr marL="457189" algn="l" defTabSz="457189" rtl="0" eaLnBrk="1" latinLnBrk="0" hangingPunct="1">
      <a:defRPr sz="1200" kern="1200">
        <a:solidFill>
          <a:schemeClr val="tx1"/>
        </a:solidFill>
        <a:latin typeface="+mn-lt"/>
        <a:ea typeface="+mn-ea"/>
        <a:cs typeface="+mn-cs"/>
      </a:defRPr>
    </a:lvl2pPr>
    <a:lvl3pPr marL="914378" algn="l" defTabSz="457189" rtl="0" eaLnBrk="1" latinLnBrk="0" hangingPunct="1">
      <a:defRPr sz="1200" kern="1200">
        <a:solidFill>
          <a:schemeClr val="tx1"/>
        </a:solidFill>
        <a:latin typeface="+mn-lt"/>
        <a:ea typeface="+mn-ea"/>
        <a:cs typeface="+mn-cs"/>
      </a:defRPr>
    </a:lvl3pPr>
    <a:lvl4pPr marL="1371566" algn="l" defTabSz="457189" rtl="0" eaLnBrk="1" latinLnBrk="0" hangingPunct="1">
      <a:defRPr sz="1200" kern="1200">
        <a:solidFill>
          <a:schemeClr val="tx1"/>
        </a:solidFill>
        <a:latin typeface="+mn-lt"/>
        <a:ea typeface="+mn-ea"/>
        <a:cs typeface="+mn-cs"/>
      </a:defRPr>
    </a:lvl4pPr>
    <a:lvl5pPr marL="1828754" algn="l" defTabSz="457189" rtl="0" eaLnBrk="1" latinLnBrk="0" hangingPunct="1">
      <a:defRPr sz="1200" kern="1200">
        <a:solidFill>
          <a:schemeClr val="tx1"/>
        </a:solidFill>
        <a:latin typeface="+mn-lt"/>
        <a:ea typeface="+mn-ea"/>
        <a:cs typeface="+mn-cs"/>
      </a:defRPr>
    </a:lvl5pPr>
    <a:lvl6pPr marL="2285943" algn="l" defTabSz="457189" rtl="0" eaLnBrk="1" latinLnBrk="0" hangingPunct="1">
      <a:defRPr sz="1200" kern="1200">
        <a:solidFill>
          <a:schemeClr val="tx1"/>
        </a:solidFill>
        <a:latin typeface="+mn-lt"/>
        <a:ea typeface="+mn-ea"/>
        <a:cs typeface="+mn-cs"/>
      </a:defRPr>
    </a:lvl6pPr>
    <a:lvl7pPr marL="2743132" algn="l" defTabSz="457189" rtl="0" eaLnBrk="1" latinLnBrk="0" hangingPunct="1">
      <a:defRPr sz="1200" kern="1200">
        <a:solidFill>
          <a:schemeClr val="tx1"/>
        </a:solidFill>
        <a:latin typeface="+mn-lt"/>
        <a:ea typeface="+mn-ea"/>
        <a:cs typeface="+mn-cs"/>
      </a:defRPr>
    </a:lvl7pPr>
    <a:lvl8pPr marL="3200320" algn="l" defTabSz="457189" rtl="0" eaLnBrk="1" latinLnBrk="0" hangingPunct="1">
      <a:defRPr sz="1200" kern="1200">
        <a:solidFill>
          <a:schemeClr val="tx1"/>
        </a:solidFill>
        <a:latin typeface="+mn-lt"/>
        <a:ea typeface="+mn-ea"/>
        <a:cs typeface="+mn-cs"/>
      </a:defRPr>
    </a:lvl8pPr>
    <a:lvl9pPr marL="3657509" algn="l" defTabSz="45718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138C3A-7C76-8042-B10B-734FB36E177F}" type="slidenum">
              <a:rPr lang="en-US" smtClean="0"/>
              <a:t>0</a:t>
            </a:fld>
            <a:endParaRPr lang="en-US" dirty="0"/>
          </a:p>
        </p:txBody>
      </p:sp>
    </p:spTree>
    <p:extLst>
      <p:ext uri="{BB962C8B-B14F-4D97-AF65-F5344CB8AC3E}">
        <p14:creationId xmlns:p14="http://schemas.microsoft.com/office/powerpoint/2010/main" val="3589809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9</a:t>
            </a:fld>
            <a:endParaRPr lang="en-US" dirty="0"/>
          </a:p>
        </p:txBody>
      </p:sp>
    </p:spTree>
    <p:extLst>
      <p:ext uri="{BB962C8B-B14F-4D97-AF65-F5344CB8AC3E}">
        <p14:creationId xmlns:p14="http://schemas.microsoft.com/office/powerpoint/2010/main" val="25221023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5"/>
          </p:nvPr>
        </p:nvSpPr>
        <p:spPr/>
        <p:txBody>
          <a:bodyPr/>
          <a:lstStyle/>
          <a:p>
            <a:fld id="{99138C3A-7C76-8042-B10B-734FB36E177F}" type="slidenum">
              <a:rPr lang="en-US" smtClean="0"/>
              <a:t>10</a:t>
            </a:fld>
            <a:endParaRPr lang="en-US" dirty="0"/>
          </a:p>
        </p:txBody>
      </p:sp>
    </p:spTree>
    <p:extLst>
      <p:ext uri="{BB962C8B-B14F-4D97-AF65-F5344CB8AC3E}">
        <p14:creationId xmlns:p14="http://schemas.microsoft.com/office/powerpoint/2010/main" val="39961862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11</a:t>
            </a:fld>
            <a:endParaRPr lang="en-US" dirty="0"/>
          </a:p>
        </p:txBody>
      </p:sp>
    </p:spTree>
    <p:extLst>
      <p:ext uri="{BB962C8B-B14F-4D97-AF65-F5344CB8AC3E}">
        <p14:creationId xmlns:p14="http://schemas.microsoft.com/office/powerpoint/2010/main" val="2182838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12</a:t>
            </a:fld>
            <a:endParaRPr lang="en-US" dirty="0"/>
          </a:p>
        </p:txBody>
      </p:sp>
    </p:spTree>
    <p:extLst>
      <p:ext uri="{BB962C8B-B14F-4D97-AF65-F5344CB8AC3E}">
        <p14:creationId xmlns:p14="http://schemas.microsoft.com/office/powerpoint/2010/main" val="3497718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13</a:t>
            </a:fld>
            <a:endParaRPr lang="en-US" dirty="0"/>
          </a:p>
        </p:txBody>
      </p:sp>
    </p:spTree>
    <p:extLst>
      <p:ext uri="{BB962C8B-B14F-4D97-AF65-F5344CB8AC3E}">
        <p14:creationId xmlns:p14="http://schemas.microsoft.com/office/powerpoint/2010/main" val="6433260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5"/>
          </p:nvPr>
        </p:nvSpPr>
        <p:spPr/>
        <p:txBody>
          <a:bodyPr/>
          <a:lstStyle/>
          <a:p>
            <a:fld id="{99138C3A-7C76-8042-B10B-734FB36E177F}" type="slidenum">
              <a:rPr lang="en-US" smtClean="0"/>
              <a:t>14</a:t>
            </a:fld>
            <a:endParaRPr lang="en-US" dirty="0"/>
          </a:p>
        </p:txBody>
      </p:sp>
    </p:spTree>
    <p:extLst>
      <p:ext uri="{BB962C8B-B14F-4D97-AF65-F5344CB8AC3E}">
        <p14:creationId xmlns:p14="http://schemas.microsoft.com/office/powerpoint/2010/main" val="22255175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15</a:t>
            </a:fld>
            <a:endParaRPr lang="en-US" dirty="0"/>
          </a:p>
        </p:txBody>
      </p:sp>
    </p:spTree>
    <p:extLst>
      <p:ext uri="{BB962C8B-B14F-4D97-AF65-F5344CB8AC3E}">
        <p14:creationId xmlns:p14="http://schemas.microsoft.com/office/powerpoint/2010/main" val="9354979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16</a:t>
            </a:fld>
            <a:endParaRPr lang="en-US" dirty="0"/>
          </a:p>
        </p:txBody>
      </p:sp>
    </p:spTree>
    <p:extLst>
      <p:ext uri="{BB962C8B-B14F-4D97-AF65-F5344CB8AC3E}">
        <p14:creationId xmlns:p14="http://schemas.microsoft.com/office/powerpoint/2010/main" val="16494317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5"/>
          </p:nvPr>
        </p:nvSpPr>
        <p:spPr/>
        <p:txBody>
          <a:bodyPr/>
          <a:lstStyle/>
          <a:p>
            <a:fld id="{99138C3A-7C76-8042-B10B-734FB36E177F}" type="slidenum">
              <a:rPr lang="en-US" smtClean="0"/>
              <a:t>17</a:t>
            </a:fld>
            <a:endParaRPr lang="en-US" dirty="0"/>
          </a:p>
        </p:txBody>
      </p:sp>
    </p:spTree>
    <p:extLst>
      <p:ext uri="{BB962C8B-B14F-4D97-AF65-F5344CB8AC3E}">
        <p14:creationId xmlns:p14="http://schemas.microsoft.com/office/powerpoint/2010/main" val="12309129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18</a:t>
            </a:fld>
            <a:endParaRPr lang="en-US" dirty="0"/>
          </a:p>
        </p:txBody>
      </p:sp>
    </p:spTree>
    <p:extLst>
      <p:ext uri="{BB962C8B-B14F-4D97-AF65-F5344CB8AC3E}">
        <p14:creationId xmlns:p14="http://schemas.microsoft.com/office/powerpoint/2010/main" val="1216161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Linda Tenerowicz 12/18 9:42am</a:t>
            </a:r>
          </a:p>
        </p:txBody>
      </p:sp>
      <p:sp>
        <p:nvSpPr>
          <p:cNvPr id="4" name="Slide Number Placeholder 3"/>
          <p:cNvSpPr>
            <a:spLocks noGrp="1"/>
          </p:cNvSpPr>
          <p:nvPr>
            <p:ph type="sldNum" sz="quarter" idx="5"/>
          </p:nvPr>
        </p:nvSpPr>
        <p:spPr/>
        <p:txBody>
          <a:bodyPr/>
          <a:lstStyle/>
          <a:p>
            <a:fld id="{99138C3A-7C76-8042-B10B-734FB36E177F}" type="slidenum">
              <a:rPr lang="en-US" smtClean="0"/>
              <a:t>1</a:t>
            </a:fld>
            <a:endParaRPr lang="en-US" dirty="0"/>
          </a:p>
        </p:txBody>
      </p:sp>
    </p:spTree>
    <p:extLst>
      <p:ext uri="{BB962C8B-B14F-4D97-AF65-F5344CB8AC3E}">
        <p14:creationId xmlns:p14="http://schemas.microsoft.com/office/powerpoint/2010/main" val="7862624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19</a:t>
            </a:fld>
            <a:endParaRPr lang="en-US" dirty="0"/>
          </a:p>
        </p:txBody>
      </p:sp>
    </p:spTree>
    <p:extLst>
      <p:ext uri="{BB962C8B-B14F-4D97-AF65-F5344CB8AC3E}">
        <p14:creationId xmlns:p14="http://schemas.microsoft.com/office/powerpoint/2010/main" val="5321124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5"/>
          </p:nvPr>
        </p:nvSpPr>
        <p:spPr/>
        <p:txBody>
          <a:bodyPr/>
          <a:lstStyle/>
          <a:p>
            <a:fld id="{99138C3A-7C76-8042-B10B-734FB36E177F}" type="slidenum">
              <a:rPr lang="en-US" smtClean="0"/>
              <a:t>20</a:t>
            </a:fld>
            <a:endParaRPr lang="en-US" dirty="0"/>
          </a:p>
        </p:txBody>
      </p:sp>
    </p:spTree>
    <p:extLst>
      <p:ext uri="{BB962C8B-B14F-4D97-AF65-F5344CB8AC3E}">
        <p14:creationId xmlns:p14="http://schemas.microsoft.com/office/powerpoint/2010/main" val="29921583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138C3A-7C76-8042-B10B-734FB36E177F}" type="slidenum">
              <a:rPr lang="en-US" smtClean="0"/>
              <a:t>21</a:t>
            </a:fld>
            <a:endParaRPr lang="en-US" dirty="0"/>
          </a:p>
        </p:txBody>
      </p:sp>
    </p:spTree>
    <p:extLst>
      <p:ext uri="{BB962C8B-B14F-4D97-AF65-F5344CB8AC3E}">
        <p14:creationId xmlns:p14="http://schemas.microsoft.com/office/powerpoint/2010/main" val="9341617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5"/>
          </p:nvPr>
        </p:nvSpPr>
        <p:spPr/>
        <p:txBody>
          <a:bodyPr/>
          <a:lstStyle/>
          <a:p>
            <a:fld id="{99138C3A-7C76-8042-B10B-734FB36E177F}" type="slidenum">
              <a:rPr lang="en-US" smtClean="0"/>
              <a:t>22</a:t>
            </a:fld>
            <a:endParaRPr lang="en-US" dirty="0"/>
          </a:p>
        </p:txBody>
      </p:sp>
    </p:spTree>
    <p:extLst>
      <p:ext uri="{BB962C8B-B14F-4D97-AF65-F5344CB8AC3E}">
        <p14:creationId xmlns:p14="http://schemas.microsoft.com/office/powerpoint/2010/main" val="5093760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2</a:t>
            </a:fld>
            <a:endParaRPr lang="en-US" dirty="0"/>
          </a:p>
        </p:txBody>
      </p:sp>
    </p:spTree>
    <p:extLst>
      <p:ext uri="{BB962C8B-B14F-4D97-AF65-F5344CB8AC3E}">
        <p14:creationId xmlns:p14="http://schemas.microsoft.com/office/powerpoint/2010/main" val="34396200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5"/>
          </p:nvPr>
        </p:nvSpPr>
        <p:spPr/>
        <p:txBody>
          <a:bodyPr/>
          <a:lstStyle/>
          <a:p>
            <a:fld id="{99138C3A-7C76-8042-B10B-734FB36E177F}" type="slidenum">
              <a:rPr lang="en-US" smtClean="0"/>
              <a:t>3</a:t>
            </a:fld>
            <a:endParaRPr lang="en-US" dirty="0"/>
          </a:p>
        </p:txBody>
      </p:sp>
    </p:spTree>
    <p:extLst>
      <p:ext uri="{BB962C8B-B14F-4D97-AF65-F5344CB8AC3E}">
        <p14:creationId xmlns:p14="http://schemas.microsoft.com/office/powerpoint/2010/main" val="2729509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4</a:t>
            </a:fld>
            <a:endParaRPr lang="en-US" dirty="0"/>
          </a:p>
        </p:txBody>
      </p:sp>
    </p:spTree>
    <p:extLst>
      <p:ext uri="{BB962C8B-B14F-4D97-AF65-F5344CB8AC3E}">
        <p14:creationId xmlns:p14="http://schemas.microsoft.com/office/powerpoint/2010/main" val="32676432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5</a:t>
            </a:fld>
            <a:endParaRPr lang="en-US" dirty="0"/>
          </a:p>
        </p:txBody>
      </p:sp>
    </p:spTree>
    <p:extLst>
      <p:ext uri="{BB962C8B-B14F-4D97-AF65-F5344CB8AC3E}">
        <p14:creationId xmlns:p14="http://schemas.microsoft.com/office/powerpoint/2010/main" val="266715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6</a:t>
            </a:fld>
            <a:endParaRPr lang="en-US" dirty="0"/>
          </a:p>
        </p:txBody>
      </p:sp>
    </p:spTree>
    <p:extLst>
      <p:ext uri="{BB962C8B-B14F-4D97-AF65-F5344CB8AC3E}">
        <p14:creationId xmlns:p14="http://schemas.microsoft.com/office/powerpoint/2010/main" val="3021282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7</a:t>
            </a:fld>
            <a:endParaRPr lang="en-US" dirty="0"/>
          </a:p>
        </p:txBody>
      </p:sp>
    </p:spTree>
    <p:extLst>
      <p:ext uri="{BB962C8B-B14F-4D97-AF65-F5344CB8AC3E}">
        <p14:creationId xmlns:p14="http://schemas.microsoft.com/office/powerpoint/2010/main" val="37393149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en-US" dirty="0"/>
              <a:t>Faviola 8/14 @ 1:18</a:t>
            </a:r>
          </a:p>
        </p:txBody>
      </p:sp>
      <p:sp>
        <p:nvSpPr>
          <p:cNvPr id="4" name="Slide Number Placeholder 3"/>
          <p:cNvSpPr>
            <a:spLocks noGrp="1"/>
          </p:cNvSpPr>
          <p:nvPr>
            <p:ph type="sldNum" sz="quarter" idx="10"/>
          </p:nvPr>
        </p:nvSpPr>
        <p:spPr/>
        <p:txBody>
          <a:bodyPr/>
          <a:lstStyle/>
          <a:p>
            <a:fld id="{99138C3A-7C76-8042-B10B-734FB36E177F}" type="slidenum">
              <a:rPr lang="en-US" smtClean="0"/>
              <a:t>8</a:t>
            </a:fld>
            <a:endParaRPr lang="en-US" dirty="0"/>
          </a:p>
        </p:txBody>
      </p:sp>
    </p:spTree>
    <p:extLst>
      <p:ext uri="{BB962C8B-B14F-4D97-AF65-F5344CB8AC3E}">
        <p14:creationId xmlns:p14="http://schemas.microsoft.com/office/powerpoint/2010/main" val="601824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Header Title Page">
    <p:bg>
      <p:bgPr>
        <a:solidFill>
          <a:srgbClr val="19B9CA"/>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 y="1637767"/>
            <a:ext cx="8686800" cy="985616"/>
          </a:xfrm>
        </p:spPr>
        <p:txBody>
          <a:bodyPr lIns="91440" anchor="t">
            <a:noAutofit/>
          </a:bodyPr>
          <a:lstStyle>
            <a:lvl1pPr algn="ctr">
              <a:defRPr sz="3000" b="1" i="0" cap="none" baseline="0">
                <a:solidFill>
                  <a:schemeClr val="bg1"/>
                </a:solidFill>
                <a:latin typeface="Arial"/>
                <a:cs typeface="Arial"/>
              </a:defRPr>
            </a:lvl1pPr>
          </a:lstStyle>
          <a:p>
            <a:r>
              <a:rPr lang="en-US" dirty="0"/>
              <a:t>INSERT LONG </a:t>
            </a:r>
            <a:br>
              <a:rPr lang="en-US" dirty="0"/>
            </a:br>
            <a:r>
              <a:rPr lang="en-US" dirty="0"/>
              <a:t>TITLE HERE</a:t>
            </a:r>
          </a:p>
        </p:txBody>
      </p:sp>
      <p:cxnSp>
        <p:nvCxnSpPr>
          <p:cNvPr id="9" name="Straight Connector 8"/>
          <p:cNvCxnSpPr/>
          <p:nvPr userDrawn="1"/>
        </p:nvCxnSpPr>
        <p:spPr>
          <a:xfrm>
            <a:off x="1143001" y="4807088"/>
            <a:ext cx="7765817" cy="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pic>
        <p:nvPicPr>
          <p:cNvPr id="12" name="Picture 11" descr="CC_Horz_KO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3707" y="4665341"/>
            <a:ext cx="879592" cy="346680"/>
          </a:xfrm>
          <a:prstGeom prst="rect">
            <a:avLst/>
          </a:prstGeom>
        </p:spPr>
      </p:pic>
      <p:sp>
        <p:nvSpPr>
          <p:cNvPr id="8" name="Slide Number Placeholder 5"/>
          <p:cNvSpPr>
            <a:spLocks noGrp="1"/>
          </p:cNvSpPr>
          <p:nvPr>
            <p:ph type="sldNum" sz="quarter" idx="4"/>
          </p:nvPr>
        </p:nvSpPr>
        <p:spPr>
          <a:xfrm>
            <a:off x="8183783" y="4772061"/>
            <a:ext cx="731619" cy="273844"/>
          </a:xfrm>
          <a:prstGeom prst="rect">
            <a:avLst/>
          </a:prstGeom>
        </p:spPr>
        <p:txBody>
          <a:bodyPr vert="horz" lIns="91440" tIns="45720" rIns="91440" bIns="45720" rtlCol="0" anchor="ctr"/>
          <a:lstStyle>
            <a:lvl1pPr algn="r">
              <a:defRPr sz="700" b="1" i="0">
                <a:solidFill>
                  <a:schemeClr val="bg1"/>
                </a:solidFill>
                <a:latin typeface="Arial"/>
                <a:cs typeface="Arial"/>
              </a:defRPr>
            </a:lvl1pPr>
          </a:lstStyle>
          <a:p>
            <a:fld id="{C8146628-1A01-9741-8A8B-916D51547CC7}" type="slidenum">
              <a:rPr lang="en-US" smtClean="0"/>
              <a:pPr/>
              <a:t>‹#›</a:t>
            </a:fld>
            <a:endParaRPr lang="en-US" dirty="0"/>
          </a:p>
        </p:txBody>
      </p:sp>
      <p:sp>
        <p:nvSpPr>
          <p:cNvPr id="10" name="Text Placeholder 2"/>
          <p:cNvSpPr>
            <a:spLocks noGrp="1"/>
          </p:cNvSpPr>
          <p:nvPr>
            <p:ph type="body" idx="1" hasCustomPrompt="1"/>
          </p:nvPr>
        </p:nvSpPr>
        <p:spPr>
          <a:xfrm>
            <a:off x="228600" y="2643617"/>
            <a:ext cx="8686800" cy="303362"/>
          </a:xfrm>
          <a:prstGeom prst="rect">
            <a:avLst/>
          </a:prstGeom>
        </p:spPr>
        <p:txBody>
          <a:bodyPr lIns="91440" anchor="t" anchorCtr="0">
            <a:noAutofit/>
          </a:bodyPr>
          <a:lstStyle>
            <a:lvl1pPr marL="0" indent="0" algn="ctr">
              <a:buNone/>
              <a:defRPr sz="1600" b="0" i="0" spc="0" baseline="0">
                <a:solidFill>
                  <a:schemeClr val="bg1"/>
                </a:solidFill>
                <a:latin typeface="Arial"/>
                <a:cs typeface="Arial"/>
              </a:defRPr>
            </a:lvl1pPr>
            <a:lvl2pPr marL="457189" indent="0">
              <a:buNone/>
              <a:defRPr sz="1800">
                <a:solidFill>
                  <a:schemeClr val="tx1">
                    <a:tint val="75000"/>
                  </a:schemeClr>
                </a:solidFill>
              </a:defRPr>
            </a:lvl2pPr>
            <a:lvl3pPr marL="914378"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2"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dirty="0"/>
              <a:t>Presenter, Presenter Title in Arial 16</a:t>
            </a:r>
          </a:p>
        </p:txBody>
      </p:sp>
    </p:spTree>
    <p:extLst>
      <p:ext uri="{BB962C8B-B14F-4D97-AF65-F5344CB8AC3E}">
        <p14:creationId xmlns:p14="http://schemas.microsoft.com/office/powerpoint/2010/main" val="2544523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ingle Row Headers and Bulleted Content">
    <p:spTree>
      <p:nvGrpSpPr>
        <p:cNvPr id="1" name=""/>
        <p:cNvGrpSpPr/>
        <p:nvPr/>
      </p:nvGrpSpPr>
      <p:grpSpPr>
        <a:xfrm>
          <a:off x="0" y="0"/>
          <a:ext cx="0" cy="0"/>
          <a:chOff x="0" y="0"/>
          <a:chExt cx="0" cy="0"/>
        </a:xfrm>
      </p:grpSpPr>
      <p:cxnSp>
        <p:nvCxnSpPr>
          <p:cNvPr id="9" name="Straight Connector 8"/>
          <p:cNvCxnSpPr/>
          <p:nvPr userDrawn="1"/>
        </p:nvCxnSpPr>
        <p:spPr>
          <a:xfrm>
            <a:off x="1143001" y="4807088"/>
            <a:ext cx="7765817" cy="0"/>
          </a:xfrm>
          <a:prstGeom prst="line">
            <a:avLst/>
          </a:prstGeom>
          <a:ln w="12700">
            <a:solidFill>
              <a:srgbClr val="554D56"/>
            </a:solidFill>
          </a:ln>
          <a:effectLst/>
        </p:spPr>
        <p:style>
          <a:lnRef idx="2">
            <a:schemeClr val="accent1"/>
          </a:lnRef>
          <a:fillRef idx="0">
            <a:schemeClr val="accent1"/>
          </a:fillRef>
          <a:effectRef idx="1">
            <a:schemeClr val="accent1"/>
          </a:effectRef>
          <a:fontRef idx="minor">
            <a:schemeClr val="tx1"/>
          </a:fontRef>
        </p:style>
      </p:cxnSp>
      <p:pic>
        <p:nvPicPr>
          <p:cNvPr id="10" name="Picture 9" descr="CC_Horz_RGB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359" y="4663200"/>
            <a:ext cx="898307" cy="354056"/>
          </a:xfrm>
          <a:prstGeom prst="rect">
            <a:avLst/>
          </a:prstGeom>
        </p:spPr>
      </p:pic>
      <p:sp>
        <p:nvSpPr>
          <p:cNvPr id="11" name="Title 1"/>
          <p:cNvSpPr>
            <a:spLocks noGrp="1"/>
          </p:cNvSpPr>
          <p:nvPr>
            <p:ph type="title" hasCustomPrompt="1"/>
          </p:nvPr>
        </p:nvSpPr>
        <p:spPr>
          <a:xfrm>
            <a:off x="228599" y="137162"/>
            <a:ext cx="8686800" cy="403486"/>
          </a:xfrm>
        </p:spPr>
        <p:txBody>
          <a:bodyPr>
            <a:noAutofit/>
          </a:bodyPr>
          <a:lstStyle>
            <a:lvl1pPr>
              <a:defRPr sz="2400" cap="all" baseline="0"/>
            </a:lvl1pPr>
          </a:lstStyle>
          <a:p>
            <a:r>
              <a:rPr lang="en-US" dirty="0"/>
              <a:t>Use this slide template for single row-headers</a:t>
            </a:r>
          </a:p>
        </p:txBody>
      </p:sp>
      <p:sp>
        <p:nvSpPr>
          <p:cNvPr id="13" name="Slide Number Placeholder 5"/>
          <p:cNvSpPr>
            <a:spLocks noGrp="1"/>
          </p:cNvSpPr>
          <p:nvPr>
            <p:ph type="sldNum" sz="quarter" idx="4"/>
          </p:nvPr>
        </p:nvSpPr>
        <p:spPr>
          <a:xfrm>
            <a:off x="8183783" y="4772061"/>
            <a:ext cx="731619" cy="273844"/>
          </a:xfrm>
          <a:prstGeom prst="rect">
            <a:avLst/>
          </a:prstGeom>
        </p:spPr>
        <p:txBody>
          <a:bodyPr vert="horz" lIns="91440" tIns="45720" rIns="91440" bIns="45720" rtlCol="0" anchor="ctr"/>
          <a:lstStyle>
            <a:lvl1pPr algn="r">
              <a:defRPr sz="700" b="1" i="0">
                <a:solidFill>
                  <a:srgbClr val="554D56"/>
                </a:solidFill>
                <a:latin typeface="Arial"/>
                <a:cs typeface="Arial"/>
              </a:defRPr>
            </a:lvl1pPr>
          </a:lstStyle>
          <a:p>
            <a:fld id="{C8146628-1A01-9741-8A8B-916D51547CC7}" type="slidenum">
              <a:rPr lang="en-US" smtClean="0"/>
              <a:pPr/>
              <a:t>‹#›</a:t>
            </a:fld>
            <a:endParaRPr lang="en-US" dirty="0"/>
          </a:p>
        </p:txBody>
      </p:sp>
      <p:sp>
        <p:nvSpPr>
          <p:cNvPr id="4" name="Text Placeholder 3"/>
          <p:cNvSpPr>
            <a:spLocks noGrp="1"/>
          </p:cNvSpPr>
          <p:nvPr>
            <p:ph type="body" sz="quarter" idx="10" hasCustomPrompt="1"/>
          </p:nvPr>
        </p:nvSpPr>
        <p:spPr>
          <a:xfrm>
            <a:off x="228600" y="562169"/>
            <a:ext cx="8680450" cy="4101031"/>
          </a:xfrm>
          <a:prstGeom prst="rect">
            <a:avLst/>
          </a:prstGeom>
        </p:spPr>
        <p:txBody>
          <a:bodyPr/>
          <a:lstStyle>
            <a:lvl1pPr>
              <a:spcBef>
                <a:spcPts val="1000"/>
              </a:spcBef>
              <a:defRPr sz="2000" baseline="0">
                <a:solidFill>
                  <a:schemeClr val="tx1"/>
                </a:solidFill>
              </a:defRPr>
            </a:lvl1pPr>
            <a:lvl2pPr marL="517525" indent="-284163">
              <a:buFont typeface="Arial" panose="020B0604020202020204" pitchFamily="34" charset="0"/>
              <a:buChar char="□"/>
              <a:defRPr sz="2000">
                <a:solidFill>
                  <a:schemeClr val="tx1"/>
                </a:solidFill>
              </a:defRPr>
            </a:lvl2pPr>
            <a:lvl3pPr marL="746125" indent="-223838">
              <a:tabLst/>
              <a:defRPr sz="2000">
                <a:solidFill>
                  <a:schemeClr val="tx1"/>
                </a:solidFill>
              </a:defRPr>
            </a:lvl3pPr>
            <a:lvl4pPr marL="1028700" indent="-225425">
              <a:buFont typeface="Arial" panose="020B0604020202020204" pitchFamily="34" charset="0"/>
              <a:buChar char="▫"/>
              <a:defRPr sz="2000">
                <a:solidFill>
                  <a:schemeClr val="tx1"/>
                </a:solidFill>
              </a:defRPr>
            </a:lvl4pPr>
            <a:lvl5pPr marL="1257300" indent="-227013">
              <a:buFont typeface="Arial" panose="020B0604020202020204" pitchFamily="34" charset="0"/>
              <a:buChar char="▪"/>
              <a:defRPr sz="2000">
                <a:solidFill>
                  <a:schemeClr val="tx1"/>
                </a:solidFill>
              </a:defRPr>
            </a:lvl5pPr>
          </a:lstStyle>
          <a:p>
            <a:pPr lvl="0"/>
            <a:r>
              <a:rPr lang="en-US" dirty="0"/>
              <a:t>Body – Arial 20</a:t>
            </a:r>
          </a:p>
          <a:p>
            <a:pPr lvl="1"/>
            <a:r>
              <a:rPr lang="en-US" dirty="0"/>
              <a:t>Second level</a:t>
            </a:r>
          </a:p>
          <a:p>
            <a:pPr lvl="2"/>
            <a:r>
              <a:rPr lang="en-US" dirty="0"/>
              <a:t>Third level</a:t>
            </a:r>
          </a:p>
          <a:p>
            <a:pPr lvl="3"/>
            <a:r>
              <a:rPr lang="en-US" dirty="0"/>
              <a:t>Fourth level</a:t>
            </a:r>
          </a:p>
          <a:p>
            <a:pPr lvl="4"/>
            <a:r>
              <a:rPr lang="en-US" dirty="0"/>
              <a:t>Fifth level</a:t>
            </a:r>
          </a:p>
          <a:p>
            <a:pPr lvl="0"/>
            <a:r>
              <a:rPr lang="en-US" dirty="0"/>
              <a:t>Use 10 </a:t>
            </a:r>
            <a:r>
              <a:rPr lang="en-US" dirty="0" err="1"/>
              <a:t>pt</a:t>
            </a:r>
            <a:r>
              <a:rPr lang="en-US" dirty="0"/>
              <a:t> between paragraphs. </a:t>
            </a:r>
          </a:p>
          <a:p>
            <a:pPr lvl="0"/>
            <a:r>
              <a:rPr lang="en-US" dirty="0"/>
              <a:t>Do not add space between bullets. </a:t>
            </a:r>
          </a:p>
        </p:txBody>
      </p:sp>
    </p:spTree>
    <p:extLst>
      <p:ext uri="{BB962C8B-B14F-4D97-AF65-F5344CB8AC3E}">
        <p14:creationId xmlns:p14="http://schemas.microsoft.com/office/powerpoint/2010/main" val="3990109479"/>
      </p:ext>
    </p:extLst>
  </p:cSld>
  <p:clrMapOvr>
    <a:masterClrMapping/>
  </p:clrMapOvr>
  <p:extLst>
    <p:ext uri="{DCECCB84-F9BA-43D5-87BE-67443E8EF086}">
      <p15:sldGuideLst xmlns:p15="http://schemas.microsoft.com/office/powerpoint/2012/main">
        <p15:guide id="1" orient="horz" pos="324" userDrawn="1">
          <p15:clr>
            <a:srgbClr val="FBAE40"/>
          </p15:clr>
        </p15:guide>
        <p15:guide id="2" pos="21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Row Headers and Bulleted Content2">
    <p:spTree>
      <p:nvGrpSpPr>
        <p:cNvPr id="1" name=""/>
        <p:cNvGrpSpPr/>
        <p:nvPr/>
      </p:nvGrpSpPr>
      <p:grpSpPr>
        <a:xfrm>
          <a:off x="0" y="0"/>
          <a:ext cx="0" cy="0"/>
          <a:chOff x="0" y="0"/>
          <a:chExt cx="0" cy="0"/>
        </a:xfrm>
      </p:grpSpPr>
      <p:cxnSp>
        <p:nvCxnSpPr>
          <p:cNvPr id="9" name="Straight Connector 8"/>
          <p:cNvCxnSpPr/>
          <p:nvPr userDrawn="1"/>
        </p:nvCxnSpPr>
        <p:spPr>
          <a:xfrm>
            <a:off x="1143001" y="4807088"/>
            <a:ext cx="7765817" cy="0"/>
          </a:xfrm>
          <a:prstGeom prst="line">
            <a:avLst/>
          </a:prstGeom>
          <a:ln w="12700">
            <a:solidFill>
              <a:srgbClr val="554D56"/>
            </a:solidFill>
          </a:ln>
          <a:effectLst/>
        </p:spPr>
        <p:style>
          <a:lnRef idx="2">
            <a:schemeClr val="accent1"/>
          </a:lnRef>
          <a:fillRef idx="0">
            <a:schemeClr val="accent1"/>
          </a:fillRef>
          <a:effectRef idx="1">
            <a:schemeClr val="accent1"/>
          </a:effectRef>
          <a:fontRef idx="minor">
            <a:schemeClr val="tx1"/>
          </a:fontRef>
        </p:style>
      </p:cxnSp>
      <p:pic>
        <p:nvPicPr>
          <p:cNvPr id="10" name="Picture 9" descr="CC_Horz_RGB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359" y="4663200"/>
            <a:ext cx="898307" cy="354056"/>
          </a:xfrm>
          <a:prstGeom prst="rect">
            <a:avLst/>
          </a:prstGeom>
        </p:spPr>
      </p:pic>
      <p:sp>
        <p:nvSpPr>
          <p:cNvPr id="11" name="Title 1"/>
          <p:cNvSpPr>
            <a:spLocks noGrp="1"/>
          </p:cNvSpPr>
          <p:nvPr>
            <p:ph type="title" hasCustomPrompt="1"/>
          </p:nvPr>
        </p:nvSpPr>
        <p:spPr>
          <a:xfrm>
            <a:off x="228599" y="137162"/>
            <a:ext cx="8686800" cy="794715"/>
          </a:xfrm>
        </p:spPr>
        <p:txBody>
          <a:bodyPr>
            <a:noAutofit/>
          </a:bodyPr>
          <a:lstStyle>
            <a:lvl1pPr>
              <a:defRPr sz="2400" cap="all" baseline="0"/>
            </a:lvl1pPr>
          </a:lstStyle>
          <a:p>
            <a:r>
              <a:rPr lang="en-US" dirty="0"/>
              <a:t>Use this slide template for longer headers with  ~ two rows</a:t>
            </a:r>
          </a:p>
        </p:txBody>
      </p:sp>
      <p:sp>
        <p:nvSpPr>
          <p:cNvPr id="13" name="Slide Number Placeholder 5"/>
          <p:cNvSpPr>
            <a:spLocks noGrp="1"/>
          </p:cNvSpPr>
          <p:nvPr>
            <p:ph type="sldNum" sz="quarter" idx="4"/>
          </p:nvPr>
        </p:nvSpPr>
        <p:spPr>
          <a:xfrm>
            <a:off x="8183783" y="4772061"/>
            <a:ext cx="731619" cy="273844"/>
          </a:xfrm>
          <a:prstGeom prst="rect">
            <a:avLst/>
          </a:prstGeom>
        </p:spPr>
        <p:txBody>
          <a:bodyPr vert="horz" lIns="91440" tIns="45720" rIns="91440" bIns="45720" rtlCol="0" anchor="ctr"/>
          <a:lstStyle>
            <a:lvl1pPr algn="r">
              <a:defRPr sz="700" b="1" i="0">
                <a:solidFill>
                  <a:srgbClr val="554D56"/>
                </a:solidFill>
                <a:latin typeface="Arial"/>
                <a:cs typeface="Arial"/>
              </a:defRPr>
            </a:lvl1pPr>
          </a:lstStyle>
          <a:p>
            <a:fld id="{C8146628-1A01-9741-8A8B-916D51547CC7}" type="slidenum">
              <a:rPr lang="en-US" smtClean="0"/>
              <a:pPr/>
              <a:t>‹#›</a:t>
            </a:fld>
            <a:endParaRPr lang="en-US" dirty="0"/>
          </a:p>
        </p:txBody>
      </p:sp>
      <p:sp>
        <p:nvSpPr>
          <p:cNvPr id="4" name="Text Placeholder 3"/>
          <p:cNvSpPr>
            <a:spLocks noGrp="1"/>
          </p:cNvSpPr>
          <p:nvPr>
            <p:ph type="body" sz="quarter" idx="10" hasCustomPrompt="1"/>
          </p:nvPr>
        </p:nvSpPr>
        <p:spPr>
          <a:xfrm>
            <a:off x="228600" y="947987"/>
            <a:ext cx="8680450" cy="3696296"/>
          </a:xfrm>
          <a:prstGeom prst="rect">
            <a:avLst/>
          </a:prstGeom>
        </p:spPr>
        <p:txBody>
          <a:bodyPr/>
          <a:lstStyle>
            <a:lvl1pPr>
              <a:spcBef>
                <a:spcPts val="1000"/>
              </a:spcBef>
              <a:defRPr sz="2000" baseline="0">
                <a:solidFill>
                  <a:schemeClr val="tx1"/>
                </a:solidFill>
              </a:defRPr>
            </a:lvl1pPr>
            <a:lvl2pPr marL="517525" indent="-284163">
              <a:buFont typeface="Arial" panose="020B0604020202020204" pitchFamily="34" charset="0"/>
              <a:buChar char="□"/>
              <a:defRPr sz="2000">
                <a:solidFill>
                  <a:schemeClr val="tx1"/>
                </a:solidFill>
              </a:defRPr>
            </a:lvl2pPr>
            <a:lvl3pPr marL="746125" indent="-223838">
              <a:tabLst/>
              <a:defRPr sz="2000">
                <a:solidFill>
                  <a:schemeClr val="tx1"/>
                </a:solidFill>
              </a:defRPr>
            </a:lvl3pPr>
            <a:lvl4pPr marL="1028700" indent="-225425">
              <a:buFont typeface="Arial" panose="020B0604020202020204" pitchFamily="34" charset="0"/>
              <a:buChar char="▫"/>
              <a:defRPr sz="2000">
                <a:solidFill>
                  <a:schemeClr val="tx1"/>
                </a:solidFill>
              </a:defRPr>
            </a:lvl4pPr>
            <a:lvl5pPr marL="1257300" indent="-227013">
              <a:buFont typeface="Arial" panose="020B0604020202020204" pitchFamily="34" charset="0"/>
              <a:buChar char="▪"/>
              <a:defRPr sz="2000">
                <a:solidFill>
                  <a:schemeClr val="tx1"/>
                </a:solidFill>
              </a:defRPr>
            </a:lvl5pPr>
          </a:lstStyle>
          <a:p>
            <a:pPr lvl="0"/>
            <a:r>
              <a:rPr lang="en-US" dirty="0"/>
              <a:t>Body – Arial 20</a:t>
            </a:r>
          </a:p>
          <a:p>
            <a:pPr lvl="1"/>
            <a:r>
              <a:rPr lang="en-US" dirty="0"/>
              <a:t>Second level</a:t>
            </a:r>
          </a:p>
          <a:p>
            <a:pPr lvl="2"/>
            <a:r>
              <a:rPr lang="en-US" dirty="0"/>
              <a:t>Third level</a:t>
            </a:r>
          </a:p>
          <a:p>
            <a:pPr lvl="3"/>
            <a:r>
              <a:rPr lang="en-US" dirty="0"/>
              <a:t>Fourth level</a:t>
            </a:r>
          </a:p>
          <a:p>
            <a:pPr lvl="4"/>
            <a:r>
              <a:rPr lang="en-US" dirty="0"/>
              <a:t>Fifth level</a:t>
            </a:r>
          </a:p>
          <a:p>
            <a:pPr lvl="0"/>
            <a:r>
              <a:rPr lang="en-US" dirty="0"/>
              <a:t>Use 10 </a:t>
            </a:r>
            <a:r>
              <a:rPr lang="en-US" dirty="0" err="1"/>
              <a:t>pt</a:t>
            </a:r>
            <a:r>
              <a:rPr lang="en-US" dirty="0"/>
              <a:t> between paragraphs. </a:t>
            </a:r>
          </a:p>
          <a:p>
            <a:pPr lvl="0"/>
            <a:r>
              <a:rPr lang="en-US" dirty="0"/>
              <a:t>Do not add space between bullets. </a:t>
            </a:r>
          </a:p>
          <a:p>
            <a:pPr lvl="4"/>
            <a:endParaRPr lang="en-US" dirty="0"/>
          </a:p>
        </p:txBody>
      </p:sp>
    </p:spTree>
    <p:extLst>
      <p:ext uri="{BB962C8B-B14F-4D97-AF65-F5344CB8AC3E}">
        <p14:creationId xmlns:p14="http://schemas.microsoft.com/office/powerpoint/2010/main" val="3911743377"/>
      </p:ext>
    </p:extLst>
  </p:cSld>
  <p:clrMapOvr>
    <a:masterClrMapping/>
  </p:clrMapOvr>
  <p:extLst>
    <p:ext uri="{DCECCB84-F9BA-43D5-87BE-67443E8EF086}">
      <p15:sldGuideLst xmlns:p15="http://schemas.microsoft.com/office/powerpoint/2012/main">
        <p15:guide id="1" orient="horz" pos="324">
          <p15:clr>
            <a:srgbClr val="FBAE40"/>
          </p15:clr>
        </p15:guide>
        <p15:guide id="2" pos="21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plit Graphics and Text">
    <p:spTree>
      <p:nvGrpSpPr>
        <p:cNvPr id="1" name=""/>
        <p:cNvGrpSpPr/>
        <p:nvPr/>
      </p:nvGrpSpPr>
      <p:grpSpPr>
        <a:xfrm>
          <a:off x="0" y="0"/>
          <a:ext cx="0" cy="0"/>
          <a:chOff x="0" y="0"/>
          <a:chExt cx="0" cy="0"/>
        </a:xfrm>
      </p:grpSpPr>
      <p:cxnSp>
        <p:nvCxnSpPr>
          <p:cNvPr id="9" name="Straight Connector 8"/>
          <p:cNvCxnSpPr/>
          <p:nvPr userDrawn="1"/>
        </p:nvCxnSpPr>
        <p:spPr>
          <a:xfrm>
            <a:off x="1143001" y="4807088"/>
            <a:ext cx="7765817" cy="0"/>
          </a:xfrm>
          <a:prstGeom prst="line">
            <a:avLst/>
          </a:prstGeom>
          <a:ln w="12700">
            <a:solidFill>
              <a:srgbClr val="554D56"/>
            </a:solidFill>
          </a:ln>
          <a:effectLst/>
        </p:spPr>
        <p:style>
          <a:lnRef idx="2">
            <a:schemeClr val="accent1"/>
          </a:lnRef>
          <a:fillRef idx="0">
            <a:schemeClr val="accent1"/>
          </a:fillRef>
          <a:effectRef idx="1">
            <a:schemeClr val="accent1"/>
          </a:effectRef>
          <a:fontRef idx="minor">
            <a:schemeClr val="tx1"/>
          </a:fontRef>
        </p:style>
      </p:cxnSp>
      <p:pic>
        <p:nvPicPr>
          <p:cNvPr id="10" name="Picture 9" descr="CC_Horz_RGB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359" y="4663200"/>
            <a:ext cx="898307" cy="354056"/>
          </a:xfrm>
          <a:prstGeom prst="rect">
            <a:avLst/>
          </a:prstGeom>
        </p:spPr>
      </p:pic>
      <p:sp>
        <p:nvSpPr>
          <p:cNvPr id="11" name="Title 1"/>
          <p:cNvSpPr>
            <a:spLocks noGrp="1"/>
          </p:cNvSpPr>
          <p:nvPr>
            <p:ph type="title" hasCustomPrompt="1"/>
          </p:nvPr>
        </p:nvSpPr>
        <p:spPr>
          <a:xfrm>
            <a:off x="228599" y="137162"/>
            <a:ext cx="8686800" cy="403486"/>
          </a:xfrm>
        </p:spPr>
        <p:txBody>
          <a:bodyPr>
            <a:noAutofit/>
          </a:bodyPr>
          <a:lstStyle>
            <a:lvl1pPr>
              <a:defRPr sz="2400" cap="all" baseline="0"/>
            </a:lvl1pPr>
          </a:lstStyle>
          <a:p>
            <a:r>
              <a:rPr lang="en-US" dirty="0"/>
              <a:t>Use this slide template to split graphics &amp; text</a:t>
            </a:r>
          </a:p>
        </p:txBody>
      </p:sp>
      <p:sp>
        <p:nvSpPr>
          <p:cNvPr id="13" name="Slide Number Placeholder 5"/>
          <p:cNvSpPr>
            <a:spLocks noGrp="1"/>
          </p:cNvSpPr>
          <p:nvPr>
            <p:ph type="sldNum" sz="quarter" idx="4"/>
          </p:nvPr>
        </p:nvSpPr>
        <p:spPr>
          <a:xfrm>
            <a:off x="8183783" y="4772061"/>
            <a:ext cx="731619" cy="273844"/>
          </a:xfrm>
          <a:prstGeom prst="rect">
            <a:avLst/>
          </a:prstGeom>
        </p:spPr>
        <p:txBody>
          <a:bodyPr vert="horz" lIns="91440" tIns="45720" rIns="91440" bIns="45720" rtlCol="0" anchor="ctr"/>
          <a:lstStyle>
            <a:lvl1pPr algn="r">
              <a:defRPr sz="700" b="1" i="0">
                <a:solidFill>
                  <a:srgbClr val="554D56"/>
                </a:solidFill>
                <a:latin typeface="Arial"/>
                <a:cs typeface="Arial"/>
              </a:defRPr>
            </a:lvl1pPr>
          </a:lstStyle>
          <a:p>
            <a:fld id="{C8146628-1A01-9741-8A8B-916D51547CC7}" type="slidenum">
              <a:rPr lang="en-US" smtClean="0"/>
              <a:pPr/>
              <a:t>‹#›</a:t>
            </a:fld>
            <a:endParaRPr lang="en-US" dirty="0"/>
          </a:p>
        </p:txBody>
      </p:sp>
      <p:sp>
        <p:nvSpPr>
          <p:cNvPr id="4" name="Text Placeholder 3"/>
          <p:cNvSpPr>
            <a:spLocks noGrp="1"/>
          </p:cNvSpPr>
          <p:nvPr>
            <p:ph type="body" sz="quarter" idx="10" hasCustomPrompt="1"/>
          </p:nvPr>
        </p:nvSpPr>
        <p:spPr>
          <a:xfrm>
            <a:off x="228600" y="600482"/>
            <a:ext cx="4336676" cy="4030476"/>
          </a:xfrm>
          <a:prstGeom prst="rect">
            <a:avLst/>
          </a:prstGeom>
        </p:spPr>
        <p:txBody>
          <a:bodyPr/>
          <a:lstStyle>
            <a:lvl1pPr marR="0" algn="l" defTabSz="914378" rtl="0" eaLnBrk="1" fontAlgn="auto" latinLnBrk="0" hangingPunct="1">
              <a:lnSpc>
                <a:spcPct val="100000"/>
              </a:lnSpc>
              <a:spcBef>
                <a:spcPts val="1000"/>
              </a:spcBef>
              <a:spcAft>
                <a:spcPts val="0"/>
              </a:spcAft>
              <a:buClrTx/>
              <a:tabLst/>
              <a:defRPr lang="en-US" sz="2000" kern="1200" baseline="0" dirty="0" smtClean="0">
                <a:solidFill>
                  <a:schemeClr val="tx1"/>
                </a:solidFill>
                <a:latin typeface="Arial" pitchFamily="34" charset="0"/>
                <a:ea typeface="+mn-ea"/>
                <a:cs typeface="Arial" pitchFamily="34" charset="0"/>
              </a:defRPr>
            </a:lvl1pPr>
            <a:lvl2pPr marL="517525" marR="0" indent="-284163" algn="l" defTabSz="914378" rtl="0" eaLnBrk="1" fontAlgn="auto" latinLnBrk="0" hangingPunct="1">
              <a:lnSpc>
                <a:spcPct val="100000"/>
              </a:lnSpc>
              <a:spcAft>
                <a:spcPts val="0"/>
              </a:spcAft>
              <a:buClrTx/>
              <a:buFont typeface="Arial" panose="020B0604020202020204" pitchFamily="34" charset="0"/>
              <a:buChar char="□"/>
              <a:tabLst/>
              <a:defRPr lang="en-US" sz="2000" kern="1200" baseline="0" dirty="0" smtClean="0">
                <a:solidFill>
                  <a:schemeClr val="tx1"/>
                </a:solidFill>
                <a:latin typeface="Arial" pitchFamily="34" charset="0"/>
                <a:ea typeface="+mn-ea"/>
                <a:cs typeface="Arial" pitchFamily="34" charset="0"/>
              </a:defRPr>
            </a:lvl2pPr>
            <a:lvl3pPr marL="746125" marR="0" indent="-223838" algn="l" defTabSz="914378" rtl="0" eaLnBrk="1" fontAlgn="auto" latinLnBrk="0" hangingPunct="1">
              <a:lnSpc>
                <a:spcPct val="100000"/>
              </a:lnSpc>
              <a:spcAft>
                <a:spcPts val="0"/>
              </a:spcAft>
              <a:buClrTx/>
              <a:tabLst/>
              <a:defRPr lang="en-US" sz="2000" kern="1200" baseline="0" dirty="0" smtClean="0">
                <a:solidFill>
                  <a:schemeClr val="tx1"/>
                </a:solidFill>
                <a:latin typeface="Arial" pitchFamily="34" charset="0"/>
                <a:ea typeface="+mn-ea"/>
                <a:cs typeface="Arial" pitchFamily="34" charset="0"/>
              </a:defRPr>
            </a:lvl3pPr>
            <a:lvl4pPr marL="1028700" marR="0" indent="-225425" algn="l" defTabSz="914378" rtl="0" eaLnBrk="1" fontAlgn="auto" latinLnBrk="0" hangingPunct="1">
              <a:lnSpc>
                <a:spcPct val="100000"/>
              </a:lnSpc>
              <a:spcAft>
                <a:spcPts val="0"/>
              </a:spcAft>
              <a:buClrTx/>
              <a:buFont typeface="Arial" panose="020B0604020202020204" pitchFamily="34" charset="0"/>
              <a:buChar char="▫"/>
              <a:tabLst/>
              <a:defRPr lang="en-US" sz="2000" kern="1200" baseline="0" dirty="0" smtClean="0">
                <a:solidFill>
                  <a:schemeClr val="tx1"/>
                </a:solidFill>
                <a:latin typeface="Arial" pitchFamily="34" charset="0"/>
                <a:ea typeface="+mn-ea"/>
                <a:cs typeface="Arial" pitchFamily="34" charset="0"/>
              </a:defRPr>
            </a:lvl4pPr>
            <a:lvl5pPr marL="1257300" marR="0" indent="-227013" algn="l" defTabSz="914378" rtl="0" eaLnBrk="1" fontAlgn="auto" latinLnBrk="0" hangingPunct="1">
              <a:lnSpc>
                <a:spcPct val="100000"/>
              </a:lnSpc>
              <a:spcAft>
                <a:spcPts val="0"/>
              </a:spcAft>
              <a:buClrTx/>
              <a:buFont typeface="Arial" panose="020B0604020202020204" pitchFamily="34" charset="0"/>
              <a:buChar char="▪"/>
              <a:tabLst/>
              <a:defRPr lang="en-US" sz="2000" kern="1200" baseline="0" dirty="0" smtClean="0">
                <a:solidFill>
                  <a:schemeClr val="tx1"/>
                </a:solidFill>
                <a:latin typeface="Arial" pitchFamily="34" charset="0"/>
                <a:ea typeface="+mn-ea"/>
                <a:cs typeface="Arial" pitchFamily="34" charset="0"/>
              </a:defRPr>
            </a:lvl5pPr>
          </a:lstStyle>
          <a:p>
            <a:pPr lvl="0"/>
            <a:r>
              <a:rPr lang="en-US" dirty="0"/>
              <a:t>Body – Arial 20</a:t>
            </a:r>
          </a:p>
          <a:p>
            <a:pPr lvl="1"/>
            <a:r>
              <a:rPr lang="en-US" dirty="0"/>
              <a:t>Second level</a:t>
            </a:r>
          </a:p>
          <a:p>
            <a:pPr lvl="2"/>
            <a:r>
              <a:rPr lang="en-US" dirty="0"/>
              <a:t>Third level</a:t>
            </a:r>
          </a:p>
          <a:p>
            <a:pPr lvl="3"/>
            <a:r>
              <a:rPr lang="en-US" dirty="0"/>
              <a:t>Fourth level</a:t>
            </a:r>
          </a:p>
          <a:p>
            <a:pPr lvl="4"/>
            <a:r>
              <a:rPr lang="en-US" dirty="0"/>
              <a:t>Fifth level</a:t>
            </a:r>
          </a:p>
          <a:p>
            <a:pPr lvl="0"/>
            <a:r>
              <a:rPr lang="en-US" dirty="0"/>
              <a:t>Use 10 </a:t>
            </a:r>
            <a:r>
              <a:rPr lang="en-US" dirty="0" err="1"/>
              <a:t>pt</a:t>
            </a:r>
            <a:r>
              <a:rPr lang="en-US" dirty="0"/>
              <a:t> between paragraphs. </a:t>
            </a:r>
          </a:p>
          <a:p>
            <a:pPr lvl="0"/>
            <a:r>
              <a:rPr lang="en-US" dirty="0"/>
              <a:t>Do not add space between bullets. </a:t>
            </a:r>
          </a:p>
          <a:p>
            <a:pPr lvl="4"/>
            <a:endParaRPr lang="en-US" dirty="0"/>
          </a:p>
        </p:txBody>
      </p:sp>
      <p:sp>
        <p:nvSpPr>
          <p:cNvPr id="3" name="Picture Placeholder 2"/>
          <p:cNvSpPr>
            <a:spLocks noGrp="1"/>
          </p:cNvSpPr>
          <p:nvPr>
            <p:ph type="pic" sz="quarter" idx="11"/>
          </p:nvPr>
        </p:nvSpPr>
        <p:spPr>
          <a:xfrm>
            <a:off x="4638674" y="600481"/>
            <a:ext cx="4276725" cy="4030477"/>
          </a:xfrm>
          <a:prstGeom prst="rect">
            <a:avLst/>
          </a:prstGeom>
        </p:spPr>
        <p:txBody>
          <a:bodyPr/>
          <a:lstStyle/>
          <a:p>
            <a:endParaRPr lang="en-US" dirty="0"/>
          </a:p>
        </p:txBody>
      </p:sp>
    </p:spTree>
    <p:extLst>
      <p:ext uri="{BB962C8B-B14F-4D97-AF65-F5344CB8AC3E}">
        <p14:creationId xmlns:p14="http://schemas.microsoft.com/office/powerpoint/2010/main" val="2694426281"/>
      </p:ext>
    </p:extLst>
  </p:cSld>
  <p:clrMapOvr>
    <a:masterClrMapping/>
  </p:clrMapOvr>
  <p:extLst>
    <p:ext uri="{DCECCB84-F9BA-43D5-87BE-67443E8EF086}">
      <p15:sldGuideLst xmlns:p15="http://schemas.microsoft.com/office/powerpoint/2012/main">
        <p15:guide id="1" orient="horz" pos="324">
          <p15:clr>
            <a:srgbClr val="FBAE40"/>
          </p15:clr>
        </p15:guide>
        <p15:guide id="2" pos="21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 y="137160"/>
            <a:ext cx="8686800" cy="474681"/>
          </a:xfrm>
        </p:spPr>
        <p:txBody>
          <a:bodyPr>
            <a:normAutofit/>
          </a:bodyPr>
          <a:lstStyle>
            <a:lvl1pPr>
              <a:defRPr sz="2400" cap="all" baseline="0"/>
            </a:lvl1pPr>
          </a:lstStyle>
          <a:p>
            <a:r>
              <a:rPr lang="en-US" dirty="0"/>
              <a:t>USE THIS SLIDE TEMPLATE FOR TABLES</a:t>
            </a:r>
          </a:p>
        </p:txBody>
      </p:sp>
      <p:sp>
        <p:nvSpPr>
          <p:cNvPr id="7" name="Table Placeholder 6"/>
          <p:cNvSpPr>
            <a:spLocks noGrp="1"/>
          </p:cNvSpPr>
          <p:nvPr>
            <p:ph type="tbl" sz="quarter" idx="12"/>
          </p:nvPr>
        </p:nvSpPr>
        <p:spPr>
          <a:xfrm>
            <a:off x="228600" y="646868"/>
            <a:ext cx="8686800" cy="3921405"/>
          </a:xfrm>
          <a:prstGeom prst="rect">
            <a:avLst/>
          </a:prstGeom>
        </p:spPr>
        <p:txBody>
          <a:bodyPr>
            <a:normAutofit/>
          </a:bodyPr>
          <a:lstStyle>
            <a:lvl1pPr>
              <a:defRPr sz="2000"/>
            </a:lvl1pPr>
          </a:lstStyle>
          <a:p>
            <a:endParaRPr lang="en-US" dirty="0"/>
          </a:p>
        </p:txBody>
      </p:sp>
      <p:cxnSp>
        <p:nvCxnSpPr>
          <p:cNvPr id="9" name="Straight Connector 8"/>
          <p:cNvCxnSpPr/>
          <p:nvPr userDrawn="1"/>
        </p:nvCxnSpPr>
        <p:spPr>
          <a:xfrm>
            <a:off x="1143001" y="4807088"/>
            <a:ext cx="7765817" cy="0"/>
          </a:xfrm>
          <a:prstGeom prst="line">
            <a:avLst/>
          </a:prstGeom>
          <a:ln w="12700">
            <a:solidFill>
              <a:srgbClr val="554D56"/>
            </a:solidFill>
          </a:ln>
          <a:effectLst/>
        </p:spPr>
        <p:style>
          <a:lnRef idx="2">
            <a:schemeClr val="accent1"/>
          </a:lnRef>
          <a:fillRef idx="0">
            <a:schemeClr val="accent1"/>
          </a:fillRef>
          <a:effectRef idx="1">
            <a:schemeClr val="accent1"/>
          </a:effectRef>
          <a:fontRef idx="minor">
            <a:schemeClr val="tx1"/>
          </a:fontRef>
        </p:style>
      </p:cxnSp>
      <p:pic>
        <p:nvPicPr>
          <p:cNvPr id="10" name="Picture 9" descr="CC_Horz_RGB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7359" y="4663200"/>
            <a:ext cx="898307" cy="354056"/>
          </a:xfrm>
          <a:prstGeom prst="rect">
            <a:avLst/>
          </a:prstGeom>
        </p:spPr>
      </p:pic>
      <p:sp>
        <p:nvSpPr>
          <p:cNvPr id="8" name="Slide Number Placeholder 5"/>
          <p:cNvSpPr>
            <a:spLocks noGrp="1"/>
          </p:cNvSpPr>
          <p:nvPr>
            <p:ph type="sldNum" sz="quarter" idx="4"/>
          </p:nvPr>
        </p:nvSpPr>
        <p:spPr>
          <a:xfrm>
            <a:off x="8183783" y="4772061"/>
            <a:ext cx="731619" cy="273844"/>
          </a:xfrm>
          <a:prstGeom prst="rect">
            <a:avLst/>
          </a:prstGeom>
        </p:spPr>
        <p:txBody>
          <a:bodyPr vert="horz" lIns="91440" tIns="45720" rIns="91440" bIns="45720" rtlCol="0" anchor="ctr"/>
          <a:lstStyle>
            <a:lvl1pPr algn="r">
              <a:defRPr sz="700" b="1" i="0">
                <a:solidFill>
                  <a:srgbClr val="554D56"/>
                </a:solidFill>
                <a:latin typeface="Arial"/>
                <a:cs typeface="Arial"/>
              </a:defRPr>
            </a:lvl1pPr>
          </a:lstStyle>
          <a:p>
            <a:fld id="{C8146628-1A01-9741-8A8B-916D51547CC7}" type="slidenum">
              <a:rPr lang="en-US" smtClean="0"/>
              <a:pPr/>
              <a:t>‹#›</a:t>
            </a:fld>
            <a:endParaRPr lang="en-US" dirty="0"/>
          </a:p>
        </p:txBody>
      </p:sp>
    </p:spTree>
    <p:extLst>
      <p:ext uri="{BB962C8B-B14F-4D97-AF65-F5344CB8AC3E}">
        <p14:creationId xmlns:p14="http://schemas.microsoft.com/office/powerpoint/2010/main" val="3959762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Presentation Introduction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28600" y="2965076"/>
            <a:ext cx="8686800" cy="344970"/>
          </a:xfrm>
        </p:spPr>
        <p:txBody>
          <a:bodyPr lIns="91440">
            <a:noAutofit/>
          </a:bodyPr>
          <a:lstStyle>
            <a:lvl1pPr algn="ctr">
              <a:defRPr sz="1600" spc="0" baseline="0">
                <a:solidFill>
                  <a:schemeClr val="tx1"/>
                </a:solidFill>
              </a:defRPr>
            </a:lvl1pPr>
          </a:lstStyle>
          <a:p>
            <a:r>
              <a:rPr lang="en-US" dirty="0"/>
              <a:t>NAME OF PRESENTATION HERE</a:t>
            </a:r>
          </a:p>
        </p:txBody>
      </p:sp>
      <p:sp>
        <p:nvSpPr>
          <p:cNvPr id="3" name="Subtitle 2"/>
          <p:cNvSpPr>
            <a:spLocks noGrp="1"/>
          </p:cNvSpPr>
          <p:nvPr>
            <p:ph type="subTitle" idx="1" hasCustomPrompt="1"/>
          </p:nvPr>
        </p:nvSpPr>
        <p:spPr>
          <a:xfrm>
            <a:off x="228600" y="3316956"/>
            <a:ext cx="8686800" cy="364422"/>
          </a:xfrm>
          <a:prstGeom prst="rect">
            <a:avLst/>
          </a:prstGeom>
        </p:spPr>
        <p:txBody>
          <a:bodyPr lIns="91440">
            <a:noAutofit/>
          </a:bodyPr>
          <a:lstStyle>
            <a:lvl1pPr marL="0" indent="0" algn="ctr">
              <a:buNone/>
              <a:defRPr sz="1600" b="0" i="0" spc="0" baseline="0">
                <a:solidFill>
                  <a:schemeClr val="tx1"/>
                </a:solidFill>
                <a:latin typeface="Arial"/>
                <a:cs typeface="Arial"/>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Presenter, Presenter Title | Month Day, Year </a:t>
            </a:r>
          </a:p>
        </p:txBody>
      </p:sp>
      <p:pic>
        <p:nvPicPr>
          <p:cNvPr id="11" name="Picture 10" descr="CC_Vert_RGB_Logo.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80081" y="825233"/>
            <a:ext cx="1372332" cy="1768511"/>
          </a:xfrm>
          <a:prstGeom prst="rect">
            <a:avLst/>
          </a:prstGeom>
        </p:spPr>
      </p:pic>
    </p:spTree>
    <p:extLst>
      <p:ext uri="{BB962C8B-B14F-4D97-AF65-F5344CB8AC3E}">
        <p14:creationId xmlns:p14="http://schemas.microsoft.com/office/powerpoint/2010/main" val="35619984"/>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137160"/>
            <a:ext cx="8686800" cy="920932"/>
          </a:xfrm>
          <a:prstGeom prst="rect">
            <a:avLst/>
          </a:prstGeom>
        </p:spPr>
        <p:txBody>
          <a:bodyPr vert="horz" lIns="91440" tIns="45720" rIns="91440" bIns="45720" rtlCol="0" anchor="t">
            <a:normAutofit/>
          </a:bodyPr>
          <a:lstStyle/>
          <a:p>
            <a:r>
              <a:rPr lang="en-US" dirty="0"/>
              <a:t>CLICK TO EDIT MASTER STYLE</a:t>
            </a:r>
          </a:p>
        </p:txBody>
      </p:sp>
      <p:sp>
        <p:nvSpPr>
          <p:cNvPr id="13" name="Slide Number Placeholder 5"/>
          <p:cNvSpPr>
            <a:spLocks noGrp="1"/>
          </p:cNvSpPr>
          <p:nvPr>
            <p:ph type="sldNum" sz="quarter" idx="4"/>
          </p:nvPr>
        </p:nvSpPr>
        <p:spPr>
          <a:xfrm>
            <a:off x="8183783" y="4772061"/>
            <a:ext cx="731619" cy="273844"/>
          </a:xfrm>
          <a:prstGeom prst="rect">
            <a:avLst/>
          </a:prstGeom>
        </p:spPr>
        <p:txBody>
          <a:bodyPr vert="horz" lIns="91440" tIns="45720" rIns="91440" bIns="45720" rtlCol="0" anchor="ctr"/>
          <a:lstStyle>
            <a:lvl1pPr algn="r">
              <a:defRPr sz="700" b="1" i="0">
                <a:solidFill>
                  <a:srgbClr val="554D56"/>
                </a:solidFill>
                <a:latin typeface="Arial"/>
                <a:cs typeface="Arial"/>
              </a:defRPr>
            </a:lvl1pPr>
          </a:lstStyle>
          <a:p>
            <a:fld id="{C8146628-1A01-9741-8A8B-916D51547CC7}" type="slidenum">
              <a:rPr lang="en-US" smtClean="0"/>
              <a:pPr/>
              <a:t>‹#›</a:t>
            </a:fld>
            <a:endParaRPr lang="en-US" dirty="0"/>
          </a:p>
        </p:txBody>
      </p:sp>
    </p:spTree>
    <p:extLst>
      <p:ext uri="{BB962C8B-B14F-4D97-AF65-F5344CB8AC3E}">
        <p14:creationId xmlns:p14="http://schemas.microsoft.com/office/powerpoint/2010/main" val="580926453"/>
      </p:ext>
    </p:extLst>
  </p:cSld>
  <p:clrMap bg1="lt1" tx1="dk1" bg2="lt2" tx2="dk2" accent1="accent1" accent2="accent2" accent3="accent3" accent4="accent4" accent5="accent5" accent6="accent6" hlink="hlink" folHlink="folHlink"/>
  <p:sldLayoutIdLst>
    <p:sldLayoutId id="2147483667" r:id="rId1"/>
    <p:sldLayoutId id="2147483660" r:id="rId2"/>
    <p:sldLayoutId id="2147483680" r:id="rId3"/>
    <p:sldLayoutId id="2147483679" r:id="rId4"/>
    <p:sldLayoutId id="2147483661" r:id="rId5"/>
    <p:sldLayoutId id="2147483681" r:id="rId6"/>
  </p:sldLayoutIdLst>
  <p:hf hdr="0" ftr="0" dt="0"/>
  <p:txStyles>
    <p:titleStyle>
      <a:lvl1pPr algn="l" defTabSz="914378" rtl="0" eaLnBrk="1" latinLnBrk="0" hangingPunct="1">
        <a:spcBef>
          <a:spcPct val="0"/>
        </a:spcBef>
        <a:buNone/>
        <a:defRPr sz="2500" b="1" kern="1200" baseline="0">
          <a:solidFill>
            <a:srgbClr val="19B9CA"/>
          </a:solidFill>
          <a:latin typeface="Arial" pitchFamily="34" charset="0"/>
          <a:ea typeface="+mj-ea"/>
          <a:cs typeface="Arial" pitchFamily="34" charset="0"/>
        </a:defRPr>
      </a:lvl1pPr>
    </p:titleStyle>
    <p:bodyStyle>
      <a:lvl1pPr marL="0" marR="0" indent="0" algn="l" defTabSz="914378" rtl="0" eaLnBrk="1" fontAlgn="auto" latinLnBrk="0" hangingPunct="1">
        <a:lnSpc>
          <a:spcPct val="100000"/>
        </a:lnSpc>
        <a:spcBef>
          <a:spcPts val="0"/>
        </a:spcBef>
        <a:spcAft>
          <a:spcPts val="0"/>
        </a:spcAft>
        <a:buClrTx/>
        <a:buSzTx/>
        <a:buFontTx/>
        <a:buNone/>
        <a:tabLst/>
        <a:defRPr lang="en-US" sz="2400" kern="1200" dirty="0" smtClean="0">
          <a:solidFill>
            <a:srgbClr val="554D56"/>
          </a:solidFill>
          <a:latin typeface="Arial" pitchFamily="34" charset="0"/>
          <a:ea typeface="+mn-ea"/>
          <a:cs typeface="Arial" pitchFamily="34" charset="0"/>
        </a:defRPr>
      </a:lvl1pPr>
      <a:lvl2pPr marL="742931" marR="0" indent="-285743" algn="l" defTabSz="914378" rtl="0" eaLnBrk="1" fontAlgn="auto" latinLnBrk="0" hangingPunct="1">
        <a:lnSpc>
          <a:spcPct val="100000"/>
        </a:lnSpc>
        <a:spcBef>
          <a:spcPts val="0"/>
        </a:spcBef>
        <a:spcAft>
          <a:spcPts val="0"/>
        </a:spcAft>
        <a:buClrTx/>
        <a:buSzPct val="75000"/>
        <a:buFont typeface="Wingdings" panose="05000000000000000000" pitchFamily="2" charset="2"/>
        <a:buChar char="q"/>
        <a:tabLst/>
        <a:defRPr lang="en-US" sz="2400" kern="1200" dirty="0" smtClean="0">
          <a:solidFill>
            <a:srgbClr val="554D56"/>
          </a:solidFill>
          <a:latin typeface="Arial" pitchFamily="34" charset="0"/>
          <a:ea typeface="+mn-ea"/>
          <a:cs typeface="Arial" pitchFamily="34" charset="0"/>
        </a:defRPr>
      </a:lvl2pPr>
      <a:lvl3pPr marL="1258856" marR="0" indent="-225419" algn="l" defTabSz="914378" rtl="0" eaLnBrk="1" fontAlgn="auto" latinLnBrk="0" hangingPunct="1">
        <a:lnSpc>
          <a:spcPct val="100000"/>
        </a:lnSpc>
        <a:spcBef>
          <a:spcPts val="0"/>
        </a:spcBef>
        <a:spcAft>
          <a:spcPts val="0"/>
        </a:spcAft>
        <a:buClrTx/>
        <a:buSzTx/>
        <a:buFont typeface="Wingdings" pitchFamily="2" charset="2"/>
        <a:buChar char="§"/>
        <a:tabLst/>
        <a:defRPr lang="en-US" sz="2400" kern="1200" dirty="0" smtClean="0">
          <a:solidFill>
            <a:srgbClr val="554D56"/>
          </a:solidFill>
          <a:latin typeface="Arial" pitchFamily="34" charset="0"/>
          <a:ea typeface="+mn-ea"/>
          <a:cs typeface="Arial" pitchFamily="34" charset="0"/>
        </a:defRPr>
      </a:lvl3pPr>
      <a:lvl4pPr marL="1657309" marR="0" indent="-173034" algn="l" defTabSz="914378" rtl="0" eaLnBrk="1" fontAlgn="auto" latinLnBrk="0" hangingPunct="1">
        <a:lnSpc>
          <a:spcPct val="100000"/>
        </a:lnSpc>
        <a:spcBef>
          <a:spcPts val="0"/>
        </a:spcBef>
        <a:spcAft>
          <a:spcPts val="0"/>
        </a:spcAft>
        <a:buClrTx/>
        <a:buSzTx/>
        <a:buFont typeface="Arial" pitchFamily="34" charset="0"/>
        <a:buChar char="•"/>
        <a:tabLst/>
        <a:defRPr lang="en-US" sz="2400" kern="1200" dirty="0" smtClean="0">
          <a:solidFill>
            <a:srgbClr val="554D56"/>
          </a:solidFill>
          <a:latin typeface="Arial" pitchFamily="34" charset="0"/>
          <a:ea typeface="+mn-ea"/>
          <a:cs typeface="Arial" pitchFamily="34" charset="0"/>
        </a:defRPr>
      </a:lvl4pPr>
      <a:lvl5pPr marL="2057348" marR="0" indent="-228594" algn="l" defTabSz="914378" rtl="0" eaLnBrk="1" fontAlgn="auto" latinLnBrk="0" hangingPunct="1">
        <a:lnSpc>
          <a:spcPct val="100000"/>
        </a:lnSpc>
        <a:spcBef>
          <a:spcPts val="0"/>
        </a:spcBef>
        <a:spcAft>
          <a:spcPts val="0"/>
        </a:spcAft>
        <a:buClrTx/>
        <a:buSzTx/>
        <a:buFont typeface="Arial" pitchFamily="34" charset="0"/>
        <a:buChar char="»"/>
        <a:tabLst/>
        <a:defRPr lang="en-US" sz="2400" kern="1200" dirty="0">
          <a:solidFill>
            <a:srgbClr val="554D56"/>
          </a:solidFill>
          <a:latin typeface="Arial" pitchFamily="34" charset="0"/>
          <a:ea typeface="+mn-ea"/>
          <a:cs typeface="Arial" pitchFamily="34" charset="0"/>
        </a:defRPr>
      </a:lvl5pPr>
      <a:lvl6pPr marL="2514537"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06"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hbex.ca.gov/stakeholders/" TargetMode="External"/><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mailto:policy@covered.ca.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hbex.ca.gov/stakeholders/" TargetMode="External"/><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hyperlink" Target="mailto:policy@covered.ca.gov"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www.hbex.ca.gov/stakeholders/" TargetMode="Externa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Covered California Proposition 22 </a:t>
            </a:r>
            <a:br>
              <a:rPr lang="en-US" dirty="0"/>
            </a:br>
            <a:r>
              <a:rPr lang="en-US" dirty="0"/>
              <a:t>Implementation Overview</a:t>
            </a:r>
          </a:p>
        </p:txBody>
      </p:sp>
      <p:sp>
        <p:nvSpPr>
          <p:cNvPr id="5" name="Subtitle 4"/>
          <p:cNvSpPr>
            <a:spLocks noGrp="1"/>
          </p:cNvSpPr>
          <p:nvPr>
            <p:ph type="subTitle" idx="1"/>
          </p:nvPr>
        </p:nvSpPr>
        <p:spPr>
          <a:xfrm>
            <a:off x="228600" y="3666836"/>
            <a:ext cx="8638309" cy="349880"/>
          </a:xfrm>
        </p:spPr>
        <p:txBody>
          <a:bodyPr/>
          <a:lstStyle/>
          <a:p>
            <a:r>
              <a:rPr lang="en-US" dirty="0"/>
              <a:t>December 21, 2020</a:t>
            </a:r>
          </a:p>
        </p:txBody>
      </p:sp>
    </p:spTree>
    <p:extLst>
      <p:ext uri="{BB962C8B-B14F-4D97-AF65-F5344CB8AC3E}">
        <p14:creationId xmlns:p14="http://schemas.microsoft.com/office/powerpoint/2010/main" val="4066632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Interaction of healthcare subsidy with marketplace premium credits </a:t>
            </a:r>
          </a:p>
        </p:txBody>
      </p:sp>
      <p:sp>
        <p:nvSpPr>
          <p:cNvPr id="3" name="Slide Number Placeholder 2"/>
          <p:cNvSpPr>
            <a:spLocks noGrp="1"/>
          </p:cNvSpPr>
          <p:nvPr>
            <p:ph type="sldNum" sz="quarter" idx="4"/>
          </p:nvPr>
        </p:nvSpPr>
        <p:spPr/>
        <p:txBody>
          <a:bodyPr/>
          <a:lstStyle/>
          <a:p>
            <a:fld id="{C8146628-1A01-9741-8A8B-916D51547CC7}" type="slidenum">
              <a:rPr lang="en-US" smtClean="0"/>
              <a:pPr/>
              <a:t>9</a:t>
            </a:fld>
            <a:endParaRPr lang="en-US" dirty="0"/>
          </a:p>
        </p:txBody>
      </p:sp>
      <p:sp>
        <p:nvSpPr>
          <p:cNvPr id="4" name="Text Placeholder 3"/>
          <p:cNvSpPr>
            <a:spLocks noGrp="1"/>
          </p:cNvSpPr>
          <p:nvPr>
            <p:ph type="body" sz="quarter" idx="10"/>
          </p:nvPr>
        </p:nvSpPr>
        <p:spPr/>
        <p:txBody>
          <a:bodyPr/>
          <a:lstStyle/>
          <a:p>
            <a:pPr marL="284163" lvl="1">
              <a:spcBef>
                <a:spcPts val="600"/>
              </a:spcBef>
              <a:spcAft>
                <a:spcPts val="600"/>
              </a:spcAft>
            </a:pPr>
            <a:r>
              <a:rPr lang="en-US" dirty="0"/>
              <a:t>App-based drivers who enroll in coverage through Covered California will be eligible for the federal Premium Tax Credit, Cost Sharing Reductions,  and the California Premium Subsidy as long as they meet eligibility requirements for those programs.</a:t>
            </a:r>
          </a:p>
          <a:p>
            <a:pPr marL="284163" lvl="1">
              <a:spcBef>
                <a:spcPts val="600"/>
              </a:spcBef>
              <a:spcAft>
                <a:spcPts val="600"/>
              </a:spcAft>
            </a:pPr>
            <a:r>
              <a:rPr lang="en-US" dirty="0"/>
              <a:t>App-based driver healthcare subsidy will be counted as income for purposes of eligibility for the federal Premium Tax Credit, Cost Sharing Reductions, and the California Premium Subsidy.</a:t>
            </a:r>
          </a:p>
          <a:p>
            <a:pPr lvl="4"/>
            <a:endParaRPr lang="en-US" dirty="0"/>
          </a:p>
        </p:txBody>
      </p:sp>
    </p:spTree>
    <p:extLst>
      <p:ext uri="{BB962C8B-B14F-4D97-AF65-F5344CB8AC3E}">
        <p14:creationId xmlns:p14="http://schemas.microsoft.com/office/powerpoint/2010/main" val="3246880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D813-8664-435B-924F-1AD3C20AAAB5}"/>
              </a:ext>
            </a:extLst>
          </p:cNvPr>
          <p:cNvSpPr>
            <a:spLocks noGrp="1"/>
          </p:cNvSpPr>
          <p:nvPr>
            <p:ph type="title"/>
          </p:nvPr>
        </p:nvSpPr>
        <p:spPr/>
        <p:txBody>
          <a:bodyPr/>
          <a:lstStyle/>
          <a:p>
            <a:r>
              <a:rPr lang="en-US" dirty="0"/>
              <a:t>OVERVIEW OF HEALTHCARE SUBSIDY</a:t>
            </a:r>
          </a:p>
        </p:txBody>
      </p:sp>
      <p:sp>
        <p:nvSpPr>
          <p:cNvPr id="3" name="Slide Number Placeholder 2">
            <a:extLst>
              <a:ext uri="{FF2B5EF4-FFF2-40B4-BE49-F238E27FC236}">
                <a16:creationId xmlns:a16="http://schemas.microsoft.com/office/drawing/2014/main" id="{59AC74CA-504E-4ACD-8A12-DC94993055A3}"/>
              </a:ext>
            </a:extLst>
          </p:cNvPr>
          <p:cNvSpPr>
            <a:spLocks noGrp="1"/>
          </p:cNvSpPr>
          <p:nvPr>
            <p:ph type="sldNum" sz="quarter" idx="4"/>
          </p:nvPr>
        </p:nvSpPr>
        <p:spPr/>
        <p:txBody>
          <a:bodyPr/>
          <a:lstStyle/>
          <a:p>
            <a:fld id="{C8146628-1A01-9741-8A8B-916D51547CC7}" type="slidenum">
              <a:rPr lang="en-US" smtClean="0"/>
              <a:pPr/>
              <a:t>10</a:t>
            </a:fld>
            <a:endParaRPr lang="en-US" dirty="0"/>
          </a:p>
        </p:txBody>
      </p:sp>
      <p:sp>
        <p:nvSpPr>
          <p:cNvPr id="6" name="Text Placeholder 5">
            <a:extLst>
              <a:ext uri="{FF2B5EF4-FFF2-40B4-BE49-F238E27FC236}">
                <a16:creationId xmlns:a16="http://schemas.microsoft.com/office/drawing/2014/main" id="{EB9B16CF-EEC0-4DA6-91BB-A69D3790EE7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45985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 for calculating the average statewide monthly bronze premium</a:t>
            </a:r>
          </a:p>
        </p:txBody>
      </p:sp>
      <p:sp>
        <p:nvSpPr>
          <p:cNvPr id="3" name="Slide Number Placeholder 2"/>
          <p:cNvSpPr>
            <a:spLocks noGrp="1"/>
          </p:cNvSpPr>
          <p:nvPr>
            <p:ph type="sldNum" sz="quarter" idx="4"/>
          </p:nvPr>
        </p:nvSpPr>
        <p:spPr/>
        <p:txBody>
          <a:bodyPr/>
          <a:lstStyle/>
          <a:p>
            <a:fld id="{C8146628-1A01-9741-8A8B-916D51547CC7}" type="slidenum">
              <a:rPr lang="en-US" smtClean="0"/>
              <a:pPr/>
              <a:t>11</a:t>
            </a:fld>
            <a:endParaRPr lang="en-US" dirty="0"/>
          </a:p>
        </p:txBody>
      </p:sp>
      <p:sp>
        <p:nvSpPr>
          <p:cNvPr id="4" name="Text Placeholder 3"/>
          <p:cNvSpPr>
            <a:spLocks noGrp="1"/>
          </p:cNvSpPr>
          <p:nvPr>
            <p:ph type="body" sz="quarter" idx="10"/>
          </p:nvPr>
        </p:nvSpPr>
        <p:spPr/>
        <p:txBody>
          <a:bodyPr/>
          <a:lstStyle/>
          <a:p>
            <a:pPr marL="288925" lvl="1">
              <a:spcBef>
                <a:spcPts val="600"/>
              </a:spcBef>
              <a:spcAft>
                <a:spcPts val="600"/>
              </a:spcAft>
            </a:pPr>
            <a:r>
              <a:rPr lang="en-US" dirty="0"/>
              <a:t>December 31, Covered California must publish the average statewide monthly premium for an individual for a Covered California bronze health insurance plan for plan year 2021.</a:t>
            </a:r>
          </a:p>
          <a:p>
            <a:pPr marL="284163" lvl="1">
              <a:spcBef>
                <a:spcPts val="600"/>
              </a:spcBef>
              <a:spcAft>
                <a:spcPts val="600"/>
              </a:spcAft>
            </a:pPr>
            <a:r>
              <a:rPr lang="en-US" dirty="0"/>
              <a:t>The average statewide monthly bronze premium is based on the average bronze premium for a 21-year old published by Covered California for the individual mandate penalty, adjusted by the average age of Covered California enrollees.</a:t>
            </a:r>
          </a:p>
          <a:p>
            <a:pPr marL="284163" lvl="1">
              <a:spcBef>
                <a:spcPts val="600"/>
              </a:spcBef>
              <a:spcAft>
                <a:spcPts val="600"/>
              </a:spcAft>
            </a:pPr>
            <a:r>
              <a:rPr lang="en-US" dirty="0"/>
              <a:t>Covered California engaged Milliman to review calculations for completeness and accuracy.</a:t>
            </a:r>
          </a:p>
          <a:p>
            <a:pPr marL="284163" lvl="1">
              <a:spcBef>
                <a:spcPts val="600"/>
              </a:spcBef>
              <a:spcAft>
                <a:spcPts val="600"/>
              </a:spcAft>
            </a:pPr>
            <a:endParaRPr lang="en-US" dirty="0"/>
          </a:p>
          <a:p>
            <a:pPr lvl="2"/>
            <a:endParaRPr lang="en-US" dirty="0"/>
          </a:p>
          <a:p>
            <a:pPr lvl="4"/>
            <a:endParaRPr lang="en-US" dirty="0"/>
          </a:p>
        </p:txBody>
      </p:sp>
    </p:spTree>
    <p:extLst>
      <p:ext uri="{BB962C8B-B14F-4D97-AF65-F5344CB8AC3E}">
        <p14:creationId xmlns:p14="http://schemas.microsoft.com/office/powerpoint/2010/main" val="3114134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2021 average statewide monthly bronze premium and healthcare subsidy</a:t>
            </a:r>
          </a:p>
        </p:txBody>
      </p:sp>
      <p:sp>
        <p:nvSpPr>
          <p:cNvPr id="3" name="Slide Number Placeholder 2"/>
          <p:cNvSpPr>
            <a:spLocks noGrp="1"/>
          </p:cNvSpPr>
          <p:nvPr>
            <p:ph type="sldNum" sz="quarter" idx="4"/>
          </p:nvPr>
        </p:nvSpPr>
        <p:spPr/>
        <p:txBody>
          <a:bodyPr/>
          <a:lstStyle/>
          <a:p>
            <a:fld id="{C8146628-1A01-9741-8A8B-916D51547CC7}" type="slidenum">
              <a:rPr lang="en-US" smtClean="0"/>
              <a:pPr/>
              <a:t>12</a:t>
            </a:fld>
            <a:endParaRPr lang="en-US" dirty="0"/>
          </a:p>
        </p:txBody>
      </p:sp>
      <p:sp>
        <p:nvSpPr>
          <p:cNvPr id="4" name="Text Placeholder 3"/>
          <p:cNvSpPr>
            <a:spLocks noGrp="1"/>
          </p:cNvSpPr>
          <p:nvPr>
            <p:ph type="body" sz="quarter" idx="10"/>
          </p:nvPr>
        </p:nvSpPr>
        <p:spPr/>
        <p:txBody>
          <a:bodyPr/>
          <a:lstStyle/>
          <a:p>
            <a:pPr marL="288925" lvl="1">
              <a:spcBef>
                <a:spcPts val="600"/>
              </a:spcBef>
              <a:spcAft>
                <a:spcPts val="600"/>
              </a:spcAft>
            </a:pPr>
            <a:r>
              <a:rPr lang="en-US" sz="1800" dirty="0"/>
              <a:t>Preliminary average statewide monthly bronze premium for 2021 is $499. </a:t>
            </a:r>
            <a:r>
              <a:rPr lang="en-US" sz="1800" b="1" i="1" dirty="0"/>
              <a:t>Note: preliminary average is under peer review and may change prior to official publication by Covered California. </a:t>
            </a:r>
          </a:p>
          <a:p>
            <a:pPr marL="284163" lvl="1">
              <a:spcBef>
                <a:spcPts val="600"/>
              </a:spcBef>
              <a:spcAft>
                <a:spcPts val="600"/>
              </a:spcAft>
            </a:pPr>
            <a:r>
              <a:rPr lang="en-US" sz="1800" dirty="0"/>
              <a:t>The subsidy is tied to the “average ACA contribution” of the posted premium, defined as 82% of the premium or $409*.</a:t>
            </a:r>
          </a:p>
          <a:p>
            <a:pPr marL="288925" lvl="1">
              <a:spcAft>
                <a:spcPts val="1000"/>
              </a:spcAft>
            </a:pPr>
            <a:r>
              <a:rPr lang="en-US" sz="1800" dirty="0"/>
              <a:t>Drivers who average 25 hours or more per week would receive at least 100% of the average ACA contribution for each month in the quarter or approximately $409 per month*.</a:t>
            </a:r>
          </a:p>
          <a:p>
            <a:pPr marL="288925" lvl="1">
              <a:spcAft>
                <a:spcPts val="1000"/>
              </a:spcAft>
            </a:pPr>
            <a:r>
              <a:rPr lang="en-US" sz="1800" dirty="0"/>
              <a:t>Drivers who average at least 15 hours but less than 25 hours per week would receive at least 50% of the average ACA contribution for each month in the quarter or approximately $205*.</a:t>
            </a:r>
          </a:p>
          <a:p>
            <a:pPr marL="522287" lvl="2" indent="0">
              <a:buNone/>
            </a:pPr>
            <a:endParaRPr lang="en-US" sz="600" dirty="0"/>
          </a:p>
          <a:p>
            <a:pPr marL="522287" lvl="2" indent="0">
              <a:buNone/>
            </a:pPr>
            <a:endParaRPr lang="en-US" sz="1600" dirty="0"/>
          </a:p>
          <a:p>
            <a:pPr marL="1030287" lvl="4" indent="0">
              <a:buNone/>
            </a:pPr>
            <a:r>
              <a:rPr lang="en-US" sz="1600" dirty="0"/>
              <a:t>*</a:t>
            </a:r>
            <a:r>
              <a:rPr lang="en-US" sz="1600" b="1" i="1" dirty="0"/>
              <a:t>Preliminary numbers under review</a:t>
            </a:r>
            <a:endParaRPr lang="en-US" sz="1600" dirty="0"/>
          </a:p>
        </p:txBody>
      </p:sp>
    </p:spTree>
    <p:extLst>
      <p:ext uri="{BB962C8B-B14F-4D97-AF65-F5344CB8AC3E}">
        <p14:creationId xmlns:p14="http://schemas.microsoft.com/office/powerpoint/2010/main" val="21070676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process for publishing the average statewide monthly bronze premium</a:t>
            </a:r>
          </a:p>
        </p:txBody>
      </p:sp>
      <p:sp>
        <p:nvSpPr>
          <p:cNvPr id="3" name="Slide Number Placeholder 2"/>
          <p:cNvSpPr>
            <a:spLocks noGrp="1"/>
          </p:cNvSpPr>
          <p:nvPr>
            <p:ph type="sldNum" sz="quarter" idx="4"/>
          </p:nvPr>
        </p:nvSpPr>
        <p:spPr/>
        <p:txBody>
          <a:bodyPr/>
          <a:lstStyle/>
          <a:p>
            <a:fld id="{C8146628-1A01-9741-8A8B-916D51547CC7}" type="slidenum">
              <a:rPr lang="en-US" smtClean="0"/>
              <a:pPr/>
              <a:t>13</a:t>
            </a:fld>
            <a:endParaRPr lang="en-US" dirty="0"/>
          </a:p>
        </p:txBody>
      </p:sp>
      <p:sp>
        <p:nvSpPr>
          <p:cNvPr id="4" name="Text Placeholder 3"/>
          <p:cNvSpPr>
            <a:spLocks noGrp="1"/>
          </p:cNvSpPr>
          <p:nvPr>
            <p:ph type="body" sz="quarter" idx="10"/>
          </p:nvPr>
        </p:nvSpPr>
        <p:spPr/>
        <p:txBody>
          <a:bodyPr/>
          <a:lstStyle/>
          <a:p>
            <a:pPr marL="284163" lvl="1">
              <a:spcBef>
                <a:spcPts val="600"/>
              </a:spcBef>
              <a:spcAft>
                <a:spcPts val="600"/>
              </a:spcAft>
            </a:pPr>
            <a:r>
              <a:rPr lang="en-US" dirty="0"/>
              <a:t>The average statewide monthly bronze premium for 2021 will be published no later than December 31 and will be available at  </a:t>
            </a:r>
            <a:r>
              <a:rPr lang="en-US" dirty="0">
                <a:hlinkClick r:id="rId3"/>
              </a:rPr>
              <a:t>https://www.hbex.ca.gov/stakeholders/</a:t>
            </a:r>
            <a:r>
              <a:rPr lang="en-US" dirty="0"/>
              <a:t>.</a:t>
            </a:r>
            <a:endParaRPr lang="en-US" dirty="0">
              <a:highlight>
                <a:srgbClr val="FFFF00"/>
              </a:highlight>
            </a:endParaRPr>
          </a:p>
          <a:p>
            <a:pPr marL="284163" lvl="1">
              <a:spcBef>
                <a:spcPts val="600"/>
              </a:spcBef>
              <a:spcAft>
                <a:spcPts val="600"/>
              </a:spcAft>
            </a:pPr>
            <a:r>
              <a:rPr lang="en-US" dirty="0"/>
              <a:t>Covered California is considering promulgating regulations related to Proposition 22, including the healthcare subsidy, in early 2021.</a:t>
            </a:r>
          </a:p>
          <a:p>
            <a:pPr marL="284163" lvl="1">
              <a:spcBef>
                <a:spcPts val="600"/>
              </a:spcBef>
              <a:spcAft>
                <a:spcPts val="600"/>
              </a:spcAft>
            </a:pPr>
            <a:r>
              <a:rPr lang="en-US" dirty="0"/>
              <a:t>For plan years 2022 and forward, Covered California plans to compute the statewide monthly bronze premium using provisional rates in order to meet the September 1 publication date.</a:t>
            </a:r>
          </a:p>
        </p:txBody>
      </p:sp>
    </p:spTree>
    <p:extLst>
      <p:ext uri="{BB962C8B-B14F-4D97-AF65-F5344CB8AC3E}">
        <p14:creationId xmlns:p14="http://schemas.microsoft.com/office/powerpoint/2010/main" val="39842022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D813-8664-435B-924F-1AD3C20AAAB5}"/>
              </a:ext>
            </a:extLst>
          </p:cNvPr>
          <p:cNvSpPr>
            <a:spLocks noGrp="1"/>
          </p:cNvSpPr>
          <p:nvPr>
            <p:ph type="title"/>
          </p:nvPr>
        </p:nvSpPr>
        <p:spPr/>
        <p:txBody>
          <a:bodyPr/>
          <a:lstStyle/>
          <a:p>
            <a:r>
              <a:rPr lang="en-US" dirty="0"/>
              <a:t>Potential Special Enrollment Period</a:t>
            </a:r>
          </a:p>
        </p:txBody>
      </p:sp>
      <p:sp>
        <p:nvSpPr>
          <p:cNvPr id="3" name="Slide Number Placeholder 2">
            <a:extLst>
              <a:ext uri="{FF2B5EF4-FFF2-40B4-BE49-F238E27FC236}">
                <a16:creationId xmlns:a16="http://schemas.microsoft.com/office/drawing/2014/main" id="{59AC74CA-504E-4ACD-8A12-DC94993055A3}"/>
              </a:ext>
            </a:extLst>
          </p:cNvPr>
          <p:cNvSpPr>
            <a:spLocks noGrp="1"/>
          </p:cNvSpPr>
          <p:nvPr>
            <p:ph type="sldNum" sz="quarter" idx="4"/>
          </p:nvPr>
        </p:nvSpPr>
        <p:spPr/>
        <p:txBody>
          <a:bodyPr/>
          <a:lstStyle/>
          <a:p>
            <a:fld id="{C8146628-1A01-9741-8A8B-916D51547CC7}" type="slidenum">
              <a:rPr lang="en-US" smtClean="0"/>
              <a:pPr/>
              <a:t>14</a:t>
            </a:fld>
            <a:endParaRPr lang="en-US" dirty="0"/>
          </a:p>
        </p:txBody>
      </p:sp>
      <p:sp>
        <p:nvSpPr>
          <p:cNvPr id="6" name="Text Placeholder 5">
            <a:extLst>
              <a:ext uri="{FF2B5EF4-FFF2-40B4-BE49-F238E27FC236}">
                <a16:creationId xmlns:a16="http://schemas.microsoft.com/office/drawing/2014/main" id="{EB9B16CF-EEC0-4DA6-91BB-A69D3790EE7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37974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SPECIAL ENROLLMENT PERIOD</a:t>
            </a:r>
          </a:p>
        </p:txBody>
      </p:sp>
      <p:sp>
        <p:nvSpPr>
          <p:cNvPr id="3" name="Slide Number Placeholder 2"/>
          <p:cNvSpPr>
            <a:spLocks noGrp="1"/>
          </p:cNvSpPr>
          <p:nvPr>
            <p:ph type="sldNum" sz="quarter" idx="4"/>
          </p:nvPr>
        </p:nvSpPr>
        <p:spPr/>
        <p:txBody>
          <a:bodyPr/>
          <a:lstStyle/>
          <a:p>
            <a:fld id="{C8146628-1A01-9741-8A8B-916D51547CC7}" type="slidenum">
              <a:rPr lang="en-US" smtClean="0"/>
              <a:pPr/>
              <a:t>15</a:t>
            </a:fld>
            <a:endParaRPr lang="en-US" dirty="0"/>
          </a:p>
        </p:txBody>
      </p:sp>
      <p:sp>
        <p:nvSpPr>
          <p:cNvPr id="4" name="Text Placeholder 3"/>
          <p:cNvSpPr>
            <a:spLocks noGrp="1"/>
          </p:cNvSpPr>
          <p:nvPr>
            <p:ph type="body" sz="quarter" idx="10"/>
          </p:nvPr>
        </p:nvSpPr>
        <p:spPr>
          <a:xfrm>
            <a:off x="228600" y="764177"/>
            <a:ext cx="8680450" cy="3880106"/>
          </a:xfrm>
        </p:spPr>
        <p:txBody>
          <a:bodyPr/>
          <a:lstStyle/>
          <a:p>
            <a:pPr marL="284163" lvl="1">
              <a:spcBef>
                <a:spcPts val="600"/>
              </a:spcBef>
              <a:spcAft>
                <a:spcPts val="600"/>
              </a:spcAft>
            </a:pPr>
            <a:r>
              <a:rPr lang="en-US" dirty="0"/>
              <a:t>Covered California is developing criteria for a permanent special enrollment period for app-based drivers.</a:t>
            </a:r>
          </a:p>
          <a:p>
            <a:pPr marL="284163" lvl="1">
              <a:spcBef>
                <a:spcPts val="600"/>
              </a:spcBef>
              <a:spcAft>
                <a:spcPts val="600"/>
              </a:spcAft>
            </a:pPr>
            <a:r>
              <a:rPr lang="en-US" dirty="0"/>
              <a:t>Covered California is considering the following scenarios:</a:t>
            </a:r>
          </a:p>
          <a:p>
            <a:pPr marL="512763" lvl="2">
              <a:spcBef>
                <a:spcPts val="600"/>
              </a:spcBef>
              <a:spcAft>
                <a:spcPts val="600"/>
              </a:spcAft>
            </a:pPr>
            <a:r>
              <a:rPr lang="en-US" dirty="0"/>
              <a:t>New driver, not a Covered California enrollee</a:t>
            </a:r>
          </a:p>
          <a:p>
            <a:pPr marL="512763" lvl="2">
              <a:spcBef>
                <a:spcPts val="600"/>
              </a:spcBef>
              <a:spcAft>
                <a:spcPts val="600"/>
              </a:spcAft>
            </a:pPr>
            <a:r>
              <a:rPr lang="en-US" dirty="0"/>
              <a:t>New driver, current Covered California enrollee</a:t>
            </a:r>
          </a:p>
          <a:p>
            <a:pPr marL="512763" lvl="2">
              <a:spcBef>
                <a:spcPts val="600"/>
              </a:spcBef>
              <a:spcAft>
                <a:spcPts val="600"/>
              </a:spcAft>
            </a:pPr>
            <a:r>
              <a:rPr lang="en-US" dirty="0"/>
              <a:t>Current driver, not a Covered California enrollee</a:t>
            </a:r>
          </a:p>
          <a:p>
            <a:pPr marL="512763" lvl="2">
              <a:spcBef>
                <a:spcPts val="600"/>
              </a:spcBef>
              <a:spcAft>
                <a:spcPts val="600"/>
              </a:spcAft>
            </a:pPr>
            <a:r>
              <a:rPr lang="en-US" dirty="0"/>
              <a:t>Current driver, current Covered California enrollee</a:t>
            </a:r>
          </a:p>
          <a:p>
            <a:pPr lvl="2"/>
            <a:endParaRPr lang="en-US" dirty="0"/>
          </a:p>
          <a:p>
            <a:pPr lvl="4"/>
            <a:endParaRPr lang="en-US" dirty="0"/>
          </a:p>
        </p:txBody>
      </p:sp>
    </p:spTree>
    <p:extLst>
      <p:ext uri="{BB962C8B-B14F-4D97-AF65-F5344CB8AC3E}">
        <p14:creationId xmlns:p14="http://schemas.microsoft.com/office/powerpoint/2010/main" val="31520222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SPECIAL ENROLLMENT PERIOD</a:t>
            </a:r>
          </a:p>
        </p:txBody>
      </p:sp>
      <p:sp>
        <p:nvSpPr>
          <p:cNvPr id="3" name="Slide Number Placeholder 2"/>
          <p:cNvSpPr>
            <a:spLocks noGrp="1"/>
          </p:cNvSpPr>
          <p:nvPr>
            <p:ph type="sldNum" sz="quarter" idx="4"/>
          </p:nvPr>
        </p:nvSpPr>
        <p:spPr/>
        <p:txBody>
          <a:bodyPr/>
          <a:lstStyle/>
          <a:p>
            <a:fld id="{C8146628-1A01-9741-8A8B-916D51547CC7}" type="slidenum">
              <a:rPr lang="en-US" smtClean="0"/>
              <a:pPr/>
              <a:t>16</a:t>
            </a:fld>
            <a:endParaRPr lang="en-US" dirty="0"/>
          </a:p>
        </p:txBody>
      </p:sp>
      <p:sp>
        <p:nvSpPr>
          <p:cNvPr id="4" name="Text Placeholder 3"/>
          <p:cNvSpPr>
            <a:spLocks noGrp="1"/>
          </p:cNvSpPr>
          <p:nvPr>
            <p:ph type="body" sz="quarter" idx="10"/>
          </p:nvPr>
        </p:nvSpPr>
        <p:spPr/>
        <p:txBody>
          <a:bodyPr/>
          <a:lstStyle/>
          <a:p>
            <a:pPr marL="284163" lvl="1">
              <a:spcBef>
                <a:spcPts val="600"/>
              </a:spcBef>
              <a:spcAft>
                <a:spcPts val="600"/>
              </a:spcAft>
            </a:pPr>
            <a:r>
              <a:rPr lang="en-US" dirty="0"/>
              <a:t>Covered California is considering the following naming conventions for the special enrollment period:</a:t>
            </a:r>
          </a:p>
          <a:p>
            <a:pPr marL="512763" lvl="2">
              <a:spcBef>
                <a:spcPts val="600"/>
              </a:spcBef>
              <a:spcAft>
                <a:spcPts val="600"/>
              </a:spcAft>
            </a:pPr>
            <a:r>
              <a:rPr lang="en-US" i="1" dirty="0"/>
              <a:t>“Newly eligible app-based driver”</a:t>
            </a:r>
          </a:p>
          <a:p>
            <a:pPr marL="512763" lvl="2">
              <a:spcBef>
                <a:spcPts val="600"/>
              </a:spcBef>
              <a:spcAft>
                <a:spcPts val="600"/>
              </a:spcAft>
            </a:pPr>
            <a:r>
              <a:rPr lang="en-US" dirty="0"/>
              <a:t>“</a:t>
            </a:r>
            <a:r>
              <a:rPr lang="en-US" i="1" dirty="0"/>
              <a:t>Expect to qualify for the app-based driver subsidy</a:t>
            </a:r>
            <a:r>
              <a:rPr lang="en-US" dirty="0"/>
              <a:t>”</a:t>
            </a:r>
          </a:p>
          <a:p>
            <a:pPr marL="284163" lvl="1">
              <a:spcBef>
                <a:spcPts val="600"/>
              </a:spcBef>
              <a:spcAft>
                <a:spcPts val="600"/>
              </a:spcAft>
            </a:pPr>
            <a:r>
              <a:rPr lang="en-US" b="1" i="1" dirty="0"/>
              <a:t>Covered California requests feedback on whether we have captured the relevant scenarios and the proposed naming convention for the special enrollment period.</a:t>
            </a:r>
          </a:p>
          <a:p>
            <a:pPr lvl="4"/>
            <a:endParaRPr lang="en-US" dirty="0"/>
          </a:p>
        </p:txBody>
      </p:sp>
    </p:spTree>
    <p:extLst>
      <p:ext uri="{BB962C8B-B14F-4D97-AF65-F5344CB8AC3E}">
        <p14:creationId xmlns:p14="http://schemas.microsoft.com/office/powerpoint/2010/main" val="2370274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D813-8664-435B-924F-1AD3C20AAAB5}"/>
              </a:ext>
            </a:extLst>
          </p:cNvPr>
          <p:cNvSpPr>
            <a:spLocks noGrp="1"/>
          </p:cNvSpPr>
          <p:nvPr>
            <p:ph type="title"/>
          </p:nvPr>
        </p:nvSpPr>
        <p:spPr/>
        <p:txBody>
          <a:bodyPr/>
          <a:lstStyle/>
          <a:p>
            <a:r>
              <a:rPr lang="en-US" dirty="0"/>
              <a:t>Potential Enrollment Verification Service</a:t>
            </a:r>
          </a:p>
        </p:txBody>
      </p:sp>
      <p:sp>
        <p:nvSpPr>
          <p:cNvPr id="3" name="Slide Number Placeholder 2">
            <a:extLst>
              <a:ext uri="{FF2B5EF4-FFF2-40B4-BE49-F238E27FC236}">
                <a16:creationId xmlns:a16="http://schemas.microsoft.com/office/drawing/2014/main" id="{59AC74CA-504E-4ACD-8A12-DC94993055A3}"/>
              </a:ext>
            </a:extLst>
          </p:cNvPr>
          <p:cNvSpPr>
            <a:spLocks noGrp="1"/>
          </p:cNvSpPr>
          <p:nvPr>
            <p:ph type="sldNum" sz="quarter" idx="4"/>
          </p:nvPr>
        </p:nvSpPr>
        <p:spPr/>
        <p:txBody>
          <a:bodyPr/>
          <a:lstStyle/>
          <a:p>
            <a:fld id="{C8146628-1A01-9741-8A8B-916D51547CC7}" type="slidenum">
              <a:rPr lang="en-US" smtClean="0"/>
              <a:pPr/>
              <a:t>17</a:t>
            </a:fld>
            <a:endParaRPr lang="en-US" dirty="0"/>
          </a:p>
        </p:txBody>
      </p:sp>
      <p:sp>
        <p:nvSpPr>
          <p:cNvPr id="6" name="Text Placeholder 5">
            <a:extLst>
              <a:ext uri="{FF2B5EF4-FFF2-40B4-BE49-F238E27FC236}">
                <a16:creationId xmlns:a16="http://schemas.microsoft.com/office/drawing/2014/main" id="{EB9B16CF-EEC0-4DA6-91BB-A69D3790EE7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039728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PROOF OF ENROLLMENT service</a:t>
            </a:r>
          </a:p>
        </p:txBody>
      </p:sp>
      <p:sp>
        <p:nvSpPr>
          <p:cNvPr id="3" name="Slide Number Placeholder 2"/>
          <p:cNvSpPr>
            <a:spLocks noGrp="1"/>
          </p:cNvSpPr>
          <p:nvPr>
            <p:ph type="sldNum" sz="quarter" idx="4"/>
          </p:nvPr>
        </p:nvSpPr>
        <p:spPr/>
        <p:txBody>
          <a:bodyPr/>
          <a:lstStyle/>
          <a:p>
            <a:fld id="{C8146628-1A01-9741-8A8B-916D51547CC7}" type="slidenum">
              <a:rPr lang="en-US" smtClean="0"/>
              <a:pPr/>
              <a:t>18</a:t>
            </a:fld>
            <a:endParaRPr lang="en-US" dirty="0"/>
          </a:p>
        </p:txBody>
      </p:sp>
      <p:sp>
        <p:nvSpPr>
          <p:cNvPr id="4" name="Text Placeholder 3"/>
          <p:cNvSpPr>
            <a:spLocks noGrp="1"/>
          </p:cNvSpPr>
          <p:nvPr>
            <p:ph type="body" sz="quarter" idx="10"/>
          </p:nvPr>
        </p:nvSpPr>
        <p:spPr/>
        <p:txBody>
          <a:bodyPr/>
          <a:lstStyle/>
          <a:p>
            <a:pPr marL="284163" lvl="1">
              <a:spcBef>
                <a:spcPts val="600"/>
              </a:spcBef>
              <a:spcAft>
                <a:spcPts val="600"/>
              </a:spcAft>
            </a:pPr>
            <a:r>
              <a:rPr lang="en-US" sz="1800" dirty="0"/>
              <a:t>Covered California is developing a service to provide a proof of enrollment statement for drivers enrolled in a health plan through Covered California. </a:t>
            </a:r>
          </a:p>
          <a:p>
            <a:pPr marL="284163" lvl="1">
              <a:spcBef>
                <a:spcPts val="600"/>
              </a:spcBef>
              <a:spcAft>
                <a:spcPts val="600"/>
              </a:spcAft>
            </a:pPr>
            <a:r>
              <a:rPr lang="en-US" sz="1800" dirty="0"/>
              <a:t>Service would allow drivers to download a statement showing enrollment in the prior quarter.</a:t>
            </a:r>
          </a:p>
          <a:p>
            <a:pPr marL="284163" lvl="1">
              <a:spcBef>
                <a:spcPts val="600"/>
              </a:spcBef>
              <a:spcAft>
                <a:spcPts val="600"/>
              </a:spcAft>
            </a:pPr>
            <a:r>
              <a:rPr lang="en-US" sz="1800" dirty="0"/>
              <a:t>Statement would be produced at the Covered California member level to allow payment of the healthcare subsidy to all covered members of a household who drive the required hours.</a:t>
            </a:r>
          </a:p>
          <a:p>
            <a:pPr marL="284163" lvl="1">
              <a:spcBef>
                <a:spcPts val="600"/>
              </a:spcBef>
              <a:spcAft>
                <a:spcPts val="600"/>
              </a:spcAft>
            </a:pPr>
            <a:r>
              <a:rPr lang="en-US" sz="1800" dirty="0"/>
              <a:t>Statement would contain certain disclaimers related to the fact that enrollment status can change retroactively.</a:t>
            </a:r>
          </a:p>
          <a:p>
            <a:pPr marL="284163" lvl="1">
              <a:spcBef>
                <a:spcPts val="600"/>
              </a:spcBef>
              <a:spcAft>
                <a:spcPts val="600"/>
              </a:spcAft>
            </a:pPr>
            <a:r>
              <a:rPr lang="en-US" sz="1800" dirty="0"/>
              <a:t>Statement would not be available for individuals with off-Exchange individual market coverage.</a:t>
            </a:r>
          </a:p>
        </p:txBody>
      </p:sp>
    </p:spTree>
    <p:extLst>
      <p:ext uri="{BB962C8B-B14F-4D97-AF65-F5344CB8AC3E}">
        <p14:creationId xmlns:p14="http://schemas.microsoft.com/office/powerpoint/2010/main" val="2763423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9A1C4-35FC-4FCE-9EA7-D72FFCC020C7}"/>
              </a:ext>
            </a:extLst>
          </p:cNvPr>
          <p:cNvSpPr>
            <a:spLocks noGrp="1"/>
          </p:cNvSpPr>
          <p:nvPr>
            <p:ph type="title"/>
          </p:nvPr>
        </p:nvSpPr>
        <p:spPr/>
        <p:txBody>
          <a:bodyPr/>
          <a:lstStyle/>
          <a:p>
            <a:r>
              <a:rPr lang="en-US" dirty="0"/>
              <a:t>Housekeeping items</a:t>
            </a:r>
          </a:p>
        </p:txBody>
      </p:sp>
      <p:sp>
        <p:nvSpPr>
          <p:cNvPr id="3" name="Slide Number Placeholder 2">
            <a:extLst>
              <a:ext uri="{FF2B5EF4-FFF2-40B4-BE49-F238E27FC236}">
                <a16:creationId xmlns:a16="http://schemas.microsoft.com/office/drawing/2014/main" id="{D1CFC2A0-C54B-42E4-BA34-14502F53CD89}"/>
              </a:ext>
            </a:extLst>
          </p:cNvPr>
          <p:cNvSpPr>
            <a:spLocks noGrp="1"/>
          </p:cNvSpPr>
          <p:nvPr>
            <p:ph type="sldNum" sz="quarter" idx="4"/>
          </p:nvPr>
        </p:nvSpPr>
        <p:spPr/>
        <p:txBody>
          <a:bodyPr/>
          <a:lstStyle/>
          <a:p>
            <a:fld id="{C8146628-1A01-9741-8A8B-916D51547CC7}" type="slidenum">
              <a:rPr lang="en-US" smtClean="0"/>
              <a:pPr/>
              <a:t>1</a:t>
            </a:fld>
            <a:endParaRPr lang="en-US" dirty="0"/>
          </a:p>
        </p:txBody>
      </p:sp>
      <p:sp>
        <p:nvSpPr>
          <p:cNvPr id="4" name="Text Placeholder 3">
            <a:extLst>
              <a:ext uri="{FF2B5EF4-FFF2-40B4-BE49-F238E27FC236}">
                <a16:creationId xmlns:a16="http://schemas.microsoft.com/office/drawing/2014/main" id="{14769D5A-4696-4817-8177-742AF58E7C37}"/>
              </a:ext>
            </a:extLst>
          </p:cNvPr>
          <p:cNvSpPr>
            <a:spLocks noGrp="1"/>
          </p:cNvSpPr>
          <p:nvPr>
            <p:ph type="body" sz="quarter" idx="10"/>
          </p:nvPr>
        </p:nvSpPr>
        <p:spPr>
          <a:xfrm>
            <a:off x="111033" y="671277"/>
            <a:ext cx="9143999" cy="4581330"/>
          </a:xfrm>
        </p:spPr>
        <p:txBody>
          <a:bodyPr/>
          <a:lstStyle/>
          <a:p>
            <a:pPr marL="342900" lvl="0" indent="-342900">
              <a:buFont typeface="Arial" panose="020B0604020202020204" pitchFamily="34" charset="0"/>
              <a:buChar char="□"/>
            </a:pPr>
            <a:r>
              <a:rPr lang="en-US" dirty="0"/>
              <a:t>Be aware that attendee microphones have been muted.</a:t>
            </a:r>
          </a:p>
          <a:p>
            <a:pPr marL="342900" lvl="0" indent="-342900">
              <a:buFont typeface="Arial" panose="020B0604020202020204" pitchFamily="34" charset="0"/>
              <a:buChar char="□"/>
            </a:pPr>
            <a:r>
              <a:rPr lang="en-US" dirty="0"/>
              <a:t>Q and A will take place following each section of the presentation.</a:t>
            </a:r>
          </a:p>
          <a:p>
            <a:pPr marL="342900" lvl="0" indent="-342900">
              <a:lnSpc>
                <a:spcPct val="150000"/>
              </a:lnSpc>
              <a:buFont typeface="Arial" panose="020B0604020202020204" pitchFamily="34" charset="0"/>
              <a:buChar char="□"/>
            </a:pPr>
            <a:r>
              <a:rPr lang="en-US" dirty="0"/>
              <a:t>To ask a question you may:</a:t>
            </a:r>
          </a:p>
          <a:p>
            <a:pPr marL="860425" lvl="1" indent="-342900">
              <a:lnSpc>
                <a:spcPct val="150000"/>
              </a:lnSpc>
              <a:buFont typeface="Wingdings" panose="05000000000000000000" pitchFamily="2" charset="2"/>
              <a:buChar char="§"/>
            </a:pPr>
            <a:r>
              <a:rPr lang="en-US" dirty="0"/>
              <a:t>Type your question into the “Questions” tab.</a:t>
            </a:r>
          </a:p>
          <a:p>
            <a:pPr marL="860425" lvl="1" indent="-342900">
              <a:lnSpc>
                <a:spcPct val="150000"/>
              </a:lnSpc>
              <a:buFont typeface="Wingdings" panose="05000000000000000000" pitchFamily="2" charset="2"/>
              <a:buChar char="§"/>
            </a:pPr>
            <a:r>
              <a:rPr lang="en-US" dirty="0"/>
              <a:t>Use the “Raise Hand” feature to be called on and prompted to unmute.</a:t>
            </a:r>
          </a:p>
          <a:p>
            <a:pPr marL="342900" lvl="0" indent="-342900">
              <a:buFont typeface="Arial" panose="020B0604020202020204" pitchFamily="34" charset="0"/>
              <a:buChar char="□"/>
            </a:pPr>
            <a:r>
              <a:rPr lang="en-US" dirty="0"/>
              <a:t>Please indicate your name and affiliation before speaking, or in your typed question.</a:t>
            </a:r>
          </a:p>
          <a:p>
            <a:pPr marL="342900" lvl="0" indent="-342900">
              <a:buFont typeface="Arial" panose="020B0604020202020204" pitchFamily="34" charset="0"/>
              <a:buChar char="□"/>
            </a:pPr>
            <a:r>
              <a:rPr lang="en-US" dirty="0"/>
              <a:t>Should we not get to all questions, you may follow up via email at </a:t>
            </a:r>
            <a:r>
              <a:rPr lang="en-US" u="sng" dirty="0">
                <a:hlinkClick r:id="rId3"/>
              </a:rPr>
              <a:t>policy@covered.ca.gov</a:t>
            </a:r>
            <a:r>
              <a:rPr lang="en-US" u="sng" dirty="0"/>
              <a:t>.</a:t>
            </a:r>
            <a:endParaRPr lang="en-US" dirty="0"/>
          </a:p>
          <a:p>
            <a:r>
              <a:rPr lang="en-US" dirty="0"/>
              <a:t> </a:t>
            </a:r>
          </a:p>
          <a:p>
            <a:endParaRPr lang="en-US" dirty="0"/>
          </a:p>
        </p:txBody>
      </p:sp>
    </p:spTree>
    <p:extLst>
      <p:ext uri="{BB962C8B-B14F-4D97-AF65-F5344CB8AC3E}">
        <p14:creationId xmlns:p14="http://schemas.microsoft.com/office/powerpoint/2010/main" val="36136889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PROOF OF ENROLLMENT service</a:t>
            </a:r>
          </a:p>
        </p:txBody>
      </p:sp>
      <p:sp>
        <p:nvSpPr>
          <p:cNvPr id="3" name="Slide Number Placeholder 2"/>
          <p:cNvSpPr>
            <a:spLocks noGrp="1"/>
          </p:cNvSpPr>
          <p:nvPr>
            <p:ph type="sldNum" sz="quarter" idx="4"/>
          </p:nvPr>
        </p:nvSpPr>
        <p:spPr/>
        <p:txBody>
          <a:bodyPr/>
          <a:lstStyle/>
          <a:p>
            <a:fld id="{C8146628-1A01-9741-8A8B-916D51547CC7}" type="slidenum">
              <a:rPr lang="en-US" smtClean="0"/>
              <a:pPr/>
              <a:t>19</a:t>
            </a:fld>
            <a:endParaRPr lang="en-US" dirty="0"/>
          </a:p>
        </p:txBody>
      </p:sp>
      <p:sp>
        <p:nvSpPr>
          <p:cNvPr id="4" name="Text Placeholder 3"/>
          <p:cNvSpPr>
            <a:spLocks noGrp="1"/>
          </p:cNvSpPr>
          <p:nvPr>
            <p:ph type="body" sz="quarter" idx="10"/>
          </p:nvPr>
        </p:nvSpPr>
        <p:spPr/>
        <p:txBody>
          <a:bodyPr/>
          <a:lstStyle/>
          <a:p>
            <a:pPr marL="284163" lvl="1">
              <a:spcBef>
                <a:spcPts val="600"/>
              </a:spcBef>
              <a:spcAft>
                <a:spcPts val="600"/>
              </a:spcAft>
            </a:pPr>
            <a:r>
              <a:rPr lang="en-US" dirty="0"/>
              <a:t>Covered California plans to make the statement available by April 2021. </a:t>
            </a:r>
          </a:p>
          <a:p>
            <a:pPr marL="284163" lvl="1">
              <a:spcBef>
                <a:spcPts val="600"/>
              </a:spcBef>
              <a:spcAft>
                <a:spcPts val="600"/>
              </a:spcAft>
            </a:pPr>
            <a:r>
              <a:rPr lang="en-US" dirty="0"/>
              <a:t>Additional functionality may be made available in future quarters to further simply the process of providing proof of enrollment.</a:t>
            </a:r>
          </a:p>
          <a:p>
            <a:pPr marL="284163" lvl="1">
              <a:spcBef>
                <a:spcPts val="600"/>
              </a:spcBef>
              <a:spcAft>
                <a:spcPts val="600"/>
              </a:spcAft>
            </a:pPr>
            <a:r>
              <a:rPr lang="en-US" dirty="0"/>
              <a:t>Sample of proof of enrollment statement will be available for review at </a:t>
            </a:r>
            <a:r>
              <a:rPr lang="en-US" dirty="0">
                <a:hlinkClick r:id="rId3"/>
              </a:rPr>
              <a:t>https://www.hbex.ca.gov/stakeholders/</a:t>
            </a:r>
            <a:r>
              <a:rPr lang="en-US" dirty="0"/>
              <a:t>.</a:t>
            </a:r>
          </a:p>
          <a:p>
            <a:pPr marL="284163" lvl="1">
              <a:spcBef>
                <a:spcPts val="600"/>
              </a:spcBef>
              <a:spcAft>
                <a:spcPts val="600"/>
              </a:spcAft>
            </a:pPr>
            <a:r>
              <a:rPr lang="en-US" b="1" i="1" dirty="0"/>
              <a:t>Covered California requests feedback on the content of the statement and technical considerations to simplify the process of submitting the statement to the network company. </a:t>
            </a:r>
          </a:p>
          <a:p>
            <a:pPr lvl="2"/>
            <a:endParaRPr lang="en-US" dirty="0"/>
          </a:p>
          <a:p>
            <a:pPr lvl="4"/>
            <a:endParaRPr lang="en-US" dirty="0"/>
          </a:p>
        </p:txBody>
      </p:sp>
    </p:spTree>
    <p:extLst>
      <p:ext uri="{BB962C8B-B14F-4D97-AF65-F5344CB8AC3E}">
        <p14:creationId xmlns:p14="http://schemas.microsoft.com/office/powerpoint/2010/main" val="19119695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D813-8664-435B-924F-1AD3C20AAAB5}"/>
              </a:ext>
            </a:extLst>
          </p:cNvPr>
          <p:cNvSpPr>
            <a:spLocks noGrp="1"/>
          </p:cNvSpPr>
          <p:nvPr>
            <p:ph type="title"/>
          </p:nvPr>
        </p:nvSpPr>
        <p:spPr/>
        <p:txBody>
          <a:bodyPr/>
          <a:lstStyle/>
          <a:p>
            <a:r>
              <a:rPr lang="en-US" dirty="0"/>
              <a:t>Key Milestones and Next Steps</a:t>
            </a:r>
          </a:p>
        </p:txBody>
      </p:sp>
      <p:sp>
        <p:nvSpPr>
          <p:cNvPr id="3" name="Slide Number Placeholder 2">
            <a:extLst>
              <a:ext uri="{FF2B5EF4-FFF2-40B4-BE49-F238E27FC236}">
                <a16:creationId xmlns:a16="http://schemas.microsoft.com/office/drawing/2014/main" id="{59AC74CA-504E-4ACD-8A12-DC94993055A3}"/>
              </a:ext>
            </a:extLst>
          </p:cNvPr>
          <p:cNvSpPr>
            <a:spLocks noGrp="1"/>
          </p:cNvSpPr>
          <p:nvPr>
            <p:ph type="sldNum" sz="quarter" idx="4"/>
          </p:nvPr>
        </p:nvSpPr>
        <p:spPr/>
        <p:txBody>
          <a:bodyPr/>
          <a:lstStyle/>
          <a:p>
            <a:fld id="{C8146628-1A01-9741-8A8B-916D51547CC7}" type="slidenum">
              <a:rPr lang="en-US" smtClean="0"/>
              <a:pPr/>
              <a:t>20</a:t>
            </a:fld>
            <a:endParaRPr lang="en-US" dirty="0"/>
          </a:p>
        </p:txBody>
      </p:sp>
      <p:sp>
        <p:nvSpPr>
          <p:cNvPr id="6" name="Text Placeholder 5">
            <a:extLst>
              <a:ext uri="{FF2B5EF4-FFF2-40B4-BE49-F238E27FC236}">
                <a16:creationId xmlns:a16="http://schemas.microsoft.com/office/drawing/2014/main" id="{EB9B16CF-EEC0-4DA6-91BB-A69D3790EE7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78883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49B96-12E0-4D44-81BC-70E0AB03878F}"/>
              </a:ext>
            </a:extLst>
          </p:cNvPr>
          <p:cNvSpPr>
            <a:spLocks noGrp="1"/>
          </p:cNvSpPr>
          <p:nvPr>
            <p:ph type="title"/>
          </p:nvPr>
        </p:nvSpPr>
        <p:spPr/>
        <p:txBody>
          <a:bodyPr/>
          <a:lstStyle/>
          <a:p>
            <a:r>
              <a:rPr lang="en-US" dirty="0"/>
              <a:t>Key milestones and next steps</a:t>
            </a:r>
          </a:p>
        </p:txBody>
      </p:sp>
      <p:sp>
        <p:nvSpPr>
          <p:cNvPr id="3" name="Slide Number Placeholder 2">
            <a:extLst>
              <a:ext uri="{FF2B5EF4-FFF2-40B4-BE49-F238E27FC236}">
                <a16:creationId xmlns:a16="http://schemas.microsoft.com/office/drawing/2014/main" id="{777C740E-E6F9-4786-B487-ECFA60B172F6}"/>
              </a:ext>
            </a:extLst>
          </p:cNvPr>
          <p:cNvSpPr>
            <a:spLocks noGrp="1"/>
          </p:cNvSpPr>
          <p:nvPr>
            <p:ph type="sldNum" sz="quarter" idx="4"/>
          </p:nvPr>
        </p:nvSpPr>
        <p:spPr/>
        <p:txBody>
          <a:bodyPr/>
          <a:lstStyle/>
          <a:p>
            <a:fld id="{C8146628-1A01-9741-8A8B-916D51547CC7}" type="slidenum">
              <a:rPr lang="en-US" smtClean="0"/>
              <a:pPr/>
              <a:t>21</a:t>
            </a:fld>
            <a:endParaRPr lang="en-US" dirty="0"/>
          </a:p>
        </p:txBody>
      </p:sp>
      <p:sp>
        <p:nvSpPr>
          <p:cNvPr id="5" name="Text Placeholder 4">
            <a:extLst>
              <a:ext uri="{FF2B5EF4-FFF2-40B4-BE49-F238E27FC236}">
                <a16:creationId xmlns:a16="http://schemas.microsoft.com/office/drawing/2014/main" id="{FE7672C4-6B2B-46B2-8FDD-F622F2BB3DF5}"/>
              </a:ext>
            </a:extLst>
          </p:cNvPr>
          <p:cNvSpPr>
            <a:spLocks noGrp="1"/>
          </p:cNvSpPr>
          <p:nvPr>
            <p:ph type="body" sz="quarter" idx="10"/>
          </p:nvPr>
        </p:nvSpPr>
        <p:spPr>
          <a:xfrm>
            <a:off x="228600" y="1052286"/>
            <a:ext cx="8680450" cy="3610914"/>
          </a:xfrm>
        </p:spPr>
        <p:txBody>
          <a:bodyPr/>
          <a:lstStyle/>
          <a:p>
            <a:endParaRPr lang="en-US" dirty="0"/>
          </a:p>
          <a:p>
            <a:endParaRPr lang="en-US" dirty="0"/>
          </a:p>
          <a:p>
            <a:endParaRPr lang="en-US" dirty="0"/>
          </a:p>
          <a:p>
            <a:endParaRPr lang="en-US" dirty="0"/>
          </a:p>
          <a:p>
            <a:endParaRPr lang="en-US" dirty="0"/>
          </a:p>
        </p:txBody>
      </p:sp>
      <p:graphicFrame>
        <p:nvGraphicFramePr>
          <p:cNvPr id="4" name="Table 3">
            <a:extLst>
              <a:ext uri="{FF2B5EF4-FFF2-40B4-BE49-F238E27FC236}">
                <a16:creationId xmlns:a16="http://schemas.microsoft.com/office/drawing/2014/main" id="{C48C60D5-8EBE-4B49-84BF-A5C9100B84F8}"/>
              </a:ext>
            </a:extLst>
          </p:cNvPr>
          <p:cNvGraphicFramePr>
            <a:graphicFrameLocks noGrp="1"/>
          </p:cNvGraphicFramePr>
          <p:nvPr>
            <p:extLst>
              <p:ext uri="{D42A27DB-BD31-4B8C-83A1-F6EECF244321}">
                <p14:modId xmlns:p14="http://schemas.microsoft.com/office/powerpoint/2010/main" val="2491729125"/>
              </p:ext>
            </p:extLst>
          </p:nvPr>
        </p:nvGraphicFramePr>
        <p:xfrm>
          <a:off x="381907" y="1133561"/>
          <a:ext cx="8182063" cy="1979370"/>
        </p:xfrm>
        <a:graphic>
          <a:graphicData uri="http://schemas.openxmlformats.org/drawingml/2006/table">
            <a:tbl>
              <a:tblPr firstRow="1" firstCol="1" bandRow="1">
                <a:tableStyleId>{FABFCF23-3B69-468F-B69F-88F6DE6A72F2}</a:tableStyleId>
              </a:tblPr>
              <a:tblGrid>
                <a:gridCol w="5241653">
                  <a:extLst>
                    <a:ext uri="{9D8B030D-6E8A-4147-A177-3AD203B41FA5}">
                      <a16:colId xmlns:a16="http://schemas.microsoft.com/office/drawing/2014/main" val="2534250829"/>
                    </a:ext>
                  </a:extLst>
                </a:gridCol>
                <a:gridCol w="2940410">
                  <a:extLst>
                    <a:ext uri="{9D8B030D-6E8A-4147-A177-3AD203B41FA5}">
                      <a16:colId xmlns:a16="http://schemas.microsoft.com/office/drawing/2014/main" val="4256349785"/>
                    </a:ext>
                  </a:extLst>
                </a:gridCol>
              </a:tblGrid>
              <a:tr h="335976">
                <a:tc>
                  <a:txBody>
                    <a:bodyPr/>
                    <a:lstStyle/>
                    <a:p>
                      <a:pPr marL="0" marR="0" algn="l">
                        <a:spcBef>
                          <a:spcPts val="0"/>
                        </a:spcBef>
                        <a:spcAft>
                          <a:spcPts val="0"/>
                        </a:spcAft>
                      </a:pPr>
                      <a:r>
                        <a:rPr lang="en-US" sz="1400" dirty="0">
                          <a:effectLst/>
                        </a:rPr>
                        <a:t>Key Milestone</a:t>
                      </a:r>
                      <a:endParaRPr lang="en-US" sz="1400" dirty="0">
                        <a:effectLst/>
                        <a:latin typeface="Calibri" panose="020F0502020204030204" pitchFamily="34" charset="0"/>
                        <a:ea typeface="Calibri" panose="020F0502020204030204" pitchFamily="34" charset="0"/>
                      </a:endParaRPr>
                    </a:p>
                  </a:txBody>
                  <a:tcPr marL="65420" marR="65420" marT="9086" marB="0" anchor="ctr"/>
                </a:tc>
                <a:tc>
                  <a:txBody>
                    <a:bodyPr/>
                    <a:lstStyle/>
                    <a:p>
                      <a:pPr marL="0" marR="0">
                        <a:spcBef>
                          <a:spcPts val="0"/>
                        </a:spcBef>
                        <a:spcAft>
                          <a:spcPts val="0"/>
                        </a:spcAft>
                      </a:pPr>
                      <a:r>
                        <a:rPr lang="en-US" sz="1400" dirty="0">
                          <a:effectLst/>
                        </a:rPr>
                        <a:t>Timeframe</a:t>
                      </a:r>
                      <a:endParaRPr lang="en-US" sz="1400" dirty="0">
                        <a:effectLst/>
                        <a:latin typeface="Calibri" panose="020F0502020204030204" pitchFamily="34" charset="0"/>
                        <a:ea typeface="Calibri" panose="020F0502020204030204" pitchFamily="34" charset="0"/>
                      </a:endParaRPr>
                    </a:p>
                  </a:txBody>
                  <a:tcPr marL="65420" marR="65420" marT="9086" marB="0" anchor="ctr"/>
                </a:tc>
                <a:extLst>
                  <a:ext uri="{0D108BD9-81ED-4DB2-BD59-A6C34878D82A}">
                    <a16:rowId xmlns:a16="http://schemas.microsoft.com/office/drawing/2014/main" val="2148851749"/>
                  </a:ext>
                </a:extLst>
              </a:tr>
              <a:tr h="335976">
                <a:tc>
                  <a:txBody>
                    <a:bodyPr/>
                    <a:lstStyle/>
                    <a:p>
                      <a:pPr marL="0" marR="0" lvl="0" indent="0" algn="l" defTabSz="914378" rtl="0" eaLnBrk="1" fontAlgn="auto" latinLnBrk="0" hangingPunct="1">
                        <a:lnSpc>
                          <a:spcPct val="100000"/>
                        </a:lnSpc>
                        <a:spcBef>
                          <a:spcPts val="0"/>
                        </a:spcBef>
                        <a:spcAft>
                          <a:spcPts val="0"/>
                        </a:spcAft>
                        <a:buClrTx/>
                        <a:buSzTx/>
                        <a:buFontTx/>
                        <a:buNone/>
                        <a:tabLst/>
                        <a:defRPr/>
                      </a:pPr>
                      <a:r>
                        <a:rPr lang="en-US" sz="1400" b="0" dirty="0">
                          <a:effectLst/>
                        </a:rPr>
                        <a:t>Covered California publishes 2021 </a:t>
                      </a:r>
                      <a:r>
                        <a:rPr lang="en-US" sz="1400" b="0" dirty="0"/>
                        <a:t>average statewide monthly bronze premium</a:t>
                      </a:r>
                      <a:endParaRPr lang="en-US" sz="1400" b="0" dirty="0">
                        <a:highlight>
                          <a:srgbClr val="FFFF00"/>
                        </a:highlight>
                      </a:endParaRPr>
                    </a:p>
                  </a:txBody>
                  <a:tcPr marL="65420" marR="65420" marT="9086" marB="0"/>
                </a:tc>
                <a:tc>
                  <a:txBody>
                    <a:bodyPr/>
                    <a:lstStyle/>
                    <a:p>
                      <a:pPr marL="0" marR="0">
                        <a:spcBef>
                          <a:spcPts val="0"/>
                        </a:spcBef>
                        <a:spcAft>
                          <a:spcPts val="0"/>
                        </a:spcAft>
                      </a:pPr>
                      <a:r>
                        <a:rPr lang="en-US" sz="1400" dirty="0">
                          <a:effectLst/>
                        </a:rPr>
                        <a:t>No later than December 31, 2020</a:t>
                      </a:r>
                      <a:endParaRPr lang="en-US" sz="1400" b="0" dirty="0">
                        <a:effectLst/>
                        <a:latin typeface="Calibri" panose="020F0502020204030204" pitchFamily="34" charset="0"/>
                        <a:ea typeface="Calibri" panose="020F0502020204030204" pitchFamily="34" charset="0"/>
                      </a:endParaRPr>
                    </a:p>
                  </a:txBody>
                  <a:tcPr marL="65420" marR="65420" marT="9086" marB="0" anchor="ctr"/>
                </a:tc>
                <a:extLst>
                  <a:ext uri="{0D108BD9-81ED-4DB2-BD59-A6C34878D82A}">
                    <a16:rowId xmlns:a16="http://schemas.microsoft.com/office/drawing/2014/main" val="3749857269"/>
                  </a:ext>
                </a:extLst>
              </a:tr>
              <a:tr h="335976">
                <a:tc>
                  <a:txBody>
                    <a:bodyPr/>
                    <a:lstStyle/>
                    <a:p>
                      <a:pPr marL="0" marR="0">
                        <a:spcBef>
                          <a:spcPts val="0"/>
                        </a:spcBef>
                        <a:spcAft>
                          <a:spcPts val="0"/>
                        </a:spcAft>
                      </a:pPr>
                      <a:r>
                        <a:rPr lang="en-US" sz="1400" b="0" dirty="0">
                          <a:effectLst/>
                        </a:rPr>
                        <a:t>Covered California presents implementing regulations for discussion and adoption</a:t>
                      </a:r>
                      <a:endParaRPr lang="en-US" sz="1400" b="0" dirty="0">
                        <a:effectLst/>
                        <a:latin typeface="Calibri" panose="020F0502020204030204" pitchFamily="34" charset="0"/>
                        <a:ea typeface="Calibri" panose="020F0502020204030204" pitchFamily="34" charset="0"/>
                      </a:endParaRPr>
                    </a:p>
                  </a:txBody>
                  <a:tcPr marL="65420" marR="65420" marT="9086" marB="0"/>
                </a:tc>
                <a:tc>
                  <a:txBody>
                    <a:bodyPr/>
                    <a:lstStyle/>
                    <a:p>
                      <a:pPr marL="0" marR="0">
                        <a:spcBef>
                          <a:spcPts val="0"/>
                        </a:spcBef>
                        <a:spcAft>
                          <a:spcPts val="0"/>
                        </a:spcAft>
                      </a:pPr>
                      <a:r>
                        <a:rPr lang="en-US" sz="1400" dirty="0">
                          <a:solidFill>
                            <a:schemeClr val="tx1"/>
                          </a:solidFill>
                          <a:effectLst/>
                        </a:rPr>
                        <a:t>Tentatively early 2021</a:t>
                      </a:r>
                      <a:endParaRPr lang="en-US" sz="1400" b="0" dirty="0">
                        <a:solidFill>
                          <a:schemeClr val="tx1"/>
                        </a:solidFill>
                        <a:effectLst/>
                        <a:latin typeface="Calibri" panose="020F0502020204030204" pitchFamily="34" charset="0"/>
                        <a:ea typeface="Calibri" panose="020F0502020204030204" pitchFamily="34" charset="0"/>
                      </a:endParaRPr>
                    </a:p>
                  </a:txBody>
                  <a:tcPr marL="65420" marR="65420" marT="9086" marB="0" anchor="ctr"/>
                </a:tc>
                <a:extLst>
                  <a:ext uri="{0D108BD9-81ED-4DB2-BD59-A6C34878D82A}">
                    <a16:rowId xmlns:a16="http://schemas.microsoft.com/office/drawing/2014/main" val="1021671649"/>
                  </a:ext>
                </a:extLst>
              </a:tr>
              <a:tr h="335976">
                <a:tc>
                  <a:txBody>
                    <a:bodyPr/>
                    <a:lstStyle/>
                    <a:p>
                      <a:pPr marL="0" marR="0">
                        <a:spcBef>
                          <a:spcPts val="0"/>
                        </a:spcBef>
                        <a:spcAft>
                          <a:spcPts val="0"/>
                        </a:spcAft>
                      </a:pPr>
                      <a:r>
                        <a:rPr lang="en-US" sz="1400" b="0" dirty="0">
                          <a:effectLst/>
                        </a:rPr>
                        <a:t>Covered California implements special enrollment period</a:t>
                      </a:r>
                      <a:endParaRPr lang="en-US" sz="1400" b="0" dirty="0">
                        <a:effectLst/>
                        <a:latin typeface="Calibri" panose="020F0502020204030204" pitchFamily="34" charset="0"/>
                        <a:ea typeface="Calibri" panose="020F0502020204030204" pitchFamily="34" charset="0"/>
                      </a:endParaRPr>
                    </a:p>
                  </a:txBody>
                  <a:tcPr marL="65420" marR="65420" marT="9086" marB="0"/>
                </a:tc>
                <a:tc>
                  <a:txBody>
                    <a:bodyPr/>
                    <a:lstStyle/>
                    <a:p>
                      <a:pPr marL="0" marR="0">
                        <a:spcBef>
                          <a:spcPts val="0"/>
                        </a:spcBef>
                        <a:spcAft>
                          <a:spcPts val="0"/>
                        </a:spcAft>
                      </a:pPr>
                      <a:r>
                        <a:rPr lang="en-US" sz="1400" dirty="0">
                          <a:effectLst/>
                        </a:rPr>
                        <a:t>Tentatively quarter 1 of 2021</a:t>
                      </a:r>
                      <a:endParaRPr lang="en-US" sz="1400" b="0" dirty="0">
                        <a:effectLst/>
                        <a:latin typeface="Calibri" panose="020F0502020204030204" pitchFamily="34" charset="0"/>
                        <a:ea typeface="Calibri" panose="020F0502020204030204" pitchFamily="34" charset="0"/>
                      </a:endParaRPr>
                    </a:p>
                  </a:txBody>
                  <a:tcPr marL="65420" marR="65420" marT="9086" marB="0" anchor="ctr"/>
                </a:tc>
                <a:extLst>
                  <a:ext uri="{0D108BD9-81ED-4DB2-BD59-A6C34878D82A}">
                    <a16:rowId xmlns:a16="http://schemas.microsoft.com/office/drawing/2014/main" val="254694644"/>
                  </a:ext>
                </a:extLst>
              </a:tr>
              <a:tr h="335976">
                <a:tc>
                  <a:txBody>
                    <a:bodyPr/>
                    <a:lstStyle/>
                    <a:p>
                      <a:pPr marL="0" marR="0">
                        <a:spcBef>
                          <a:spcPts val="0"/>
                        </a:spcBef>
                        <a:spcAft>
                          <a:spcPts val="0"/>
                        </a:spcAft>
                      </a:pPr>
                      <a:r>
                        <a:rPr lang="en-US" sz="1400" b="0" dirty="0">
                          <a:effectLst/>
                        </a:rPr>
                        <a:t>Covered California publishes 2022 average statewide monthly bronze premium</a:t>
                      </a:r>
                      <a:endParaRPr lang="en-US" sz="1400" b="0" dirty="0">
                        <a:effectLst/>
                        <a:latin typeface="Calibri" panose="020F0502020204030204" pitchFamily="34" charset="0"/>
                        <a:ea typeface="Calibri" panose="020F0502020204030204" pitchFamily="34" charset="0"/>
                      </a:endParaRPr>
                    </a:p>
                  </a:txBody>
                  <a:tcPr marL="65420" marR="65420" marT="9086" marB="0"/>
                </a:tc>
                <a:tc>
                  <a:txBody>
                    <a:bodyPr/>
                    <a:lstStyle/>
                    <a:p>
                      <a:pPr marL="0" marR="0">
                        <a:spcBef>
                          <a:spcPts val="0"/>
                        </a:spcBef>
                        <a:spcAft>
                          <a:spcPts val="0"/>
                        </a:spcAft>
                      </a:pPr>
                      <a:r>
                        <a:rPr lang="en-US" sz="1400" dirty="0">
                          <a:effectLst/>
                        </a:rPr>
                        <a:t>September 1, 2021</a:t>
                      </a:r>
                      <a:endParaRPr lang="en-US" sz="1400" b="0" dirty="0">
                        <a:effectLst/>
                        <a:latin typeface="Calibri" panose="020F0502020204030204" pitchFamily="34" charset="0"/>
                        <a:ea typeface="Calibri" panose="020F0502020204030204" pitchFamily="34" charset="0"/>
                      </a:endParaRPr>
                    </a:p>
                  </a:txBody>
                  <a:tcPr marL="65420" marR="65420" marT="9086" marB="0" anchor="ctr"/>
                </a:tc>
                <a:extLst>
                  <a:ext uri="{0D108BD9-81ED-4DB2-BD59-A6C34878D82A}">
                    <a16:rowId xmlns:a16="http://schemas.microsoft.com/office/drawing/2014/main" val="4158602002"/>
                  </a:ext>
                </a:extLst>
              </a:tr>
            </a:tbl>
          </a:graphicData>
        </a:graphic>
      </p:graphicFrame>
      <p:sp>
        <p:nvSpPr>
          <p:cNvPr id="6" name="TextBox 5">
            <a:extLst>
              <a:ext uri="{FF2B5EF4-FFF2-40B4-BE49-F238E27FC236}">
                <a16:creationId xmlns:a16="http://schemas.microsoft.com/office/drawing/2014/main" id="{A6B3E315-48E0-4F1F-ADD4-61B66439D70E}"/>
              </a:ext>
            </a:extLst>
          </p:cNvPr>
          <p:cNvSpPr txBox="1"/>
          <p:nvPr/>
        </p:nvSpPr>
        <p:spPr>
          <a:xfrm>
            <a:off x="381906" y="3471330"/>
            <a:ext cx="8182063" cy="1323439"/>
          </a:xfrm>
          <a:prstGeom prst="rect">
            <a:avLst/>
          </a:prstGeom>
          <a:noFill/>
        </p:spPr>
        <p:txBody>
          <a:bodyPr wrap="square" rtlCol="0">
            <a:spAutoFit/>
          </a:bodyPr>
          <a:lstStyle/>
          <a:p>
            <a:r>
              <a:rPr lang="en-US" sz="1600" b="1" dirty="0"/>
              <a:t>Please send feedback to </a:t>
            </a:r>
            <a:r>
              <a:rPr lang="en-US" sz="1600" b="1" dirty="0">
                <a:hlinkClick r:id="rId3"/>
              </a:rPr>
              <a:t>policy@covered.ca.gov</a:t>
            </a:r>
            <a:r>
              <a:rPr lang="en-US" sz="1600" b="1" dirty="0"/>
              <a:t> by January 4, 2021.</a:t>
            </a:r>
          </a:p>
          <a:p>
            <a:endParaRPr lang="en-US" sz="1600" dirty="0"/>
          </a:p>
          <a:p>
            <a:r>
              <a:rPr lang="en-US" sz="1600" dirty="0"/>
              <a:t>Meeting materials and other Proposition 22 information available at </a:t>
            </a:r>
            <a:r>
              <a:rPr lang="en-US" sz="1600" dirty="0">
                <a:hlinkClick r:id="rId4"/>
              </a:rPr>
              <a:t>https://www.hbex.ca.gov/stakeholders/</a:t>
            </a:r>
            <a:r>
              <a:rPr lang="en-US" sz="1600" dirty="0"/>
              <a:t> </a:t>
            </a:r>
          </a:p>
          <a:p>
            <a:endParaRPr lang="en-US" sz="1600" dirty="0">
              <a:highlight>
                <a:srgbClr val="FFFF00"/>
              </a:highlight>
            </a:endParaRPr>
          </a:p>
        </p:txBody>
      </p:sp>
    </p:spTree>
    <p:extLst>
      <p:ext uri="{BB962C8B-B14F-4D97-AF65-F5344CB8AC3E}">
        <p14:creationId xmlns:p14="http://schemas.microsoft.com/office/powerpoint/2010/main" val="3839796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D813-8664-435B-924F-1AD3C20AAAB5}"/>
              </a:ext>
            </a:extLst>
          </p:cNvPr>
          <p:cNvSpPr>
            <a:spLocks noGrp="1"/>
          </p:cNvSpPr>
          <p:nvPr>
            <p:ph type="title"/>
          </p:nvPr>
        </p:nvSpPr>
        <p:spPr/>
        <p:txBody>
          <a:bodyPr/>
          <a:lstStyle/>
          <a:p>
            <a:r>
              <a:rPr lang="en-US" dirty="0"/>
              <a:t>Thank You</a:t>
            </a:r>
          </a:p>
        </p:txBody>
      </p:sp>
      <p:sp>
        <p:nvSpPr>
          <p:cNvPr id="3" name="Slide Number Placeholder 2">
            <a:extLst>
              <a:ext uri="{FF2B5EF4-FFF2-40B4-BE49-F238E27FC236}">
                <a16:creationId xmlns:a16="http://schemas.microsoft.com/office/drawing/2014/main" id="{59AC74CA-504E-4ACD-8A12-DC94993055A3}"/>
              </a:ext>
            </a:extLst>
          </p:cNvPr>
          <p:cNvSpPr>
            <a:spLocks noGrp="1"/>
          </p:cNvSpPr>
          <p:nvPr>
            <p:ph type="sldNum" sz="quarter" idx="4"/>
          </p:nvPr>
        </p:nvSpPr>
        <p:spPr/>
        <p:txBody>
          <a:bodyPr/>
          <a:lstStyle/>
          <a:p>
            <a:fld id="{C8146628-1A01-9741-8A8B-916D51547CC7}" type="slidenum">
              <a:rPr lang="en-US" smtClean="0"/>
              <a:pPr/>
              <a:t>22</a:t>
            </a:fld>
            <a:endParaRPr lang="en-US" dirty="0"/>
          </a:p>
        </p:txBody>
      </p:sp>
      <p:sp>
        <p:nvSpPr>
          <p:cNvPr id="6" name="Text Placeholder 5">
            <a:extLst>
              <a:ext uri="{FF2B5EF4-FFF2-40B4-BE49-F238E27FC236}">
                <a16:creationId xmlns:a16="http://schemas.microsoft.com/office/drawing/2014/main" id="{EB9B16CF-EEC0-4DA6-91BB-A69D3790EE72}"/>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4391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Slide Number Placeholder 2"/>
          <p:cNvSpPr>
            <a:spLocks noGrp="1"/>
          </p:cNvSpPr>
          <p:nvPr>
            <p:ph type="sldNum" sz="quarter" idx="4"/>
          </p:nvPr>
        </p:nvSpPr>
        <p:spPr/>
        <p:txBody>
          <a:bodyPr/>
          <a:lstStyle/>
          <a:p>
            <a:fld id="{C8146628-1A01-9741-8A8B-916D51547CC7}" type="slidenum">
              <a:rPr lang="en-US" smtClean="0"/>
              <a:pPr/>
              <a:t>2</a:t>
            </a:fld>
            <a:endParaRPr lang="en-US" dirty="0"/>
          </a:p>
        </p:txBody>
      </p:sp>
      <p:sp>
        <p:nvSpPr>
          <p:cNvPr id="4" name="Text Placeholder 3"/>
          <p:cNvSpPr>
            <a:spLocks noGrp="1"/>
          </p:cNvSpPr>
          <p:nvPr>
            <p:ph type="body" sz="quarter" idx="10"/>
          </p:nvPr>
        </p:nvSpPr>
        <p:spPr>
          <a:xfrm>
            <a:off x="234952" y="723602"/>
            <a:ext cx="8680450" cy="3696296"/>
          </a:xfrm>
        </p:spPr>
        <p:txBody>
          <a:bodyPr/>
          <a:lstStyle/>
          <a:p>
            <a:pPr marL="519112" lvl="1" indent="-514350">
              <a:spcBef>
                <a:spcPts val="600"/>
              </a:spcBef>
              <a:spcAft>
                <a:spcPts val="600"/>
              </a:spcAft>
              <a:buFont typeface="+mj-lt"/>
              <a:buAutoNum type="romanUcPeriod"/>
            </a:pPr>
            <a:r>
              <a:rPr lang="en-US" dirty="0"/>
              <a:t>Welcome and agenda review</a:t>
            </a:r>
          </a:p>
          <a:p>
            <a:pPr marL="519112" lvl="1" indent="-514350">
              <a:spcBef>
                <a:spcPts val="600"/>
              </a:spcBef>
              <a:spcAft>
                <a:spcPts val="600"/>
              </a:spcAft>
              <a:buFont typeface="+mj-lt"/>
              <a:buAutoNum type="romanUcPeriod"/>
            </a:pPr>
            <a:r>
              <a:rPr lang="en-US" dirty="0"/>
              <a:t>Overview of Covered California’s responsibilities under Proposition 22</a:t>
            </a:r>
          </a:p>
          <a:p>
            <a:pPr marL="519112" lvl="1" indent="-514350">
              <a:spcBef>
                <a:spcPts val="600"/>
              </a:spcBef>
              <a:spcAft>
                <a:spcPts val="600"/>
              </a:spcAft>
              <a:buFont typeface="+mj-lt"/>
              <a:buAutoNum type="romanUcPeriod"/>
            </a:pPr>
            <a:r>
              <a:rPr lang="en-US" dirty="0"/>
              <a:t>Overview of healthcare subsidy</a:t>
            </a:r>
          </a:p>
          <a:p>
            <a:pPr marL="519112" lvl="1" indent="-514350">
              <a:spcBef>
                <a:spcPts val="600"/>
              </a:spcBef>
              <a:spcAft>
                <a:spcPts val="600"/>
              </a:spcAft>
              <a:buFont typeface="+mj-lt"/>
              <a:buAutoNum type="romanUcPeriod"/>
            </a:pPr>
            <a:r>
              <a:rPr lang="en-US" dirty="0"/>
              <a:t>Potential special enrollment period</a:t>
            </a:r>
          </a:p>
          <a:p>
            <a:pPr marL="519112" lvl="1" indent="-514350">
              <a:spcBef>
                <a:spcPts val="600"/>
              </a:spcBef>
              <a:spcAft>
                <a:spcPts val="600"/>
              </a:spcAft>
              <a:buFont typeface="+mj-lt"/>
              <a:buAutoNum type="romanUcPeriod"/>
            </a:pPr>
            <a:r>
              <a:rPr lang="en-US" dirty="0"/>
              <a:t>Potential enrollment verification service</a:t>
            </a:r>
          </a:p>
          <a:p>
            <a:pPr marL="519112" lvl="1" indent="-514350">
              <a:spcBef>
                <a:spcPts val="600"/>
              </a:spcBef>
              <a:spcAft>
                <a:spcPts val="600"/>
              </a:spcAft>
              <a:buFont typeface="+mj-lt"/>
              <a:buAutoNum type="romanUcPeriod"/>
            </a:pPr>
            <a:r>
              <a:rPr lang="en-US" dirty="0"/>
              <a:t>Key milestones and next steps</a:t>
            </a:r>
          </a:p>
        </p:txBody>
      </p:sp>
    </p:spTree>
    <p:extLst>
      <p:ext uri="{BB962C8B-B14F-4D97-AF65-F5344CB8AC3E}">
        <p14:creationId xmlns:p14="http://schemas.microsoft.com/office/powerpoint/2010/main" val="1804926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D813-8664-435B-924F-1AD3C20AAAB5}"/>
              </a:ext>
            </a:extLst>
          </p:cNvPr>
          <p:cNvSpPr>
            <a:spLocks noGrp="1"/>
          </p:cNvSpPr>
          <p:nvPr>
            <p:ph type="title"/>
          </p:nvPr>
        </p:nvSpPr>
        <p:spPr/>
        <p:txBody>
          <a:bodyPr/>
          <a:lstStyle/>
          <a:p>
            <a:r>
              <a:rPr lang="en-US" dirty="0"/>
              <a:t>OVERVIEW OF COVERED CALIFORNIA’S RESPONSIBILITIES UNDER PROPOSITION 22</a:t>
            </a:r>
          </a:p>
        </p:txBody>
      </p:sp>
      <p:sp>
        <p:nvSpPr>
          <p:cNvPr id="3" name="Slide Number Placeholder 2">
            <a:extLst>
              <a:ext uri="{FF2B5EF4-FFF2-40B4-BE49-F238E27FC236}">
                <a16:creationId xmlns:a16="http://schemas.microsoft.com/office/drawing/2014/main" id="{59AC74CA-504E-4ACD-8A12-DC94993055A3}"/>
              </a:ext>
            </a:extLst>
          </p:cNvPr>
          <p:cNvSpPr>
            <a:spLocks noGrp="1"/>
          </p:cNvSpPr>
          <p:nvPr>
            <p:ph type="sldNum" sz="quarter" idx="4"/>
          </p:nvPr>
        </p:nvSpPr>
        <p:spPr/>
        <p:txBody>
          <a:bodyPr/>
          <a:lstStyle/>
          <a:p>
            <a:fld id="{C8146628-1A01-9741-8A8B-916D51547CC7}" type="slidenum">
              <a:rPr lang="en-US" smtClean="0"/>
              <a:pPr/>
              <a:t>3</a:t>
            </a:fld>
            <a:endParaRPr lang="en-US" dirty="0"/>
          </a:p>
        </p:txBody>
      </p:sp>
      <p:sp>
        <p:nvSpPr>
          <p:cNvPr id="6" name="Text Placeholder 5">
            <a:extLst>
              <a:ext uri="{FF2B5EF4-FFF2-40B4-BE49-F238E27FC236}">
                <a16:creationId xmlns:a16="http://schemas.microsoft.com/office/drawing/2014/main" id="{F28E1648-34E2-4E64-B68B-380079A925EE}"/>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03817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Slide Number Placeholder 2"/>
          <p:cNvSpPr>
            <a:spLocks noGrp="1"/>
          </p:cNvSpPr>
          <p:nvPr>
            <p:ph type="sldNum" sz="quarter" idx="4"/>
          </p:nvPr>
        </p:nvSpPr>
        <p:spPr/>
        <p:txBody>
          <a:bodyPr/>
          <a:lstStyle/>
          <a:p>
            <a:fld id="{C8146628-1A01-9741-8A8B-916D51547CC7}" type="slidenum">
              <a:rPr lang="en-US" smtClean="0"/>
              <a:pPr/>
              <a:t>4</a:t>
            </a:fld>
            <a:endParaRPr lang="en-US" dirty="0"/>
          </a:p>
        </p:txBody>
      </p:sp>
      <p:sp>
        <p:nvSpPr>
          <p:cNvPr id="4" name="Text Placeholder 3"/>
          <p:cNvSpPr>
            <a:spLocks noGrp="1"/>
          </p:cNvSpPr>
          <p:nvPr>
            <p:ph type="body" sz="quarter" idx="10"/>
          </p:nvPr>
        </p:nvSpPr>
        <p:spPr>
          <a:xfrm>
            <a:off x="234952" y="723602"/>
            <a:ext cx="8680450" cy="3696296"/>
          </a:xfrm>
        </p:spPr>
        <p:txBody>
          <a:bodyPr/>
          <a:lstStyle/>
          <a:p>
            <a:pPr marL="288925" lvl="1">
              <a:spcBef>
                <a:spcPts val="600"/>
              </a:spcBef>
              <a:spcAft>
                <a:spcPts val="600"/>
              </a:spcAft>
            </a:pPr>
            <a:r>
              <a:rPr lang="en-US" dirty="0"/>
              <a:t>Proposition 22 requires network companies (Uber, Lyft, etc.) to provide healthcare subsidies to qualifying app-based drivers, on a quarterly basis, based on certain criteria. </a:t>
            </a:r>
          </a:p>
          <a:p>
            <a:pPr marL="288925" lvl="1">
              <a:spcBef>
                <a:spcPts val="600"/>
              </a:spcBef>
              <a:spcAft>
                <a:spcPts val="600"/>
              </a:spcAft>
            </a:pPr>
            <a:r>
              <a:rPr lang="en-US" dirty="0"/>
              <a:t>Subsidy amount is tied to the average statewide monthly premium for an individual Covered California bronze health insurance plan.</a:t>
            </a:r>
          </a:p>
          <a:p>
            <a:pPr marL="288925" lvl="1">
              <a:spcBef>
                <a:spcPts val="600"/>
              </a:spcBef>
              <a:spcAft>
                <a:spcPts val="600"/>
              </a:spcAft>
            </a:pPr>
            <a:r>
              <a:rPr lang="en-US" dirty="0"/>
              <a:t>Covered California must post the average statewide monthly premium for a bronze plan annually.</a:t>
            </a:r>
          </a:p>
          <a:p>
            <a:pPr marL="288925" lvl="1">
              <a:spcBef>
                <a:spcPts val="600"/>
              </a:spcBef>
              <a:spcAft>
                <a:spcPts val="600"/>
              </a:spcAft>
            </a:pPr>
            <a:r>
              <a:rPr lang="en-US" dirty="0"/>
              <a:t>Covered California may adopt and amend regulations to allow drivers to enroll in health plans through Covered California.  </a:t>
            </a:r>
          </a:p>
          <a:p>
            <a:pPr marL="4762" lvl="1" indent="0">
              <a:spcBef>
                <a:spcPts val="600"/>
              </a:spcBef>
              <a:spcAft>
                <a:spcPts val="600"/>
              </a:spcAft>
              <a:buNone/>
            </a:pPr>
            <a:endParaRPr lang="en-US" dirty="0"/>
          </a:p>
          <a:p>
            <a:pPr marL="288925" lvl="1">
              <a:spcBef>
                <a:spcPts val="600"/>
              </a:spcBef>
              <a:spcAft>
                <a:spcPts val="600"/>
              </a:spcAft>
            </a:pPr>
            <a:endParaRPr lang="en-US" dirty="0"/>
          </a:p>
        </p:txBody>
      </p:sp>
    </p:spTree>
    <p:extLst>
      <p:ext uri="{BB962C8B-B14F-4D97-AF65-F5344CB8AC3E}">
        <p14:creationId xmlns:p14="http://schemas.microsoft.com/office/powerpoint/2010/main" val="1801119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9" y="137162"/>
            <a:ext cx="8788792" cy="794715"/>
          </a:xfrm>
        </p:spPr>
        <p:txBody>
          <a:bodyPr/>
          <a:lstStyle/>
          <a:p>
            <a:r>
              <a:rPr lang="en-US" dirty="0"/>
              <a:t>PROPOSITION 22 HEALTHCARE SUBSIDY – Amount </a:t>
            </a:r>
          </a:p>
        </p:txBody>
      </p:sp>
      <p:sp>
        <p:nvSpPr>
          <p:cNvPr id="3" name="Slide Number Placeholder 2"/>
          <p:cNvSpPr>
            <a:spLocks noGrp="1"/>
          </p:cNvSpPr>
          <p:nvPr>
            <p:ph type="sldNum" sz="quarter" idx="4"/>
          </p:nvPr>
        </p:nvSpPr>
        <p:spPr/>
        <p:txBody>
          <a:bodyPr/>
          <a:lstStyle/>
          <a:p>
            <a:fld id="{C8146628-1A01-9741-8A8B-916D51547CC7}" type="slidenum">
              <a:rPr lang="en-US" smtClean="0"/>
              <a:pPr/>
              <a:t>5</a:t>
            </a:fld>
            <a:endParaRPr lang="en-US" dirty="0"/>
          </a:p>
        </p:txBody>
      </p:sp>
      <p:sp>
        <p:nvSpPr>
          <p:cNvPr id="4" name="Text Placeholder 3"/>
          <p:cNvSpPr>
            <a:spLocks noGrp="1"/>
          </p:cNvSpPr>
          <p:nvPr>
            <p:ph type="body" sz="quarter" idx="10"/>
          </p:nvPr>
        </p:nvSpPr>
        <p:spPr/>
        <p:txBody>
          <a:bodyPr/>
          <a:lstStyle/>
          <a:p>
            <a:pPr marL="288925" lvl="1">
              <a:spcBef>
                <a:spcPts val="600"/>
              </a:spcBef>
              <a:spcAft>
                <a:spcPts val="600"/>
              </a:spcAft>
            </a:pPr>
            <a:r>
              <a:rPr lang="en-US" dirty="0"/>
              <a:t>On or before </a:t>
            </a:r>
            <a:r>
              <a:rPr lang="en-US" b="1" dirty="0"/>
              <a:t>December 31, 2020 </a:t>
            </a:r>
            <a:r>
              <a:rPr lang="en-US" dirty="0"/>
              <a:t>and </a:t>
            </a:r>
            <a:r>
              <a:rPr lang="en-US" b="1" dirty="0"/>
              <a:t>September 1 annually</a:t>
            </a:r>
            <a:r>
              <a:rPr lang="en-US" dirty="0"/>
              <a:t>, Covered California must publish the average statewide monthly premium for an individual for the following calendar year for a Covered California bronze health insurance plan. </a:t>
            </a:r>
          </a:p>
          <a:p>
            <a:pPr marL="288925" lvl="1">
              <a:spcBef>
                <a:spcPts val="600"/>
              </a:spcBef>
              <a:spcAft>
                <a:spcPts val="600"/>
              </a:spcAft>
            </a:pPr>
            <a:r>
              <a:rPr lang="en-US" dirty="0"/>
              <a:t>The subsidy is tied to the “average ACA contribution” of the posted premium, defined as 82% of the premium. </a:t>
            </a:r>
          </a:p>
          <a:p>
            <a:pPr lvl="2"/>
            <a:endParaRPr lang="en-US" dirty="0"/>
          </a:p>
          <a:p>
            <a:pPr lvl="4"/>
            <a:endParaRPr lang="en-US" dirty="0"/>
          </a:p>
        </p:txBody>
      </p:sp>
    </p:spTree>
    <p:extLst>
      <p:ext uri="{BB962C8B-B14F-4D97-AF65-F5344CB8AC3E}">
        <p14:creationId xmlns:p14="http://schemas.microsoft.com/office/powerpoint/2010/main" val="17027447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598" y="137162"/>
            <a:ext cx="8686803" cy="794715"/>
          </a:xfrm>
        </p:spPr>
        <p:txBody>
          <a:bodyPr/>
          <a:lstStyle/>
          <a:p>
            <a:r>
              <a:rPr lang="en-US" dirty="0"/>
              <a:t>PROPOSITION 22 HEALTHCARE SUBSIDY – ELIGIBILITY </a:t>
            </a:r>
          </a:p>
        </p:txBody>
      </p:sp>
      <p:sp>
        <p:nvSpPr>
          <p:cNvPr id="3" name="Slide Number Placeholder 2"/>
          <p:cNvSpPr>
            <a:spLocks noGrp="1"/>
          </p:cNvSpPr>
          <p:nvPr>
            <p:ph type="sldNum" sz="quarter" idx="4"/>
          </p:nvPr>
        </p:nvSpPr>
        <p:spPr/>
        <p:txBody>
          <a:bodyPr/>
          <a:lstStyle/>
          <a:p>
            <a:fld id="{C8146628-1A01-9741-8A8B-916D51547CC7}" type="slidenum">
              <a:rPr lang="en-US" smtClean="0"/>
              <a:pPr/>
              <a:t>6</a:t>
            </a:fld>
            <a:endParaRPr lang="en-US" dirty="0"/>
          </a:p>
        </p:txBody>
      </p:sp>
      <p:sp>
        <p:nvSpPr>
          <p:cNvPr id="4" name="Text Placeholder 3"/>
          <p:cNvSpPr>
            <a:spLocks noGrp="1"/>
          </p:cNvSpPr>
          <p:nvPr>
            <p:ph type="body" sz="quarter" idx="10"/>
          </p:nvPr>
        </p:nvSpPr>
        <p:spPr/>
        <p:txBody>
          <a:bodyPr/>
          <a:lstStyle/>
          <a:p>
            <a:pPr marL="288925" lvl="1">
              <a:spcAft>
                <a:spcPts val="1000"/>
              </a:spcAft>
            </a:pPr>
            <a:r>
              <a:rPr lang="en-US" dirty="0"/>
              <a:t>Eligibility for the healthcare subsidy is assessed on a quarterly basis, based on “engaged time” (time from accepting rideshare/delivery to time completed). </a:t>
            </a:r>
          </a:p>
          <a:p>
            <a:pPr marL="288925" lvl="1">
              <a:spcAft>
                <a:spcPts val="1000"/>
              </a:spcAft>
            </a:pPr>
            <a:r>
              <a:rPr lang="en-US" dirty="0"/>
              <a:t>Drivers who average 25 hours or more per week: at least 100% of the average ACA contribution for each month in the quarter (82% of posted average bronze premium).</a:t>
            </a:r>
          </a:p>
          <a:p>
            <a:pPr marL="288925" lvl="1">
              <a:spcAft>
                <a:spcPts val="1000"/>
              </a:spcAft>
            </a:pPr>
            <a:r>
              <a:rPr lang="en-US" dirty="0"/>
              <a:t>Drivers who average at least 15 hours but less than 25 hours per week:  at least 50% of the average ACA contribution for each month in the quarter (50% of 82% of posted average bronze premium).</a:t>
            </a:r>
          </a:p>
        </p:txBody>
      </p:sp>
    </p:spTree>
    <p:extLst>
      <p:ext uri="{BB962C8B-B14F-4D97-AF65-F5344CB8AC3E}">
        <p14:creationId xmlns:p14="http://schemas.microsoft.com/office/powerpoint/2010/main" val="19295144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PROPOSITION 22 HEALTHCARE SUBSIDY – PROOF OF ENROLLMENT </a:t>
            </a:r>
          </a:p>
        </p:txBody>
      </p:sp>
      <p:sp>
        <p:nvSpPr>
          <p:cNvPr id="3" name="Slide Number Placeholder 2"/>
          <p:cNvSpPr>
            <a:spLocks noGrp="1"/>
          </p:cNvSpPr>
          <p:nvPr>
            <p:ph type="sldNum" sz="quarter" idx="4"/>
          </p:nvPr>
        </p:nvSpPr>
        <p:spPr/>
        <p:txBody>
          <a:bodyPr/>
          <a:lstStyle/>
          <a:p>
            <a:fld id="{C8146628-1A01-9741-8A8B-916D51547CC7}" type="slidenum">
              <a:rPr lang="en-US" smtClean="0"/>
              <a:pPr/>
              <a:t>7</a:t>
            </a:fld>
            <a:endParaRPr lang="en-US" dirty="0"/>
          </a:p>
        </p:txBody>
      </p:sp>
      <p:sp>
        <p:nvSpPr>
          <p:cNvPr id="4" name="Text Placeholder 3"/>
          <p:cNvSpPr>
            <a:spLocks noGrp="1"/>
          </p:cNvSpPr>
          <p:nvPr>
            <p:ph type="body" sz="quarter" idx="10"/>
          </p:nvPr>
        </p:nvSpPr>
        <p:spPr/>
        <p:txBody>
          <a:bodyPr/>
          <a:lstStyle/>
          <a:p>
            <a:pPr marL="284163" lvl="1">
              <a:spcBef>
                <a:spcPts val="600"/>
              </a:spcBef>
              <a:spcAft>
                <a:spcPts val="600"/>
              </a:spcAft>
            </a:pPr>
            <a:r>
              <a:rPr lang="en-US" dirty="0"/>
              <a:t>A network company may require proof of enrollment in a “qualifying health plan” as a condition of providing the subsidy.</a:t>
            </a:r>
          </a:p>
          <a:p>
            <a:pPr marL="512763" lvl="2">
              <a:spcBef>
                <a:spcPts val="600"/>
              </a:spcBef>
              <a:spcAft>
                <a:spcPts val="600"/>
              </a:spcAft>
            </a:pPr>
            <a:r>
              <a:rPr lang="en-US" dirty="0"/>
              <a:t>“Qualifying health plan” is defined as “a health insurance plan in which the app-based driver is the subscriber, that is not sponsored by an employer, and that is not a Medicare or Medicaid plan.”</a:t>
            </a:r>
          </a:p>
          <a:p>
            <a:pPr marL="284163" lvl="1">
              <a:spcBef>
                <a:spcPts val="600"/>
              </a:spcBef>
              <a:spcAft>
                <a:spcPts val="600"/>
              </a:spcAft>
            </a:pPr>
            <a:r>
              <a:rPr lang="en-US" dirty="0"/>
              <a:t>Proof of enrollment can include things like membership cards, EOCs, claim forms, etc. </a:t>
            </a:r>
          </a:p>
          <a:p>
            <a:pPr lvl="2"/>
            <a:endParaRPr lang="en-US" dirty="0"/>
          </a:p>
          <a:p>
            <a:pPr lvl="4"/>
            <a:endParaRPr lang="en-US" dirty="0"/>
          </a:p>
        </p:txBody>
      </p:sp>
    </p:spTree>
    <p:extLst>
      <p:ext uri="{BB962C8B-B14F-4D97-AF65-F5344CB8AC3E}">
        <p14:creationId xmlns:p14="http://schemas.microsoft.com/office/powerpoint/2010/main" val="7118895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PROPOSITION 22 HEALTHCARE SUBSIDY – Payment logistics </a:t>
            </a:r>
          </a:p>
        </p:txBody>
      </p:sp>
      <p:sp>
        <p:nvSpPr>
          <p:cNvPr id="3" name="Slide Number Placeholder 2"/>
          <p:cNvSpPr>
            <a:spLocks noGrp="1"/>
          </p:cNvSpPr>
          <p:nvPr>
            <p:ph type="sldNum" sz="quarter" idx="4"/>
          </p:nvPr>
        </p:nvSpPr>
        <p:spPr/>
        <p:txBody>
          <a:bodyPr/>
          <a:lstStyle/>
          <a:p>
            <a:fld id="{C8146628-1A01-9741-8A8B-916D51547CC7}" type="slidenum">
              <a:rPr lang="en-US" smtClean="0"/>
              <a:pPr/>
              <a:t>8</a:t>
            </a:fld>
            <a:endParaRPr lang="en-US" dirty="0"/>
          </a:p>
        </p:txBody>
      </p:sp>
      <p:sp>
        <p:nvSpPr>
          <p:cNvPr id="4" name="Text Placeholder 3"/>
          <p:cNvSpPr>
            <a:spLocks noGrp="1"/>
          </p:cNvSpPr>
          <p:nvPr>
            <p:ph type="body" sz="quarter" idx="10"/>
          </p:nvPr>
        </p:nvSpPr>
        <p:spPr/>
        <p:txBody>
          <a:bodyPr/>
          <a:lstStyle/>
          <a:p>
            <a:pPr marL="284163" lvl="1">
              <a:spcBef>
                <a:spcPts val="600"/>
              </a:spcBef>
              <a:spcAft>
                <a:spcPts val="600"/>
              </a:spcAft>
            </a:pPr>
            <a:r>
              <a:rPr lang="en-US" dirty="0"/>
              <a:t>The network company provides drivers with a statement regarding their engaged hours at the end of each earnings period (at least every 14 days).</a:t>
            </a:r>
          </a:p>
          <a:p>
            <a:pPr marL="284163" lvl="1">
              <a:spcBef>
                <a:spcPts val="600"/>
              </a:spcBef>
              <a:spcAft>
                <a:spcPts val="600"/>
              </a:spcAft>
            </a:pPr>
            <a:r>
              <a:rPr lang="en-US" dirty="0"/>
              <a:t>Payments must be made either within 15 days of the end of the calendar quarter or within 15 days of the driver’s submission of proof of enrollment, whichever is later. </a:t>
            </a:r>
          </a:p>
          <a:p>
            <a:pPr lvl="2"/>
            <a:endParaRPr lang="en-US" dirty="0"/>
          </a:p>
          <a:p>
            <a:pPr lvl="4"/>
            <a:endParaRPr lang="en-US" dirty="0"/>
          </a:p>
        </p:txBody>
      </p:sp>
    </p:spTree>
    <p:extLst>
      <p:ext uri="{BB962C8B-B14F-4D97-AF65-F5344CB8AC3E}">
        <p14:creationId xmlns:p14="http://schemas.microsoft.com/office/powerpoint/2010/main" val="13406424"/>
      </p:ext>
    </p:extLst>
  </p:cSld>
  <p:clrMapOvr>
    <a:masterClrMapping/>
  </p:clrMapOvr>
</p:sld>
</file>

<file path=ppt/theme/theme1.xml><?xml version="1.0" encoding="utf-8"?>
<a:theme xmlns:a="http://schemas.openxmlformats.org/drawingml/2006/main" name="CC Board Meeting Slides 2018">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41ACB04BBFC3146A3D587E0A25B52A2" ma:contentTypeVersion="10" ma:contentTypeDescription="Create a new document." ma:contentTypeScope="" ma:versionID="504feaaba7d006e389b342cb3f1e99e2">
  <xsd:schema xmlns:xsd="http://www.w3.org/2001/XMLSchema" xmlns:xs="http://www.w3.org/2001/XMLSchema" xmlns:p="http://schemas.microsoft.com/office/2006/metadata/properties" xmlns:ns3="09e0a79d-f40c-41ee-b90b-5ffeba146746" xmlns:ns4="9b769d5b-da80-443c-8c03-93befd180745" targetNamespace="http://schemas.microsoft.com/office/2006/metadata/properties" ma:root="true" ma:fieldsID="43ec6c7423267535df83fe5cbe5315ea" ns3:_="" ns4:_="">
    <xsd:import namespace="09e0a79d-f40c-41ee-b90b-5ffeba146746"/>
    <xsd:import namespace="9b769d5b-da80-443c-8c03-93befd18074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e0a79d-f40c-41ee-b90b-5ffeba14674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b769d5b-da80-443c-8c03-93befd18074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32CD9C-5346-4400-AC63-0BCD5E4BE898}">
  <ds:schemaRefs>
    <ds:schemaRef ds:uri="http://schemas.microsoft.com/sharepoint/v3/contenttype/forms"/>
  </ds:schemaRefs>
</ds:datastoreItem>
</file>

<file path=customXml/itemProps2.xml><?xml version="1.0" encoding="utf-8"?>
<ds:datastoreItem xmlns:ds="http://schemas.openxmlformats.org/officeDocument/2006/customXml" ds:itemID="{C99EB1D5-0B80-47D4-B23C-06C4AF511F32}">
  <ds:schemaRefs>
    <ds:schemaRef ds:uri="http://schemas.microsoft.com/office/2006/documentManagement/types"/>
    <ds:schemaRef ds:uri="09e0a79d-f40c-41ee-b90b-5ffeba146746"/>
    <ds:schemaRef ds:uri="http://purl.org/dc/terms/"/>
    <ds:schemaRef ds:uri="http://purl.org/dc/elements/1.1/"/>
    <ds:schemaRef ds:uri="9b769d5b-da80-443c-8c03-93befd180745"/>
    <ds:schemaRef ds:uri="http://schemas.microsoft.com/office/2006/metadata/propertie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DA95F69F-58BB-4BAC-BCAE-2A647985DF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e0a79d-f40c-41ee-b90b-5ffeba146746"/>
    <ds:schemaRef ds:uri="9b769d5b-da80-443c-8c03-93befd18074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27329</TotalTime>
  <Words>1506</Words>
  <Application>Microsoft Office PowerPoint</Application>
  <PresentationFormat>On-screen Show (16:9)</PresentationFormat>
  <Paragraphs>169</Paragraphs>
  <Slides>23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Wingdings</vt:lpstr>
      <vt:lpstr>CC Board Meeting Slides 2018</vt:lpstr>
      <vt:lpstr>Covered California Proposition 22  Implementation Overview</vt:lpstr>
      <vt:lpstr>Housekeeping items</vt:lpstr>
      <vt:lpstr>agenda</vt:lpstr>
      <vt:lpstr>OVERVIEW OF COVERED CALIFORNIA’S RESPONSIBILITIES UNDER PROPOSITION 22</vt:lpstr>
      <vt:lpstr>overview</vt:lpstr>
      <vt:lpstr>PROPOSITION 22 HEALTHCARE SUBSIDY – Amount </vt:lpstr>
      <vt:lpstr>PROPOSITION 22 HEALTHCARE SUBSIDY – ELIGIBILITY </vt:lpstr>
      <vt:lpstr>PROPOSITION 22 HEALTHCARE SUBSIDY – PROOF OF ENROLLMENT </vt:lpstr>
      <vt:lpstr>PROPOSITION 22 HEALTHCARE SUBSIDY – Payment logistics </vt:lpstr>
      <vt:lpstr>Interaction of healthcare subsidy with marketplace premium credits </vt:lpstr>
      <vt:lpstr>OVERVIEW OF HEALTHCARE SUBSIDY</vt:lpstr>
      <vt:lpstr>Methodology for calculating the average statewide monthly bronze premium</vt:lpstr>
      <vt:lpstr>preliminary 2021 average statewide monthly bronze premium and healthcare subsidy</vt:lpstr>
      <vt:lpstr>process for publishing the average statewide monthly bronze premium</vt:lpstr>
      <vt:lpstr>Potential Special Enrollment Period</vt:lpstr>
      <vt:lpstr>POTENTIAL SPECIAL ENROLLMENT PERIOD</vt:lpstr>
      <vt:lpstr>POTENTIAL SPECIAL ENROLLMENT PERIOD</vt:lpstr>
      <vt:lpstr>Potential Enrollment Verification Service</vt:lpstr>
      <vt:lpstr>Potential PROOF OF ENROLLMENT service</vt:lpstr>
      <vt:lpstr>Potential PROOF OF ENROLLMENT service</vt:lpstr>
      <vt:lpstr>Key Milestones and Next Steps</vt:lpstr>
      <vt:lpstr>Key milestones and next steps</vt:lpstr>
      <vt:lpstr>Thank You</vt:lpstr>
    </vt:vector>
  </TitlesOfParts>
  <Company>Ogilvy &amp; Mather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Morris</dc:creator>
  <cp:lastModifiedBy>Ravel, Katie (CoveredCA)</cp:lastModifiedBy>
  <cp:revision>1055</cp:revision>
  <cp:lastPrinted>2019-08-15T18:18:02Z</cp:lastPrinted>
  <dcterms:created xsi:type="dcterms:W3CDTF">2012-12-03T22:24:20Z</dcterms:created>
  <dcterms:modified xsi:type="dcterms:W3CDTF">2020-12-21T16:09:24Z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0x010100B41ACB04BBFC3146A3D587E0A25B52A2</vt:lpwstr>
  </property>
</Properties>
</file>