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4"/>
    <p:sldMasterId id="2147483668" r:id="rId5"/>
    <p:sldMasterId id="2147483678" r:id="rId6"/>
  </p:sldMasterIdLst>
  <p:notesMasterIdLst>
    <p:notesMasterId r:id="rId58"/>
  </p:notesMasterIdLst>
  <p:handoutMasterIdLst>
    <p:handoutMasterId r:id="rId59"/>
  </p:handoutMasterIdLst>
  <p:sldIdLst>
    <p:sldId id="270" r:id="rId7"/>
    <p:sldId id="595" r:id="rId8"/>
    <p:sldId id="547" r:id="rId9"/>
    <p:sldId id="597" r:id="rId10"/>
    <p:sldId id="598" r:id="rId11"/>
    <p:sldId id="532" r:id="rId12"/>
    <p:sldId id="561" r:id="rId13"/>
    <p:sldId id="562" r:id="rId14"/>
    <p:sldId id="1438" r:id="rId15"/>
    <p:sldId id="1523" r:id="rId16"/>
    <p:sldId id="1107" r:id="rId17"/>
    <p:sldId id="1529" r:id="rId18"/>
    <p:sldId id="1539" r:id="rId19"/>
    <p:sldId id="443" r:id="rId20"/>
    <p:sldId id="520" r:id="rId21"/>
    <p:sldId id="894" r:id="rId22"/>
    <p:sldId id="428" r:id="rId23"/>
    <p:sldId id="429" r:id="rId24"/>
    <p:sldId id="573" r:id="rId25"/>
    <p:sldId id="568" r:id="rId26"/>
    <p:sldId id="569" r:id="rId27"/>
    <p:sldId id="574" r:id="rId28"/>
    <p:sldId id="596" r:id="rId29"/>
    <p:sldId id="1544" r:id="rId30"/>
    <p:sldId id="1545" r:id="rId31"/>
    <p:sldId id="1546" r:id="rId32"/>
    <p:sldId id="578" r:id="rId33"/>
    <p:sldId id="468" r:id="rId34"/>
    <p:sldId id="469" r:id="rId35"/>
    <p:sldId id="602" r:id="rId36"/>
    <p:sldId id="1547" r:id="rId37"/>
    <p:sldId id="1106" r:id="rId38"/>
    <p:sldId id="1526" r:id="rId39"/>
    <p:sldId id="1433" r:id="rId40"/>
    <p:sldId id="1422" r:id="rId41"/>
    <p:sldId id="1419" r:id="rId42"/>
    <p:sldId id="1418" r:id="rId43"/>
    <p:sldId id="1417" r:id="rId44"/>
    <p:sldId id="1421" r:id="rId45"/>
    <p:sldId id="1478" r:id="rId46"/>
    <p:sldId id="895" r:id="rId47"/>
    <p:sldId id="1549" r:id="rId48"/>
    <p:sldId id="1550" r:id="rId49"/>
    <p:sldId id="1551" r:id="rId50"/>
    <p:sldId id="1552" r:id="rId51"/>
    <p:sldId id="1553" r:id="rId52"/>
    <p:sldId id="487" r:id="rId53"/>
    <p:sldId id="601" r:id="rId54"/>
    <p:sldId id="522" r:id="rId55"/>
    <p:sldId id="499" r:id="rId56"/>
    <p:sldId id="500" r:id="rId5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ero, Waynee (CoveredCA)" initials="LW(" lastIdx="3" clrIdx="0">
    <p:extLst>
      <p:ext uri="{19B8F6BF-5375-455C-9EA6-DF929625EA0E}">
        <p15:presenceInfo xmlns:p15="http://schemas.microsoft.com/office/powerpoint/2012/main" userId="S-1-5-21-2847421635-2626711533-3026931094-8546" providerId="AD"/>
      </p:ext>
    </p:extLst>
  </p:cmAuthor>
  <p:cmAuthor id="2" name="Keizer-Paisley, Charlene (CoveredCA)" initials="KC(" lastIdx="2" clrIdx="1">
    <p:extLst>
      <p:ext uri="{19B8F6BF-5375-455C-9EA6-DF929625EA0E}">
        <p15:presenceInfo xmlns:p15="http://schemas.microsoft.com/office/powerpoint/2012/main" userId="S-1-5-21-2847421635-2626711533-3026931094-1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19B9CA"/>
    <a:srgbClr val="24D2E4"/>
    <a:srgbClr val="5A5A59"/>
    <a:srgbClr val="FF4747"/>
    <a:srgbClr val="DCB626"/>
    <a:srgbClr val="CDCDCD"/>
    <a:srgbClr val="DDDDDD"/>
    <a:srgbClr val="4783C0"/>
    <a:srgbClr val="CECF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1382" autoAdjust="0"/>
  </p:normalViewPr>
  <p:slideViewPr>
    <p:cSldViewPr snapToGrid="0" snapToObjects="1">
      <p:cViewPr varScale="1">
        <p:scale>
          <a:sx n="72" d="100"/>
          <a:sy n="72" d="100"/>
        </p:scale>
        <p:origin x="1200" y="5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80"/>
    </p:cViewPr>
  </p:sorterViewPr>
  <p:notesViewPr>
    <p:cSldViewPr snapToGrid="0" snapToObjects="1">
      <p:cViewPr varScale="1">
        <p:scale>
          <a:sx n="57" d="100"/>
          <a:sy n="57" d="100"/>
        </p:scale>
        <p:origin x="3024"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field, Kelly (CoveredCA)" userId="c6ec7153-181b-4e7e-b137-28d6156e3ce9" providerId="ADAL" clId="{4120ADC3-E34B-488C-902E-FC70D79666ED}"/>
    <pc:docChg chg="custSel delSld modSld">
      <pc:chgData name="Bradfield, Kelly (CoveredCA)" userId="c6ec7153-181b-4e7e-b137-28d6156e3ce9" providerId="ADAL" clId="{4120ADC3-E34B-488C-902E-FC70D79666ED}" dt="2020-07-14T03:31:39.514" v="154" actId="2696"/>
      <pc:docMkLst>
        <pc:docMk/>
      </pc:docMkLst>
      <pc:sldChg chg="addSp delSp modSp">
        <pc:chgData name="Bradfield, Kelly (CoveredCA)" userId="c6ec7153-181b-4e7e-b137-28d6156e3ce9" providerId="ADAL" clId="{4120ADC3-E34B-488C-902E-FC70D79666ED}" dt="2020-07-14T03:28:29.256" v="137" actId="122"/>
        <pc:sldMkLst>
          <pc:docMk/>
          <pc:sldMk cId="3742335705" sldId="270"/>
        </pc:sldMkLst>
        <pc:spChg chg="add del mod">
          <ac:chgData name="Bradfield, Kelly (CoveredCA)" userId="c6ec7153-181b-4e7e-b137-28d6156e3ce9" providerId="ADAL" clId="{4120ADC3-E34B-488C-902E-FC70D79666ED}" dt="2020-07-14T03:28:11.354" v="132" actId="478"/>
          <ac:spMkLst>
            <pc:docMk/>
            <pc:sldMk cId="3742335705" sldId="270"/>
            <ac:spMk id="3" creationId="{941CB040-8575-4BAB-9EC6-AD0631711BB4}"/>
          </ac:spMkLst>
        </pc:spChg>
        <pc:spChg chg="mod">
          <ac:chgData name="Bradfield, Kelly (CoveredCA)" userId="c6ec7153-181b-4e7e-b137-28d6156e3ce9" providerId="ADAL" clId="{4120ADC3-E34B-488C-902E-FC70D79666ED}" dt="2020-07-14T03:28:29.256" v="137" actId="122"/>
          <ac:spMkLst>
            <pc:docMk/>
            <pc:sldMk cId="3742335705" sldId="270"/>
            <ac:spMk id="4" creationId="{00000000-0000-0000-0000-000000000000}"/>
          </ac:spMkLst>
        </pc:spChg>
        <pc:spChg chg="del mod">
          <ac:chgData name="Bradfield, Kelly (CoveredCA)" userId="c6ec7153-181b-4e7e-b137-28d6156e3ce9" providerId="ADAL" clId="{4120ADC3-E34B-488C-902E-FC70D79666ED}" dt="2020-07-14T03:28:06.743" v="130" actId="478"/>
          <ac:spMkLst>
            <pc:docMk/>
            <pc:sldMk cId="3742335705" sldId="270"/>
            <ac:spMk id="5" creationId="{00000000-0000-0000-0000-000000000000}"/>
          </ac:spMkLst>
        </pc:spChg>
      </pc:sldChg>
      <pc:sldChg chg="modNotesTx">
        <pc:chgData name="Bradfield, Kelly (CoveredCA)" userId="c6ec7153-181b-4e7e-b137-28d6156e3ce9" providerId="ADAL" clId="{4120ADC3-E34B-488C-902E-FC70D79666ED}" dt="2020-07-14T03:30:14.211" v="145" actId="20577"/>
        <pc:sldMkLst>
          <pc:docMk/>
          <pc:sldMk cId="1358527526" sldId="578"/>
        </pc:sldMkLst>
      </pc:sldChg>
      <pc:sldChg chg="modNotesTx">
        <pc:chgData name="Bradfield, Kelly (CoveredCA)" userId="c6ec7153-181b-4e7e-b137-28d6156e3ce9" providerId="ADAL" clId="{4120ADC3-E34B-488C-902E-FC70D79666ED}" dt="2020-07-14T03:29:44.325" v="144" actId="20577"/>
        <pc:sldMkLst>
          <pc:docMk/>
          <pc:sldMk cId="2136157309" sldId="894"/>
        </pc:sldMkLst>
      </pc:sldChg>
      <pc:sldChg chg="modNotesTx">
        <pc:chgData name="Bradfield, Kelly (CoveredCA)" userId="c6ec7153-181b-4e7e-b137-28d6156e3ce9" providerId="ADAL" clId="{4120ADC3-E34B-488C-902E-FC70D79666ED}" dt="2020-07-14T03:31:07.586" v="151" actId="20577"/>
        <pc:sldMkLst>
          <pc:docMk/>
          <pc:sldMk cId="1671374522" sldId="1417"/>
        </pc:sldMkLst>
      </pc:sldChg>
      <pc:sldChg chg="modNotesTx">
        <pc:chgData name="Bradfield, Kelly (CoveredCA)" userId="c6ec7153-181b-4e7e-b137-28d6156e3ce9" providerId="ADAL" clId="{4120ADC3-E34B-488C-902E-FC70D79666ED}" dt="2020-07-14T03:30:59.826" v="150" actId="20577"/>
        <pc:sldMkLst>
          <pc:docMk/>
          <pc:sldMk cId="2149258380" sldId="1418"/>
        </pc:sldMkLst>
      </pc:sldChg>
      <pc:sldChg chg="modNotesTx">
        <pc:chgData name="Bradfield, Kelly (CoveredCA)" userId="c6ec7153-181b-4e7e-b137-28d6156e3ce9" providerId="ADAL" clId="{4120ADC3-E34B-488C-902E-FC70D79666ED}" dt="2020-07-14T03:30:56.674" v="149" actId="20577"/>
        <pc:sldMkLst>
          <pc:docMk/>
          <pc:sldMk cId="39341871" sldId="1419"/>
        </pc:sldMkLst>
      </pc:sldChg>
      <pc:sldChg chg="modNotesTx">
        <pc:chgData name="Bradfield, Kelly (CoveredCA)" userId="c6ec7153-181b-4e7e-b137-28d6156e3ce9" providerId="ADAL" clId="{4120ADC3-E34B-488C-902E-FC70D79666ED}" dt="2020-07-14T03:31:10.992" v="152" actId="20577"/>
        <pc:sldMkLst>
          <pc:docMk/>
          <pc:sldMk cId="2823576297" sldId="1421"/>
        </pc:sldMkLst>
      </pc:sldChg>
      <pc:sldChg chg="modNotesTx">
        <pc:chgData name="Bradfield, Kelly (CoveredCA)" userId="c6ec7153-181b-4e7e-b137-28d6156e3ce9" providerId="ADAL" clId="{4120ADC3-E34B-488C-902E-FC70D79666ED}" dt="2020-07-14T03:30:51.874" v="148" actId="20577"/>
        <pc:sldMkLst>
          <pc:docMk/>
          <pc:sldMk cId="1951591821" sldId="1422"/>
        </pc:sldMkLst>
      </pc:sldChg>
      <pc:sldChg chg="modNotesTx">
        <pc:chgData name="Bradfield, Kelly (CoveredCA)" userId="c6ec7153-181b-4e7e-b137-28d6156e3ce9" providerId="ADAL" clId="{4120ADC3-E34B-488C-902E-FC70D79666ED}" dt="2020-07-14T03:30:45.524" v="147" actId="20577"/>
        <pc:sldMkLst>
          <pc:docMk/>
          <pc:sldMk cId="3861101503" sldId="1433"/>
        </pc:sldMkLst>
      </pc:sldChg>
      <pc:sldChg chg="modNotesTx">
        <pc:chgData name="Bradfield, Kelly (CoveredCA)" userId="c6ec7153-181b-4e7e-b137-28d6156e3ce9" providerId="ADAL" clId="{4120ADC3-E34B-488C-902E-FC70D79666ED}" dt="2020-07-14T03:29:06.711" v="139" actId="20577"/>
        <pc:sldMkLst>
          <pc:docMk/>
          <pc:sldMk cId="886764670" sldId="1438"/>
        </pc:sldMkLst>
      </pc:sldChg>
      <pc:sldChg chg="modNotesTx">
        <pc:chgData name="Bradfield, Kelly (CoveredCA)" userId="c6ec7153-181b-4e7e-b137-28d6156e3ce9" providerId="ADAL" clId="{4120ADC3-E34B-488C-902E-FC70D79666ED}" dt="2020-07-14T03:31:14.379" v="153" actId="20577"/>
        <pc:sldMkLst>
          <pc:docMk/>
          <pc:sldMk cId="3384130568" sldId="1478"/>
        </pc:sldMkLst>
      </pc:sldChg>
      <pc:sldChg chg="modNotesTx">
        <pc:chgData name="Bradfield, Kelly (CoveredCA)" userId="c6ec7153-181b-4e7e-b137-28d6156e3ce9" providerId="ADAL" clId="{4120ADC3-E34B-488C-902E-FC70D79666ED}" dt="2020-07-14T03:28:46.134" v="138" actId="6549"/>
        <pc:sldMkLst>
          <pc:docMk/>
          <pc:sldMk cId="1438000301" sldId="1523"/>
        </pc:sldMkLst>
      </pc:sldChg>
      <pc:sldChg chg="modNotesTx">
        <pc:chgData name="Bradfield, Kelly (CoveredCA)" userId="c6ec7153-181b-4e7e-b137-28d6156e3ce9" providerId="ADAL" clId="{4120ADC3-E34B-488C-902E-FC70D79666ED}" dt="2020-07-14T03:30:40.719" v="146" actId="20577"/>
        <pc:sldMkLst>
          <pc:docMk/>
          <pc:sldMk cId="2937736336" sldId="1526"/>
        </pc:sldMkLst>
      </pc:sldChg>
      <pc:sldChg chg="modNotesTx">
        <pc:chgData name="Bradfield, Kelly (CoveredCA)" userId="c6ec7153-181b-4e7e-b137-28d6156e3ce9" providerId="ADAL" clId="{4120ADC3-E34B-488C-902E-FC70D79666ED}" dt="2020-07-14T03:29:20.623" v="140" actId="20577"/>
        <pc:sldMkLst>
          <pc:docMk/>
          <pc:sldMk cId="2277014242" sldId="1529"/>
        </pc:sldMkLst>
      </pc:sldChg>
      <pc:sldChg chg="modNotesTx">
        <pc:chgData name="Bradfield, Kelly (CoveredCA)" userId="c6ec7153-181b-4e7e-b137-28d6156e3ce9" providerId="ADAL" clId="{4120ADC3-E34B-488C-902E-FC70D79666ED}" dt="2020-07-14T03:29:35.227" v="143" actId="5793"/>
        <pc:sldMkLst>
          <pc:docMk/>
          <pc:sldMk cId="2193458049" sldId="1539"/>
        </pc:sldMkLst>
      </pc:sldChg>
      <pc:sldChg chg="del">
        <pc:chgData name="Bradfield, Kelly (CoveredCA)" userId="c6ec7153-181b-4e7e-b137-28d6156e3ce9" providerId="ADAL" clId="{4120ADC3-E34B-488C-902E-FC70D79666ED}" dt="2020-07-14T03:31:39.514" v="154" actId="2696"/>
        <pc:sldMkLst>
          <pc:docMk/>
          <pc:sldMk cId="1312190086" sldId="15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0275570743124123E-2"/>
          <c:y val="0.11466889141724769"/>
          <c:w val="0.92968944647088081"/>
          <c:h val="0.76479686073230602"/>
        </c:manualLayout>
      </c:layout>
      <c:scatterChart>
        <c:scatterStyle val="lineMarker"/>
        <c:varyColors val="0"/>
        <c:ser>
          <c:idx val="0"/>
          <c:order val="0"/>
          <c:tx>
            <c:strRef>
              <c:f>'Option 1'!$B$22</c:f>
              <c:strCache>
                <c:ptCount val="1"/>
                <c:pt idx="0">
                  <c:v>ACA</c:v>
                </c:pt>
              </c:strCache>
            </c:strRef>
          </c:tx>
          <c:spPr>
            <a:ln w="76200" cap="rnd">
              <a:solidFill>
                <a:schemeClr val="bg2">
                  <a:lumMod val="10000"/>
                </a:schemeClr>
              </a:solidFill>
              <a:round/>
            </a:ln>
            <a:effectLst/>
          </c:spPr>
          <c:marker>
            <c:symbol val="circle"/>
            <c:size val="5"/>
            <c:spPr>
              <a:solidFill>
                <a:srgbClr val="DCB626"/>
              </a:solidFill>
              <a:ln w="88900">
                <a:solidFill>
                  <a:srgbClr val="DCB626"/>
                </a:solidFill>
              </a:ln>
              <a:effectLst/>
            </c:spPr>
          </c:marker>
          <c:dLbls>
            <c:dLbl>
              <c:idx val="0"/>
              <c:layout>
                <c:manualLayout>
                  <c:x val="6.7518362045508235E-2"/>
                  <c:y val="-4.209236561298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1-4B89-B754-F92A32064E25}"/>
                </c:ext>
              </c:extLst>
            </c:dLbl>
            <c:dLbl>
              <c:idx val="1"/>
              <c:delete val="1"/>
              <c:extLst>
                <c:ext xmlns:c15="http://schemas.microsoft.com/office/drawing/2012/chart" uri="{CE6537A1-D6FC-4f65-9D91-7224C49458BB}"/>
                <c:ext xmlns:c16="http://schemas.microsoft.com/office/drawing/2014/chart" uri="{C3380CC4-5D6E-409C-BE32-E72D297353CC}">
                  <c16:uniqueId val="{00000001-8BD1-4B89-B754-F92A32064E25}"/>
                </c:ext>
              </c:extLst>
            </c:dLbl>
            <c:dLbl>
              <c:idx val="2"/>
              <c:layout>
                <c:manualLayout>
                  <c:x val="-6.2506883461191487E-2"/>
                  <c:y val="-2.1042817217353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1-4B89-B754-F92A32064E25}"/>
                </c:ext>
              </c:extLst>
            </c:dLbl>
            <c:dLbl>
              <c:idx val="3"/>
              <c:delete val="1"/>
              <c:extLst>
                <c:ext xmlns:c15="http://schemas.microsoft.com/office/drawing/2012/chart" uri="{CE6537A1-D6FC-4f65-9D91-7224C49458BB}"/>
                <c:ext xmlns:c16="http://schemas.microsoft.com/office/drawing/2014/chart" uri="{C3380CC4-5D6E-409C-BE32-E72D297353CC}">
                  <c16:uniqueId val="{00000003-8BD1-4B89-B754-F92A32064E25}"/>
                </c:ext>
              </c:extLst>
            </c:dLbl>
            <c:dLbl>
              <c:idx val="4"/>
              <c:layout>
                <c:manualLayout>
                  <c:x val="-4.6763536608262123E-2"/>
                  <c:y val="-3.2409854137289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1-4B89-B754-F92A32064E25}"/>
                </c:ext>
              </c:extLst>
            </c:dLbl>
            <c:dLbl>
              <c:idx val="5"/>
              <c:layout>
                <c:manualLayout>
                  <c:x val="-4.4578501701541505E-2"/>
                  <c:y val="-3.8943712733312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1-4B89-B754-F92A32064E25}"/>
                </c:ext>
              </c:extLst>
            </c:dLbl>
            <c:dLbl>
              <c:idx val="6"/>
              <c:delete val="1"/>
              <c:extLst>
                <c:ext xmlns:c15="http://schemas.microsoft.com/office/drawing/2012/chart" uri="{CE6537A1-D6FC-4f65-9D91-7224C49458BB}"/>
                <c:ext xmlns:c16="http://schemas.microsoft.com/office/drawing/2014/chart" uri="{C3380CC4-5D6E-409C-BE32-E72D297353CC}">
                  <c16:uniqueId val="{00000006-8BD1-4B89-B754-F92A32064E25}"/>
                </c:ext>
              </c:extLst>
            </c:dLbl>
            <c:dLbl>
              <c:idx val="7"/>
              <c:layout>
                <c:manualLayout>
                  <c:x val="-3.362308320941973E-2"/>
                  <c:y val="-5.4491196003449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1-4B89-B754-F92A32064E25}"/>
                </c:ext>
              </c:extLst>
            </c:dLbl>
            <c:dLbl>
              <c:idx val="8"/>
              <c:delete val="1"/>
              <c:extLst>
                <c:ext xmlns:c15="http://schemas.microsoft.com/office/drawing/2012/chart" uri="{CE6537A1-D6FC-4f65-9D91-7224C49458BB}"/>
                <c:ext xmlns:c16="http://schemas.microsoft.com/office/drawing/2014/chart" uri="{C3380CC4-5D6E-409C-BE32-E72D297353CC}">
                  <c16:uniqueId val="{00000008-8BD1-4B89-B754-F92A32064E25}"/>
                </c:ext>
              </c:extLst>
            </c:dLbl>
            <c:dLbl>
              <c:idx val="9"/>
              <c:layout>
                <c:manualLayout>
                  <c:x val="-5.0117792019767245E-2"/>
                  <c:y val="-4.0821134515097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D1-4B89-B754-F92A32064E25}"/>
                </c:ext>
              </c:extLst>
            </c:dLbl>
            <c:dLbl>
              <c:idx val="10"/>
              <c:delete val="1"/>
              <c:extLst>
                <c:ext xmlns:c15="http://schemas.microsoft.com/office/drawing/2012/chart" uri="{CE6537A1-D6FC-4f65-9D91-7224C49458BB}"/>
                <c:ext xmlns:c16="http://schemas.microsoft.com/office/drawing/2014/chart" uri="{C3380CC4-5D6E-409C-BE32-E72D297353CC}">
                  <c16:uniqueId val="{0000000A-8BD1-4B89-B754-F92A32064E25}"/>
                </c:ext>
              </c:extLst>
            </c:dLbl>
            <c:dLbl>
              <c:idx val="11"/>
              <c:layout>
                <c:manualLayout>
                  <c:x val="-4.7535351049868842E-2"/>
                  <c:y val="-3.3364118211686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D1-4B89-B754-F92A32064E25}"/>
                </c:ext>
              </c:extLst>
            </c:dLbl>
            <c:numFmt formatCode="0.00%" sourceLinked="0"/>
            <c:spPr>
              <a:noFill/>
              <a:ln>
                <a:noFill/>
              </a:ln>
              <a:effectLst/>
            </c:spPr>
            <c:txPr>
              <a:bodyPr rot="0" spcFirstLastPara="1" vertOverflow="ellipsis" vert="horz" wrap="square" anchor="ctr" anchorCtr="1"/>
              <a:lstStyle/>
              <a:p>
                <a:pPr>
                  <a:defRPr sz="1400" b="0" i="0" u="none" strike="noStrike" kern="1200" baseline="0">
                    <a:solidFill>
                      <a:srgbClr val="554D5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'Option 1'!$A$23:$A$40</c:f>
              <c:numCache>
                <c:formatCode>0</c:formatCode>
                <c:ptCount val="18"/>
                <c:pt idx="0" formatCode="General">
                  <c:v>0</c:v>
                </c:pt>
                <c:pt idx="1">
                  <c:v>133</c:v>
                </c:pt>
                <c:pt idx="2" formatCode="General">
                  <c:v>138</c:v>
                </c:pt>
                <c:pt idx="3" formatCode="General">
                  <c:v>150</c:v>
                </c:pt>
                <c:pt idx="4" formatCode="General">
                  <c:v>150</c:v>
                </c:pt>
                <c:pt idx="5" formatCode="General">
                  <c:v>200</c:v>
                </c:pt>
                <c:pt idx="6" formatCode="General">
                  <c:v>200</c:v>
                </c:pt>
                <c:pt idx="7" formatCode="General">
                  <c:v>250</c:v>
                </c:pt>
                <c:pt idx="8" formatCode="General">
                  <c:v>250</c:v>
                </c:pt>
                <c:pt idx="9" formatCode="General">
                  <c:v>300</c:v>
                </c:pt>
                <c:pt idx="10" formatCode="General">
                  <c:v>300</c:v>
                </c:pt>
                <c:pt idx="11" formatCode="General">
                  <c:v>400</c:v>
                </c:pt>
                <c:pt idx="12" formatCode="General">
                  <c:v>400</c:v>
                </c:pt>
                <c:pt idx="13" formatCode="General">
                  <c:v>450</c:v>
                </c:pt>
                <c:pt idx="14" formatCode="General">
                  <c:v>450</c:v>
                </c:pt>
                <c:pt idx="15" formatCode="General">
                  <c:v>500</c:v>
                </c:pt>
                <c:pt idx="16" formatCode="General">
                  <c:v>500</c:v>
                </c:pt>
                <c:pt idx="17" formatCode="General">
                  <c:v>600</c:v>
                </c:pt>
              </c:numCache>
            </c:numRef>
          </c:xVal>
          <c:yVal>
            <c:numRef>
              <c:f>'Option 1'!$B$23:$B$40</c:f>
              <c:numCache>
                <c:formatCode>0.00%</c:formatCode>
                <c:ptCount val="18"/>
                <c:pt idx="0">
                  <c:v>2.06E-2</c:v>
                </c:pt>
                <c:pt idx="1">
                  <c:v>2.06E-2</c:v>
                </c:pt>
                <c:pt idx="2">
                  <c:v>3.0899999999999997E-2</c:v>
                </c:pt>
                <c:pt idx="3">
                  <c:v>4.1200000000000001E-2</c:v>
                </c:pt>
                <c:pt idx="4">
                  <c:v>4.1200000000000001E-2</c:v>
                </c:pt>
                <c:pt idx="5">
                  <c:v>6.4899999999999999E-2</c:v>
                </c:pt>
                <c:pt idx="6">
                  <c:v>6.4899999999999999E-2</c:v>
                </c:pt>
                <c:pt idx="7">
                  <c:v>8.2899999999999988E-2</c:v>
                </c:pt>
                <c:pt idx="8">
                  <c:v>8.2899999999999988E-2</c:v>
                </c:pt>
                <c:pt idx="9">
                  <c:v>9.7799999999999998E-2</c:v>
                </c:pt>
                <c:pt idx="10">
                  <c:v>9.7799999999999998E-2</c:v>
                </c:pt>
                <c:pt idx="11">
                  <c:v>9.7799999999999998E-2</c:v>
                </c:pt>
              </c:numCache>
            </c:numRef>
          </c:yVal>
          <c:smooth val="0"/>
          <c:extLst>
            <c:ext xmlns:c16="http://schemas.microsoft.com/office/drawing/2014/chart" uri="{C3380CC4-5D6E-409C-BE32-E72D297353CC}">
              <c16:uniqueId val="{0000000C-8BD1-4B89-B754-F92A32064E25}"/>
            </c:ext>
          </c:extLst>
        </c:ser>
        <c:ser>
          <c:idx val="1"/>
          <c:order val="1"/>
          <c:tx>
            <c:strRef>
              <c:f>'Option 1'!$C$22</c:f>
              <c:strCache>
                <c:ptCount val="1"/>
                <c:pt idx="0">
                  <c:v>Proposed 2020 State Required Contribution</c:v>
                </c:pt>
              </c:strCache>
            </c:strRef>
          </c:tx>
          <c:spPr>
            <a:ln w="76200" cap="rnd">
              <a:solidFill>
                <a:srgbClr val="19B9CA"/>
              </a:solidFill>
              <a:round/>
            </a:ln>
            <a:effectLst/>
          </c:spPr>
          <c:marker>
            <c:symbol val="circle"/>
            <c:size val="5"/>
            <c:spPr>
              <a:solidFill>
                <a:schemeClr val="accent5">
                  <a:shade val="76000"/>
                </a:schemeClr>
              </a:solidFill>
              <a:ln w="76200">
                <a:solidFill>
                  <a:schemeClr val="accent5">
                    <a:shade val="76000"/>
                  </a:schemeClr>
                </a:solidFill>
              </a:ln>
              <a:effectLst/>
              <a:scene3d>
                <a:camera prst="orthographicFront"/>
                <a:lightRig rig="threePt" dir="t"/>
              </a:scene3d>
              <a:sp3d>
                <a:bevelT w="190500" h="38100"/>
              </a:sp3d>
            </c:spPr>
          </c:marker>
          <c:dLbls>
            <c:dLbl>
              <c:idx val="0"/>
              <c:layout>
                <c:manualLayout>
                  <c:x val="6.4481375006812364E-2"/>
                  <c:y val="-2.4615961989420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D1-4B89-B754-F92A32064E25}"/>
                </c:ext>
              </c:extLst>
            </c:dLbl>
            <c:dLbl>
              <c:idx val="1"/>
              <c:delete val="1"/>
              <c:extLst>
                <c:ext xmlns:c15="http://schemas.microsoft.com/office/drawing/2012/chart" uri="{CE6537A1-D6FC-4f65-9D91-7224C49458BB}"/>
                <c:ext xmlns:c16="http://schemas.microsoft.com/office/drawing/2014/chart" uri="{C3380CC4-5D6E-409C-BE32-E72D297353CC}">
                  <c16:uniqueId val="{0000000E-8BD1-4B89-B754-F92A32064E25}"/>
                </c:ext>
              </c:extLst>
            </c:dLbl>
            <c:dLbl>
              <c:idx val="2"/>
              <c:delete val="1"/>
              <c:extLst>
                <c:ext xmlns:c15="http://schemas.microsoft.com/office/drawing/2012/chart" uri="{CE6537A1-D6FC-4f65-9D91-7224C49458BB}"/>
                <c:ext xmlns:c16="http://schemas.microsoft.com/office/drawing/2014/chart" uri="{C3380CC4-5D6E-409C-BE32-E72D297353CC}">
                  <c16:uniqueId val="{0000000F-8BD1-4B89-B754-F92A32064E25}"/>
                </c:ext>
              </c:extLst>
            </c:dLbl>
            <c:dLbl>
              <c:idx val="3"/>
              <c:delete val="1"/>
              <c:extLst>
                <c:ext xmlns:c15="http://schemas.microsoft.com/office/drawing/2012/chart" uri="{CE6537A1-D6FC-4f65-9D91-7224C49458BB}"/>
                <c:ext xmlns:c16="http://schemas.microsoft.com/office/drawing/2014/chart" uri="{C3380CC4-5D6E-409C-BE32-E72D297353CC}">
                  <c16:uniqueId val="{00000010-8BD1-4B89-B754-F92A32064E25}"/>
                </c:ext>
              </c:extLst>
            </c:dLbl>
            <c:dLbl>
              <c:idx val="4"/>
              <c:delete val="1"/>
              <c:extLst>
                <c:ext xmlns:c15="http://schemas.microsoft.com/office/drawing/2012/chart" uri="{CE6537A1-D6FC-4f65-9D91-7224C49458BB}"/>
                <c:ext xmlns:c16="http://schemas.microsoft.com/office/drawing/2014/chart" uri="{C3380CC4-5D6E-409C-BE32-E72D297353CC}">
                  <c16:uniqueId val="{00000011-8BD1-4B89-B754-F92A32064E25}"/>
                </c:ext>
              </c:extLst>
            </c:dLbl>
            <c:dLbl>
              <c:idx val="5"/>
              <c:delete val="1"/>
              <c:extLst>
                <c:ext xmlns:c15="http://schemas.microsoft.com/office/drawing/2012/chart" uri="{CE6537A1-D6FC-4f65-9D91-7224C49458BB}"/>
                <c:ext xmlns:c16="http://schemas.microsoft.com/office/drawing/2014/chart" uri="{C3380CC4-5D6E-409C-BE32-E72D297353CC}">
                  <c16:uniqueId val="{00000012-8BD1-4B89-B754-F92A32064E25}"/>
                </c:ext>
              </c:extLst>
            </c:dLbl>
            <c:dLbl>
              <c:idx val="6"/>
              <c:layout>
                <c:manualLayout>
                  <c:x val="-7.5445012065245088E-3"/>
                  <c:y val="2.868847414573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D1-4B89-B754-F92A32064E25}"/>
                </c:ext>
              </c:extLst>
            </c:dLbl>
            <c:dLbl>
              <c:idx val="7"/>
              <c:layout>
                <c:manualLayout>
                  <c:x val="-5.2306561873172322E-3"/>
                  <c:y val="4.8228123093634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BD1-4B89-B754-F92A32064E25}"/>
                </c:ext>
              </c:extLst>
            </c:dLbl>
            <c:dLbl>
              <c:idx val="8"/>
              <c:delete val="1"/>
              <c:extLst>
                <c:ext xmlns:c15="http://schemas.microsoft.com/office/drawing/2012/chart" uri="{CE6537A1-D6FC-4f65-9D91-7224C49458BB}"/>
                <c:ext xmlns:c16="http://schemas.microsoft.com/office/drawing/2014/chart" uri="{C3380CC4-5D6E-409C-BE32-E72D297353CC}">
                  <c16:uniqueId val="{00000015-8BD1-4B89-B754-F92A32064E25}"/>
                </c:ext>
              </c:extLst>
            </c:dLbl>
            <c:dLbl>
              <c:idx val="9"/>
              <c:layout>
                <c:manualLayout>
                  <c:x val="-6.387578696920913E-3"/>
                  <c:y val="5.3158230384769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BD1-4B89-B754-F92A32064E25}"/>
                </c:ext>
              </c:extLst>
            </c:dLbl>
            <c:dLbl>
              <c:idx val="10"/>
              <c:delete val="1"/>
              <c:extLst>
                <c:ext xmlns:c15="http://schemas.microsoft.com/office/drawing/2012/chart" uri="{CE6537A1-D6FC-4f65-9D91-7224C49458BB}"/>
                <c:ext xmlns:c16="http://schemas.microsoft.com/office/drawing/2014/chart" uri="{C3380CC4-5D6E-409C-BE32-E72D297353CC}">
                  <c16:uniqueId val="{00000017-8BD1-4B89-B754-F92A32064E25}"/>
                </c:ext>
              </c:extLst>
            </c:dLbl>
            <c:dLbl>
              <c:idx val="11"/>
              <c:layout>
                <c:manualLayout>
                  <c:x val="-1.1015277874803039E-2"/>
                  <c:y val="2.1361113889801886E-2"/>
                </c:manualLayout>
              </c:layout>
              <c:spPr>
                <a:noFill/>
                <a:ln>
                  <a:noFill/>
                </a:ln>
                <a:effectLst/>
              </c:spPr>
              <c:txPr>
                <a:bodyPr rot="0" spcFirstLastPara="1" vertOverflow="ellipsis" vert="horz" wrap="square" anchor="ctr" anchorCtr="1"/>
                <a:lstStyle/>
                <a:p>
                  <a:pPr>
                    <a:defRPr sz="1400" b="1" i="0" u="none" strike="noStrike" kern="1200" baseline="0">
                      <a:solidFill>
                        <a:srgbClr val="554D56"/>
                      </a:solidFill>
                      <a:highlight>
                        <a:srgbClr val="FFFF00"/>
                      </a:highlight>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BD1-4B89-B754-F92A32064E25}"/>
                </c:ext>
              </c:extLst>
            </c:dLbl>
            <c:dLbl>
              <c:idx val="12"/>
              <c:delete val="1"/>
              <c:extLst>
                <c:ext xmlns:c15="http://schemas.microsoft.com/office/drawing/2012/chart" uri="{CE6537A1-D6FC-4f65-9D91-7224C49458BB}"/>
                <c:ext xmlns:c16="http://schemas.microsoft.com/office/drawing/2014/chart" uri="{C3380CC4-5D6E-409C-BE32-E72D297353CC}">
                  <c16:uniqueId val="{00000019-8BD1-4B89-B754-F92A32064E25}"/>
                </c:ext>
              </c:extLst>
            </c:dLbl>
            <c:dLbl>
              <c:idx val="13"/>
              <c:layout>
                <c:manualLayout>
                  <c:x val="-1.4373933727034121E-2"/>
                  <c:y val="3.7096496084242106E-2"/>
                </c:manualLayout>
              </c:layout>
              <c:tx>
                <c:rich>
                  <a:bodyPr/>
                  <a:lstStyle/>
                  <a:p>
                    <a:fld id="{F63545EA-4FC1-4D84-A60F-F201C92DFA03}" type="YVALUE">
                      <a:rPr lang="en-US" b="1">
                        <a:highlight>
                          <a:srgbClr val="FFFF00"/>
                        </a:highlight>
                      </a:rPr>
                      <a:pPr/>
                      <a:t>[Y 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8BD1-4B89-B754-F92A32064E25}"/>
                </c:ext>
              </c:extLst>
            </c:dLbl>
            <c:dLbl>
              <c:idx val="14"/>
              <c:delete val="1"/>
              <c:extLst>
                <c:ext xmlns:c15="http://schemas.microsoft.com/office/drawing/2012/chart" uri="{CE6537A1-D6FC-4f65-9D91-7224C49458BB}"/>
                <c:ext xmlns:c16="http://schemas.microsoft.com/office/drawing/2014/chart" uri="{C3380CC4-5D6E-409C-BE32-E72D297353CC}">
                  <c16:uniqueId val="{0000001B-8BD1-4B89-B754-F92A32064E25}"/>
                </c:ext>
              </c:extLst>
            </c:dLbl>
            <c:dLbl>
              <c:idx val="15"/>
              <c:layout>
                <c:manualLayout>
                  <c:x val="-2.9856791338582829E-2"/>
                  <c:y val="3.912462858290771E-2"/>
                </c:manualLayout>
              </c:layout>
              <c:tx>
                <c:rich>
                  <a:bodyPr/>
                  <a:lstStyle/>
                  <a:p>
                    <a:fld id="{BA8B4BA6-8E09-4842-BCE8-D644D7AC1607}" type="YVALUE">
                      <a:rPr lang="en-US" b="1">
                        <a:highlight>
                          <a:srgbClr val="FFFF00"/>
                        </a:highlight>
                      </a:rPr>
                      <a:pPr/>
                      <a:t>[Y 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8BD1-4B89-B754-F92A32064E25}"/>
                </c:ext>
              </c:extLst>
            </c:dLbl>
            <c:dLbl>
              <c:idx val="16"/>
              <c:delete val="1"/>
              <c:extLst>
                <c:ext xmlns:c15="http://schemas.microsoft.com/office/drawing/2012/chart" uri="{CE6537A1-D6FC-4f65-9D91-7224C49458BB}"/>
                <c:ext xmlns:c16="http://schemas.microsoft.com/office/drawing/2014/chart" uri="{C3380CC4-5D6E-409C-BE32-E72D297353CC}">
                  <c16:uniqueId val="{0000001D-8BD1-4B89-B754-F92A32064E25}"/>
                </c:ext>
              </c:extLst>
            </c:dLbl>
            <c:dLbl>
              <c:idx val="17"/>
              <c:layout>
                <c:manualLayout>
                  <c:x val="-1.2382259221879428E-2"/>
                  <c:y val="6.8589360430364621E-2"/>
                </c:manualLayout>
              </c:layout>
              <c:tx>
                <c:rich>
                  <a:bodyPr/>
                  <a:lstStyle/>
                  <a:p>
                    <a:fld id="{50420FB8-00C3-4522-B1B6-37019944063E}" type="YVALUE">
                      <a:rPr lang="en-US" b="1">
                        <a:highlight>
                          <a:srgbClr val="FFFF00"/>
                        </a:highlight>
                      </a:rPr>
                      <a:pPr/>
                      <a:t>[Y 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8BD1-4B89-B754-F92A32064E25}"/>
                </c:ext>
              </c:extLst>
            </c:dLbl>
            <c:spPr>
              <a:noFill/>
              <a:ln>
                <a:noFill/>
              </a:ln>
              <a:effectLst/>
            </c:spPr>
            <c:txPr>
              <a:bodyPr rot="0" spcFirstLastPara="1" vertOverflow="ellipsis" vert="horz" wrap="square" anchor="ctr" anchorCtr="1"/>
              <a:lstStyle/>
              <a:p>
                <a:pPr>
                  <a:defRPr sz="1400" b="0" i="0" u="none" strike="noStrike" kern="1200" baseline="0">
                    <a:solidFill>
                      <a:srgbClr val="554D5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'Option 1'!$A$23:$A$40</c:f>
              <c:numCache>
                <c:formatCode>0</c:formatCode>
                <c:ptCount val="18"/>
                <c:pt idx="0" formatCode="General">
                  <c:v>0</c:v>
                </c:pt>
                <c:pt idx="1">
                  <c:v>133</c:v>
                </c:pt>
                <c:pt idx="2" formatCode="General">
                  <c:v>138</c:v>
                </c:pt>
                <c:pt idx="3" formatCode="General">
                  <c:v>150</c:v>
                </c:pt>
                <c:pt idx="4" formatCode="General">
                  <c:v>150</c:v>
                </c:pt>
                <c:pt idx="5" formatCode="General">
                  <c:v>200</c:v>
                </c:pt>
                <c:pt idx="6" formatCode="General">
                  <c:v>200</c:v>
                </c:pt>
                <c:pt idx="7" formatCode="General">
                  <c:v>250</c:v>
                </c:pt>
                <c:pt idx="8" formatCode="General">
                  <c:v>250</c:v>
                </c:pt>
                <c:pt idx="9" formatCode="General">
                  <c:v>300</c:v>
                </c:pt>
                <c:pt idx="10" formatCode="General">
                  <c:v>300</c:v>
                </c:pt>
                <c:pt idx="11" formatCode="General">
                  <c:v>400</c:v>
                </c:pt>
                <c:pt idx="12" formatCode="General">
                  <c:v>400</c:v>
                </c:pt>
                <c:pt idx="13" formatCode="General">
                  <c:v>450</c:v>
                </c:pt>
                <c:pt idx="14" formatCode="General">
                  <c:v>450</c:v>
                </c:pt>
                <c:pt idx="15" formatCode="General">
                  <c:v>500</c:v>
                </c:pt>
                <c:pt idx="16" formatCode="General">
                  <c:v>500</c:v>
                </c:pt>
                <c:pt idx="17" formatCode="General">
                  <c:v>600</c:v>
                </c:pt>
              </c:numCache>
            </c:numRef>
          </c:xVal>
          <c:yVal>
            <c:numRef>
              <c:f>'Option 1'!$C$23:$C$40</c:f>
              <c:numCache>
                <c:formatCode>0.00%</c:formatCode>
                <c:ptCount val="18"/>
                <c:pt idx="0">
                  <c:v>0</c:v>
                </c:pt>
                <c:pt idx="1">
                  <c:v>0</c:v>
                </c:pt>
                <c:pt idx="5">
                  <c:v>6.4899999999999999E-2</c:v>
                </c:pt>
                <c:pt idx="6">
                  <c:v>6.2399999999999997E-2</c:v>
                </c:pt>
                <c:pt idx="7">
                  <c:v>7.8E-2</c:v>
                </c:pt>
                <c:pt idx="8">
                  <c:v>7.8E-2</c:v>
                </c:pt>
                <c:pt idx="9">
                  <c:v>8.8999999999999996E-2</c:v>
                </c:pt>
                <c:pt idx="10">
                  <c:v>8.8999999999999996E-2</c:v>
                </c:pt>
                <c:pt idx="11">
                  <c:v>9.6799999999999997E-2</c:v>
                </c:pt>
                <c:pt idx="12">
                  <c:v>9.6799999999999997E-2</c:v>
                </c:pt>
                <c:pt idx="13">
                  <c:v>0.14000000000000001</c:v>
                </c:pt>
                <c:pt idx="14">
                  <c:v>0.14000000000000001</c:v>
                </c:pt>
                <c:pt idx="15">
                  <c:v>0.16</c:v>
                </c:pt>
                <c:pt idx="16">
                  <c:v>0.16</c:v>
                </c:pt>
                <c:pt idx="17">
                  <c:v>0.18</c:v>
                </c:pt>
              </c:numCache>
            </c:numRef>
          </c:yVal>
          <c:smooth val="0"/>
          <c:extLst>
            <c:ext xmlns:c16="http://schemas.microsoft.com/office/drawing/2014/chart" uri="{C3380CC4-5D6E-409C-BE32-E72D297353CC}">
              <c16:uniqueId val="{0000001F-8BD1-4B89-B754-F92A32064E25}"/>
            </c:ext>
          </c:extLst>
        </c:ser>
        <c:dLbls>
          <c:showLegendKey val="0"/>
          <c:showVal val="0"/>
          <c:showCatName val="0"/>
          <c:showSerName val="0"/>
          <c:showPercent val="0"/>
          <c:showBubbleSize val="0"/>
        </c:dLbls>
        <c:axId val="751242703"/>
        <c:axId val="569796031"/>
      </c:scatterChart>
      <c:valAx>
        <c:axId val="751242703"/>
        <c:scaling>
          <c:orientation val="minMax"/>
          <c:max val="600"/>
        </c:scaling>
        <c:delete val="0"/>
        <c:axPos val="b"/>
        <c:title>
          <c:tx>
            <c:rich>
              <a:bodyPr rot="0" spcFirstLastPara="1" vertOverflow="ellipsis" vert="horz" wrap="square" anchor="ctr" anchorCtr="1"/>
              <a:lstStyle/>
              <a:p>
                <a:pPr>
                  <a:defRPr sz="1330" b="0" i="0" u="none" strike="noStrike" kern="1200" baseline="0">
                    <a:solidFill>
                      <a:srgbClr val="554D56"/>
                    </a:solidFill>
                    <a:latin typeface="+mn-lt"/>
                    <a:ea typeface="+mn-ea"/>
                    <a:cs typeface="+mn-cs"/>
                  </a:defRPr>
                </a:pPr>
                <a:r>
                  <a:rPr lang="en-US"/>
                  <a:t>Federal Poverty Level</a:t>
                </a:r>
              </a:p>
            </c:rich>
          </c:tx>
          <c:layout>
            <c:manualLayout>
              <c:xMode val="edge"/>
              <c:yMode val="edge"/>
              <c:x val="0.43194266732283465"/>
              <c:y val="0.93811396970101457"/>
            </c:manualLayout>
          </c:layout>
          <c:overlay val="0"/>
          <c:spPr>
            <a:noFill/>
            <a:ln>
              <a:noFill/>
            </a:ln>
            <a:effectLst/>
          </c:spPr>
          <c:txPr>
            <a:bodyPr rot="0" spcFirstLastPara="1" vertOverflow="ellipsis" vert="horz" wrap="square" anchor="ctr" anchorCtr="1"/>
            <a:lstStyle/>
            <a:p>
              <a:pPr>
                <a:defRPr sz="1330" b="0" i="0" u="none" strike="noStrike" kern="1200" baseline="0">
                  <a:solidFill>
                    <a:srgbClr val="554D56"/>
                  </a:solidFill>
                  <a:latin typeface="+mn-lt"/>
                  <a:ea typeface="+mn-ea"/>
                  <a:cs typeface="+mn-cs"/>
                </a:defRPr>
              </a:pPr>
              <a:endParaRPr lang="en-US"/>
            </a:p>
          </c:txPr>
        </c:title>
        <c:numFmt formatCode="General" sourceLinked="0"/>
        <c:majorTickMark val="none"/>
        <c:minorTickMark val="cross"/>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rgbClr val="554D56"/>
                </a:solidFill>
                <a:latin typeface="+mn-lt"/>
                <a:ea typeface="+mn-ea"/>
                <a:cs typeface="+mn-cs"/>
              </a:defRPr>
            </a:pPr>
            <a:endParaRPr lang="en-US"/>
          </a:p>
        </c:txPr>
        <c:crossAx val="569796031"/>
        <c:crosses val="autoZero"/>
        <c:crossBetween val="midCat"/>
        <c:minorUnit val="50"/>
      </c:valAx>
      <c:valAx>
        <c:axId val="569796031"/>
        <c:scaling>
          <c:orientation val="minMax"/>
          <c:max val="0.2"/>
        </c:scaling>
        <c:delete val="1"/>
        <c:axPos val="l"/>
        <c:numFmt formatCode="0.0%" sourceLinked="0"/>
        <c:majorTickMark val="none"/>
        <c:minorTickMark val="none"/>
        <c:tickLblPos val="nextTo"/>
        <c:crossAx val="751242703"/>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rgbClr val="554D56"/>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0.77054</cdr:x>
      <cdr:y>0.55311</cdr:y>
    </cdr:from>
    <cdr:to>
      <cdr:x>0.92031</cdr:x>
      <cdr:y>0.75726</cdr:y>
    </cdr:to>
    <cdr:sp macro="" textlink="">
      <cdr:nvSpPr>
        <cdr:cNvPr id="4" name="TextBox 3">
          <a:extLst xmlns:a="http://schemas.openxmlformats.org/drawingml/2006/main">
            <a:ext uri="{FF2B5EF4-FFF2-40B4-BE49-F238E27FC236}">
              <a16:creationId xmlns:a16="http://schemas.microsoft.com/office/drawing/2014/main" id="{77EE2A3F-4613-482C-B3FF-5BE7549268ED}"/>
            </a:ext>
          </a:extLst>
        </cdr:cNvPr>
        <cdr:cNvSpPr txBox="1"/>
      </cdr:nvSpPr>
      <cdr:spPr>
        <a:xfrm xmlns:a="http://schemas.openxmlformats.org/drawingml/2006/main">
          <a:off x="9489529" y="3032765"/>
          <a:ext cx="1844565" cy="11193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0.04018</cdr:x>
      <cdr:y>0.26649</cdr:y>
    </cdr:from>
    <cdr:to>
      <cdr:x>0.28863</cdr:x>
      <cdr:y>0.51992</cdr:y>
    </cdr:to>
    <cdr:sp macro="" textlink="">
      <cdr:nvSpPr>
        <cdr:cNvPr id="3" name="Rectangle 2">
          <a:extLst xmlns:a="http://schemas.openxmlformats.org/drawingml/2006/main">
            <a:ext uri="{FF2B5EF4-FFF2-40B4-BE49-F238E27FC236}">
              <a16:creationId xmlns:a16="http://schemas.microsoft.com/office/drawing/2014/main" id="{0EDE8EC5-3150-417A-A095-FC62083FD0E4}"/>
            </a:ext>
          </a:extLst>
        </cdr:cNvPr>
        <cdr:cNvSpPr/>
      </cdr:nvSpPr>
      <cdr:spPr>
        <a:xfrm xmlns:a="http://schemas.openxmlformats.org/drawingml/2006/main">
          <a:off x="441094" y="1385657"/>
          <a:ext cx="2727325" cy="1317765"/>
        </a:xfrm>
        <a:prstGeom xmlns:a="http://schemas.openxmlformats.org/drawingml/2006/main" prst="rect">
          <a:avLst/>
        </a:prstGeom>
        <a:noFill xmlns:a="http://schemas.openxmlformats.org/drawingml/2006/main"/>
        <a:ln xmlns:a="http://schemas.openxmlformats.org/drawingml/2006/main" w="44450">
          <a:noFill/>
          <a:prstDash val="dash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54D56"/>
              </a:solidFill>
              <a:effectLst/>
              <a:uLnTx/>
              <a:uFillTx/>
              <a:latin typeface="Arial" panose="020B0604020202020204" pitchFamily="34" charset="0"/>
              <a:cs typeface="Arial" panose="020B0604020202020204" pitchFamily="34" charset="0"/>
            </a:rPr>
            <a:t>Consumers </a:t>
          </a:r>
          <a:r>
            <a:rPr lang="en-US" sz="2400" dirty="0">
              <a:solidFill>
                <a:srgbClr val="554D56"/>
              </a:solidFill>
              <a:latin typeface="Arial" panose="020B0604020202020204" pitchFamily="34" charset="0"/>
              <a:cs typeface="Arial" panose="020B0604020202020204" pitchFamily="34" charset="0"/>
            </a:rPr>
            <a:t>receive financial help for the cost of insurance above maximum contribution</a:t>
          </a:r>
          <a:endParaRPr kumimoji="0" lang="en-US" sz="2400" b="0" i="0" u="none" strike="noStrike" kern="1200" cap="none" spc="0" normalizeH="0" baseline="0" noProof="0" dirty="0">
            <a:ln>
              <a:noFill/>
            </a:ln>
            <a:solidFill>
              <a:srgbClr val="554D56"/>
            </a:solidFill>
            <a:effectLst/>
            <a:uLnTx/>
            <a:uFillTx/>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0.27102</cdr:x>
      <cdr:y>0.09203</cdr:y>
    </cdr:from>
    <cdr:to>
      <cdr:x>0.85112</cdr:x>
      <cdr:y>0.21243</cdr:y>
    </cdr:to>
    <cdr:sp macro="" textlink="">
      <cdr:nvSpPr>
        <cdr:cNvPr id="5" name="Rectangle 4">
          <a:extLst xmlns:a="http://schemas.openxmlformats.org/drawingml/2006/main">
            <a:ext uri="{FF2B5EF4-FFF2-40B4-BE49-F238E27FC236}">
              <a16:creationId xmlns:a16="http://schemas.microsoft.com/office/drawing/2014/main" id="{5C4152B1-AE2D-4DB1-A974-A4642E50A694}"/>
            </a:ext>
          </a:extLst>
        </cdr:cNvPr>
        <cdr:cNvSpPr/>
      </cdr:nvSpPr>
      <cdr:spPr>
        <a:xfrm xmlns:a="http://schemas.openxmlformats.org/drawingml/2006/main">
          <a:off x="2975139" y="478527"/>
          <a:ext cx="6367989" cy="626042"/>
        </a:xfrm>
        <a:prstGeom xmlns:a="http://schemas.openxmlformats.org/drawingml/2006/main" prst="rect">
          <a:avLst/>
        </a:prstGeom>
        <a:noFill xmlns:a="http://schemas.openxmlformats.org/drawingml/2006/main"/>
        <a:ln xmlns:a="http://schemas.openxmlformats.org/drawingml/2006/main" w="44450">
          <a:noFill/>
          <a:prstDash val="dash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54D56"/>
              </a:solidFill>
              <a:latin typeface="Arial" panose="020B0604020202020204" pitchFamily="34" charset="0"/>
              <a:cs typeface="Arial" panose="020B0604020202020204" pitchFamily="34" charset="0"/>
            </a:rPr>
            <a:t>Maximum contribution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54D56"/>
              </a:solidFill>
              <a:latin typeface="Arial" panose="020B0604020202020204" pitchFamily="34" charset="0"/>
              <a:cs typeface="Arial" panose="020B0604020202020204" pitchFamily="34" charset="0"/>
            </a:rPr>
            <a:t> based on annual household income</a:t>
          </a:r>
          <a:endParaRPr kumimoji="0" lang="en-US" sz="2400" b="0" i="0" u="none" strike="noStrike" kern="1200" cap="none" spc="0" normalizeH="0" baseline="0" noProof="0" dirty="0">
            <a:ln>
              <a:noFill/>
            </a:ln>
            <a:solidFill>
              <a:srgbClr val="554D56"/>
            </a:solidFill>
            <a:effectLst/>
            <a:uLnTx/>
            <a:uFillTx/>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45" y="0"/>
            <a:ext cx="3037840" cy="464820"/>
          </a:xfrm>
          <a:prstGeom prst="rect">
            <a:avLst/>
          </a:prstGeom>
        </p:spPr>
        <p:txBody>
          <a:bodyPr vert="horz" lIns="93177" tIns="46589" rIns="93177" bIns="46589" rtlCol="0"/>
          <a:lstStyle>
            <a:lvl1pPr algn="r">
              <a:defRPr sz="1200"/>
            </a:lvl1pPr>
          </a:lstStyle>
          <a:p>
            <a:r>
              <a:rPr lang="en-US" dirty="0"/>
              <a:t>Tribal Consultation</a:t>
            </a:r>
          </a:p>
          <a:p>
            <a:r>
              <a:rPr lang="en-US" dirty="0"/>
              <a:t>October 17, 2018</a:t>
            </a:r>
          </a:p>
        </p:txBody>
      </p:sp>
      <p:sp>
        <p:nvSpPr>
          <p:cNvPr id="4" name="Footer Placeholder 3"/>
          <p:cNvSpPr>
            <a:spLocks noGrp="1"/>
          </p:cNvSpPr>
          <p:nvPr>
            <p:ph type="ftr" sz="quarter" idx="2"/>
          </p:nvPr>
        </p:nvSpPr>
        <p:spPr>
          <a:xfrm>
            <a:off x="7"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5" y="8829967"/>
            <a:ext cx="3037840" cy="464820"/>
          </a:xfrm>
          <a:prstGeom prst="rect">
            <a:avLst/>
          </a:prstGeom>
        </p:spPr>
        <p:txBody>
          <a:bodyPr vert="horz" lIns="93177" tIns="46589" rIns="93177" bIns="46589" rtlCol="0" anchor="b"/>
          <a:lstStyle>
            <a:lvl1pPr algn="r">
              <a:defRPr sz="1200"/>
            </a:lvl1pPr>
          </a:lstStyle>
          <a:p>
            <a:fld id="{6E19EE8C-A99E-CF43-87E0-F84C14701683}" type="slidenum">
              <a:rPr lang="en-US" smtClean="0"/>
              <a:t>‹#›</a:t>
            </a:fld>
            <a:endParaRPr lang="en-US" dirty="0"/>
          </a:p>
        </p:txBody>
      </p:sp>
    </p:spTree>
    <p:extLst>
      <p:ext uri="{BB962C8B-B14F-4D97-AF65-F5344CB8AC3E}">
        <p14:creationId xmlns:p14="http://schemas.microsoft.com/office/powerpoint/2010/main" val="1093428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5" y="0"/>
            <a:ext cx="3037840" cy="464820"/>
          </a:xfrm>
          <a:prstGeom prst="rect">
            <a:avLst/>
          </a:prstGeom>
        </p:spPr>
        <p:txBody>
          <a:bodyPr vert="horz" lIns="93177" tIns="46589" rIns="93177" bIns="46589" rtlCol="0"/>
          <a:lstStyle>
            <a:lvl1pPr algn="r">
              <a:defRPr sz="1200"/>
            </a:lvl1pPr>
          </a:lstStyle>
          <a:p>
            <a:r>
              <a:rPr lang="en-US" dirty="0"/>
              <a:t>Tribal Advisory Workgroup</a:t>
            </a:r>
          </a:p>
          <a:p>
            <a:r>
              <a:rPr lang="en-US" dirty="0"/>
              <a:t>May 1, 2017</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5" y="8829967"/>
            <a:ext cx="3037840" cy="464820"/>
          </a:xfrm>
          <a:prstGeom prst="rect">
            <a:avLst/>
          </a:prstGeom>
        </p:spPr>
        <p:txBody>
          <a:bodyPr vert="horz" lIns="93177" tIns="46589" rIns="93177" bIns="46589" rtlCol="0" anchor="b"/>
          <a:lstStyle>
            <a:lvl1pPr algn="r">
              <a:defRPr sz="1200"/>
            </a:lvl1pPr>
          </a:lstStyle>
          <a:p>
            <a:fld id="{99138C3A-7C76-8042-B10B-734FB36E177F}" type="slidenum">
              <a:rPr lang="en-US" smtClean="0"/>
              <a:t>‹#›</a:t>
            </a:fld>
            <a:endParaRPr lang="en-US" dirty="0"/>
          </a:p>
        </p:txBody>
      </p:sp>
    </p:spTree>
    <p:extLst>
      <p:ext uri="{BB962C8B-B14F-4D97-AF65-F5344CB8AC3E}">
        <p14:creationId xmlns:p14="http://schemas.microsoft.com/office/powerpoint/2010/main" val="2079218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0</a:t>
            </a:fld>
            <a:endParaRPr lang="en-US" dirty="0"/>
          </a:p>
        </p:txBody>
      </p:sp>
    </p:spTree>
    <p:extLst>
      <p:ext uri="{BB962C8B-B14F-4D97-AF65-F5344CB8AC3E}">
        <p14:creationId xmlns:p14="http://schemas.microsoft.com/office/powerpoint/2010/main" val="112952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3717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13</a:t>
            </a:fld>
            <a:endParaRPr lang="en-US" dirty="0"/>
          </a:p>
        </p:txBody>
      </p:sp>
    </p:spTree>
    <p:extLst>
      <p:ext uri="{BB962C8B-B14F-4D97-AF65-F5344CB8AC3E}">
        <p14:creationId xmlns:p14="http://schemas.microsoft.com/office/powerpoint/2010/main" val="172085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14</a:t>
            </a:fld>
            <a:endParaRPr lang="en-US" dirty="0"/>
          </a:p>
        </p:txBody>
      </p:sp>
    </p:spTree>
    <p:extLst>
      <p:ext uri="{BB962C8B-B14F-4D97-AF65-F5344CB8AC3E}">
        <p14:creationId xmlns:p14="http://schemas.microsoft.com/office/powerpoint/2010/main" val="368826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38C3A-7C76-8042-B10B-734FB36E177F}" type="slidenum">
              <a:rPr lang="en-US" smtClean="0"/>
              <a:t>15</a:t>
            </a:fld>
            <a:endParaRPr lang="en-US" dirty="0"/>
          </a:p>
        </p:txBody>
      </p:sp>
    </p:spTree>
    <p:extLst>
      <p:ext uri="{BB962C8B-B14F-4D97-AF65-F5344CB8AC3E}">
        <p14:creationId xmlns:p14="http://schemas.microsoft.com/office/powerpoint/2010/main" val="149759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16</a:t>
            </a:fld>
            <a:endParaRPr lang="en-US" dirty="0"/>
          </a:p>
        </p:txBody>
      </p:sp>
    </p:spTree>
    <p:extLst>
      <p:ext uri="{BB962C8B-B14F-4D97-AF65-F5344CB8AC3E}">
        <p14:creationId xmlns:p14="http://schemas.microsoft.com/office/powerpoint/2010/main" val="341990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17</a:t>
            </a:fld>
            <a:endParaRPr lang="en-US" dirty="0"/>
          </a:p>
        </p:txBody>
      </p:sp>
    </p:spTree>
    <p:extLst>
      <p:ext uri="{BB962C8B-B14F-4D97-AF65-F5344CB8AC3E}">
        <p14:creationId xmlns:p14="http://schemas.microsoft.com/office/powerpoint/2010/main" val="241964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18</a:t>
            </a:fld>
            <a:endParaRPr lang="en-US" dirty="0"/>
          </a:p>
        </p:txBody>
      </p:sp>
    </p:spTree>
    <p:extLst>
      <p:ext uri="{BB962C8B-B14F-4D97-AF65-F5344CB8AC3E}">
        <p14:creationId xmlns:p14="http://schemas.microsoft.com/office/powerpoint/2010/main" val="315790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19</a:t>
            </a:fld>
            <a:endParaRPr lang="en-US" dirty="0"/>
          </a:p>
        </p:txBody>
      </p:sp>
    </p:spTree>
    <p:extLst>
      <p:ext uri="{BB962C8B-B14F-4D97-AF65-F5344CB8AC3E}">
        <p14:creationId xmlns:p14="http://schemas.microsoft.com/office/powerpoint/2010/main" val="30053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20</a:t>
            </a:fld>
            <a:endParaRPr lang="en-US" dirty="0"/>
          </a:p>
        </p:txBody>
      </p:sp>
    </p:spTree>
    <p:extLst>
      <p:ext uri="{BB962C8B-B14F-4D97-AF65-F5344CB8AC3E}">
        <p14:creationId xmlns:p14="http://schemas.microsoft.com/office/powerpoint/2010/main" val="20609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a:t>
            </a:r>
            <a:r>
              <a:rPr lang="en-US" baseline="0" dirty="0"/>
              <a:t> AI/AN enrollee was enrolled in a </a:t>
            </a:r>
            <a:r>
              <a:rPr lang="en-US" dirty="0"/>
              <a:t>PPO plan with out of network coverage, </a:t>
            </a:r>
          </a:p>
          <a:p>
            <a:pPr marL="174708" indent="-174708">
              <a:buFont typeface="Arial" panose="020B0604020202020204" pitchFamily="34" charset="0"/>
              <a:buChar char="•"/>
            </a:pPr>
            <a:r>
              <a:rPr lang="en-US" baseline="0" dirty="0"/>
              <a:t>$0 cost share – OON cost sharing is $0 </a:t>
            </a:r>
          </a:p>
          <a:p>
            <a:pPr marL="174708" indent="-174708">
              <a:buFont typeface="Arial" panose="020B0604020202020204" pitchFamily="34" charset="0"/>
              <a:buChar char="•"/>
            </a:pPr>
            <a:r>
              <a:rPr lang="en-US" baseline="0" dirty="0"/>
              <a:t>Limited cost share – OON cost sharing will be the same as the standard PPO plan for that metal tier </a:t>
            </a:r>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21</a:t>
            </a:fld>
            <a:endParaRPr lang="en-US" dirty="0"/>
          </a:p>
        </p:txBody>
      </p:sp>
    </p:spTree>
    <p:extLst>
      <p:ext uri="{BB962C8B-B14F-4D97-AF65-F5344CB8AC3E}">
        <p14:creationId xmlns:p14="http://schemas.microsoft.com/office/powerpoint/2010/main" val="428034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1</a:t>
            </a:fld>
            <a:endParaRPr lang="en-US" dirty="0"/>
          </a:p>
        </p:txBody>
      </p:sp>
    </p:spTree>
    <p:extLst>
      <p:ext uri="{BB962C8B-B14F-4D97-AF65-F5344CB8AC3E}">
        <p14:creationId xmlns:p14="http://schemas.microsoft.com/office/powerpoint/2010/main" val="44759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22</a:t>
            </a:fld>
            <a:endParaRPr lang="en-US" dirty="0"/>
          </a:p>
        </p:txBody>
      </p:sp>
    </p:spTree>
    <p:extLst>
      <p:ext uri="{BB962C8B-B14F-4D97-AF65-F5344CB8AC3E}">
        <p14:creationId xmlns:p14="http://schemas.microsoft.com/office/powerpoint/2010/main" val="56967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99138C3A-7C76-8042-B10B-734FB36E177F}" type="slidenum">
              <a:rPr lang="en-US" smtClean="0"/>
              <a:t>23</a:t>
            </a:fld>
            <a:endParaRPr lang="en-US" dirty="0"/>
          </a:p>
        </p:txBody>
      </p:sp>
    </p:spTree>
    <p:extLst>
      <p:ext uri="{BB962C8B-B14F-4D97-AF65-F5344CB8AC3E}">
        <p14:creationId xmlns:p14="http://schemas.microsoft.com/office/powerpoint/2010/main" val="190771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t>
            </a:r>
            <a:r>
              <a:rPr lang="en-US" baseline="0" dirty="0"/>
              <a:t> 15-16 = Los Angeles County  565 total</a:t>
            </a:r>
          </a:p>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24</a:t>
            </a:fld>
            <a:endParaRPr lang="en-US" dirty="0"/>
          </a:p>
        </p:txBody>
      </p:sp>
    </p:spTree>
    <p:extLst>
      <p:ext uri="{BB962C8B-B14F-4D97-AF65-F5344CB8AC3E}">
        <p14:creationId xmlns:p14="http://schemas.microsoft.com/office/powerpoint/2010/main" val="83901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25</a:t>
            </a:fld>
            <a:endParaRPr lang="en-US" dirty="0"/>
          </a:p>
        </p:txBody>
      </p:sp>
    </p:spTree>
    <p:extLst>
      <p:ext uri="{BB962C8B-B14F-4D97-AF65-F5344CB8AC3E}">
        <p14:creationId xmlns:p14="http://schemas.microsoft.com/office/powerpoint/2010/main" val="159801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26</a:t>
            </a:fld>
            <a:endParaRPr lang="en-US" dirty="0"/>
          </a:p>
        </p:txBody>
      </p:sp>
    </p:spTree>
    <p:extLst>
      <p:ext uri="{BB962C8B-B14F-4D97-AF65-F5344CB8AC3E}">
        <p14:creationId xmlns:p14="http://schemas.microsoft.com/office/powerpoint/2010/main" val="61235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27</a:t>
            </a:fld>
            <a:endParaRPr lang="en-US" dirty="0"/>
          </a:p>
        </p:txBody>
      </p:sp>
    </p:spTree>
    <p:extLst>
      <p:ext uri="{BB962C8B-B14F-4D97-AF65-F5344CB8AC3E}">
        <p14:creationId xmlns:p14="http://schemas.microsoft.com/office/powerpoint/2010/main" val="3114776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t>
            </a:r>
            <a:r>
              <a:rPr lang="en-US" baseline="0" dirty="0"/>
              <a:t> 15-16 = Los Angeles County  526 total</a:t>
            </a:r>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28</a:t>
            </a:fld>
            <a:endParaRPr lang="en-US" dirty="0"/>
          </a:p>
        </p:txBody>
      </p:sp>
    </p:spTree>
    <p:extLst>
      <p:ext uri="{BB962C8B-B14F-4D97-AF65-F5344CB8AC3E}">
        <p14:creationId xmlns:p14="http://schemas.microsoft.com/office/powerpoint/2010/main" val="364951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29</a:t>
            </a:fld>
            <a:endParaRPr lang="en-US" dirty="0"/>
          </a:p>
        </p:txBody>
      </p:sp>
    </p:spTree>
    <p:extLst>
      <p:ext uri="{BB962C8B-B14F-4D97-AF65-F5344CB8AC3E}">
        <p14:creationId xmlns:p14="http://schemas.microsoft.com/office/powerpoint/2010/main" val="1171700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30</a:t>
            </a:fld>
            <a:endParaRPr lang="en-US" dirty="0"/>
          </a:p>
        </p:txBody>
      </p:sp>
    </p:spTree>
    <p:extLst>
      <p:ext uri="{BB962C8B-B14F-4D97-AF65-F5344CB8AC3E}">
        <p14:creationId xmlns:p14="http://schemas.microsoft.com/office/powerpoint/2010/main" val="157239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F7B70-2DCE-4B74-AAEC-87E237F3490A}" type="slidenum">
              <a:rPr lang="en-US" smtClean="0"/>
              <a:t>31</a:t>
            </a:fld>
            <a:endParaRPr lang="en-US" dirty="0"/>
          </a:p>
        </p:txBody>
      </p:sp>
    </p:spTree>
    <p:extLst>
      <p:ext uri="{BB962C8B-B14F-4D97-AF65-F5344CB8AC3E}">
        <p14:creationId xmlns:p14="http://schemas.microsoft.com/office/powerpoint/2010/main" val="100109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2</a:t>
            </a:fld>
            <a:endParaRPr lang="en-US" dirty="0"/>
          </a:p>
        </p:txBody>
      </p:sp>
    </p:spTree>
    <p:extLst>
      <p:ext uri="{BB962C8B-B14F-4D97-AF65-F5344CB8AC3E}">
        <p14:creationId xmlns:p14="http://schemas.microsoft.com/office/powerpoint/2010/main" val="71011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09">
              <a:defRPr/>
            </a:pPr>
            <a:endParaRPr lang="en-US" dirty="0"/>
          </a:p>
        </p:txBody>
      </p:sp>
      <p:sp>
        <p:nvSpPr>
          <p:cNvPr id="4" name="Slide Number Placeholder 3"/>
          <p:cNvSpPr>
            <a:spLocks noGrp="1"/>
          </p:cNvSpPr>
          <p:nvPr>
            <p:ph type="sldNum" sz="quarter" idx="10"/>
          </p:nvPr>
        </p:nvSpPr>
        <p:spPr/>
        <p:txBody>
          <a:bodyPr/>
          <a:lstStyle/>
          <a:p>
            <a:pPr defTabSz="942209">
              <a:defRPr/>
            </a:pPr>
            <a:fld id="{684F7B70-2DCE-4B74-AAEC-87E237F3490A}" type="slidenum">
              <a:rPr lang="en-US">
                <a:solidFill>
                  <a:prstClr val="black"/>
                </a:solidFill>
                <a:latin typeface="Calibri" panose="020F0502020204030204"/>
              </a:rPr>
              <a:pPr defTabSz="942209">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2395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6822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257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66987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31930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96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31774">
              <a:defRPr/>
            </a:pPr>
            <a:fld id="{62CA19BE-7040-4542-9095-DA891BD4D587}" type="slidenum">
              <a:rPr lang="en-US">
                <a:solidFill>
                  <a:prstClr val="black"/>
                </a:solidFill>
                <a:latin typeface="Calibri" panose="020F0502020204030204"/>
              </a:rPr>
              <a:pPr defTabSz="931774">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86511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181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40</a:t>
            </a:fld>
            <a:endParaRPr lang="en-US" dirty="0"/>
          </a:p>
        </p:txBody>
      </p:sp>
    </p:spTree>
    <p:extLst>
      <p:ext uri="{BB962C8B-B14F-4D97-AF65-F5344CB8AC3E}">
        <p14:creationId xmlns:p14="http://schemas.microsoft.com/office/powerpoint/2010/main" val="4019702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42</a:t>
            </a:fld>
            <a:endParaRPr lang="en-US" dirty="0"/>
          </a:p>
        </p:txBody>
      </p:sp>
    </p:spTree>
    <p:extLst>
      <p:ext uri="{BB962C8B-B14F-4D97-AF65-F5344CB8AC3E}">
        <p14:creationId xmlns:p14="http://schemas.microsoft.com/office/powerpoint/2010/main" val="77784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5</a:t>
            </a:fld>
            <a:endParaRPr lang="en-US" dirty="0"/>
          </a:p>
        </p:txBody>
      </p:sp>
    </p:spTree>
    <p:extLst>
      <p:ext uri="{BB962C8B-B14F-4D97-AF65-F5344CB8AC3E}">
        <p14:creationId xmlns:p14="http://schemas.microsoft.com/office/powerpoint/2010/main" val="125456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38C3A-7C76-8042-B10B-734FB36E177F}" type="slidenum">
              <a:rPr lang="en-US" smtClean="0"/>
              <a:t>43</a:t>
            </a:fld>
            <a:endParaRPr lang="en-US" dirty="0"/>
          </a:p>
        </p:txBody>
      </p:sp>
    </p:spTree>
    <p:extLst>
      <p:ext uri="{BB962C8B-B14F-4D97-AF65-F5344CB8AC3E}">
        <p14:creationId xmlns:p14="http://schemas.microsoft.com/office/powerpoint/2010/main" val="4078895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48</a:t>
            </a:fld>
            <a:endParaRPr lang="en-US" dirty="0"/>
          </a:p>
        </p:txBody>
      </p:sp>
    </p:spTree>
    <p:extLst>
      <p:ext uri="{BB962C8B-B14F-4D97-AF65-F5344CB8AC3E}">
        <p14:creationId xmlns:p14="http://schemas.microsoft.com/office/powerpoint/2010/main" val="3496380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49</a:t>
            </a:fld>
            <a:endParaRPr lang="en-US" dirty="0"/>
          </a:p>
        </p:txBody>
      </p:sp>
    </p:spTree>
    <p:extLst>
      <p:ext uri="{BB962C8B-B14F-4D97-AF65-F5344CB8AC3E}">
        <p14:creationId xmlns:p14="http://schemas.microsoft.com/office/powerpoint/2010/main" val="1622906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50</a:t>
            </a:fld>
            <a:endParaRPr lang="en-US" dirty="0"/>
          </a:p>
        </p:txBody>
      </p:sp>
    </p:spTree>
    <p:extLst>
      <p:ext uri="{BB962C8B-B14F-4D97-AF65-F5344CB8AC3E}">
        <p14:creationId xmlns:p14="http://schemas.microsoft.com/office/powerpoint/2010/main" val="325407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6</a:t>
            </a:fld>
            <a:endParaRPr lang="en-US" dirty="0"/>
          </a:p>
        </p:txBody>
      </p:sp>
    </p:spTree>
    <p:extLst>
      <p:ext uri="{BB962C8B-B14F-4D97-AF65-F5344CB8AC3E}">
        <p14:creationId xmlns:p14="http://schemas.microsoft.com/office/powerpoint/2010/main" val="312294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38C3A-7C76-8042-B10B-734FB36E177F}" type="slidenum">
              <a:rPr lang="en-US" smtClean="0"/>
              <a:t>7</a:t>
            </a:fld>
            <a:endParaRPr lang="en-US" dirty="0"/>
          </a:p>
        </p:txBody>
      </p:sp>
    </p:spTree>
    <p:extLst>
      <p:ext uri="{BB962C8B-B14F-4D97-AF65-F5344CB8AC3E}">
        <p14:creationId xmlns:p14="http://schemas.microsoft.com/office/powerpoint/2010/main" val="286012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prstClr val="black"/>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1774">
              <a:defRPr/>
            </a:pPr>
            <a:fld id="{684F7B70-2DCE-4B74-AAEC-87E237F3490A}"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208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09">
              <a:defRPr/>
            </a:pPr>
            <a:fld id="{684F7B70-2DCE-4B74-AAEC-87E237F3490A}" type="slidenum">
              <a:rPr lang="en-US">
                <a:solidFill>
                  <a:prstClr val="black"/>
                </a:solidFill>
                <a:latin typeface="Calibri" panose="020F0502020204030204"/>
              </a:rPr>
              <a:pPr defTabSz="94220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9780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defTabSz="942209">
              <a:defRPr/>
            </a:pPr>
            <a:fld id="{62CA19BE-7040-4542-9095-DA891BD4D587}" type="slidenum">
              <a:rPr lang="en-US">
                <a:solidFill>
                  <a:prstClr val="black"/>
                </a:solidFill>
                <a:latin typeface="Calibri" panose="020F0502020204030204"/>
              </a:rPr>
              <a:pPr defTabSz="94220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6694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3108029"/>
            <a:ext cx="8686800" cy="202016"/>
          </a:xfrm>
        </p:spPr>
        <p:txBody>
          <a:bodyPr lIns="91440">
            <a:noAutofit/>
          </a:bodyPr>
          <a:lstStyle>
            <a:lvl1pPr algn="ctr">
              <a:defRPr sz="1600" spc="0" baseline="0">
                <a:solidFill>
                  <a:srgbClr val="554D56"/>
                </a:solidFill>
              </a:defRPr>
            </a:lvl1pPr>
          </a:lstStyle>
          <a:p>
            <a:r>
              <a:rPr lang="en-US" dirty="0"/>
              <a:t>NAME OF PRESENTATION HERE</a:t>
            </a:r>
          </a:p>
        </p:txBody>
      </p:sp>
      <p:sp>
        <p:nvSpPr>
          <p:cNvPr id="3" name="Subtitle 2"/>
          <p:cNvSpPr>
            <a:spLocks noGrp="1"/>
          </p:cNvSpPr>
          <p:nvPr>
            <p:ph type="subTitle" idx="1" hasCustomPrompt="1"/>
          </p:nvPr>
        </p:nvSpPr>
        <p:spPr>
          <a:xfrm>
            <a:off x="228600" y="3316955"/>
            <a:ext cx="8686800" cy="188087"/>
          </a:xfrm>
        </p:spPr>
        <p:txBody>
          <a:bodyPr lIns="91440">
            <a:noAutofit/>
          </a:bodyPr>
          <a:lstStyle>
            <a:lvl1pPr marL="0" indent="0" algn="ctr">
              <a:buNone/>
              <a:defRPr sz="1600" b="0" i="0" spc="0" baseline="0">
                <a:solidFill>
                  <a:srgbClr val="554D5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486" y="825232"/>
            <a:ext cx="1372332" cy="1768511"/>
          </a:xfrm>
          <a:prstGeom prst="rect">
            <a:avLst/>
          </a:prstGeom>
        </p:spPr>
      </p:pic>
    </p:spTree>
    <p:extLst>
      <p:ext uri="{BB962C8B-B14F-4D97-AF65-F5344CB8AC3E}">
        <p14:creationId xmlns:p14="http://schemas.microsoft.com/office/powerpoint/2010/main" val="309372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Row Headers and Bulleted Content2">
    <p:spTree>
      <p:nvGrpSpPr>
        <p:cNvPr id="1" name=""/>
        <p:cNvGrpSpPr/>
        <p:nvPr/>
      </p:nvGrpSpPr>
      <p:grpSpPr>
        <a:xfrm>
          <a:off x="0" y="0"/>
          <a:ext cx="0" cy="0"/>
          <a:chOff x="0" y="0"/>
          <a:chExt cx="0" cy="0"/>
        </a:xfrm>
      </p:grpSpPr>
      <p:cxnSp>
        <p:nvCxnSpPr>
          <p:cNvPr id="9" name="Straight Connector 8"/>
          <p:cNvCxnSpPr/>
          <p:nvPr userDrawn="1"/>
        </p:nvCxnSpPr>
        <p:spPr>
          <a:xfrm>
            <a:off x="1143002"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0" y="4663201"/>
            <a:ext cx="898307" cy="354056"/>
          </a:xfrm>
          <a:prstGeom prst="rect">
            <a:avLst/>
          </a:prstGeom>
        </p:spPr>
      </p:pic>
      <p:sp>
        <p:nvSpPr>
          <p:cNvPr id="11" name="Title 1"/>
          <p:cNvSpPr>
            <a:spLocks noGrp="1"/>
          </p:cNvSpPr>
          <p:nvPr>
            <p:ph type="title" hasCustomPrompt="1"/>
          </p:nvPr>
        </p:nvSpPr>
        <p:spPr>
          <a:xfrm>
            <a:off x="228599" y="137162"/>
            <a:ext cx="8686800" cy="794715"/>
          </a:xfrm>
        </p:spPr>
        <p:txBody>
          <a:bodyPr>
            <a:noAutofit/>
          </a:bodyPr>
          <a:lstStyle>
            <a:lvl1pPr>
              <a:defRPr sz="2400" cap="all" baseline="0"/>
            </a:lvl1pPr>
          </a:lstStyle>
          <a:p>
            <a:r>
              <a:rPr lang="en-US" dirty="0"/>
              <a:t>Use this slide template for longer headers with  ~ two rows</a:t>
            </a:r>
          </a:p>
        </p:txBody>
      </p:sp>
      <p:sp>
        <p:nvSpPr>
          <p:cNvPr id="13" name="Slide Number Placeholder 5"/>
          <p:cNvSpPr>
            <a:spLocks noGrp="1"/>
          </p:cNvSpPr>
          <p:nvPr>
            <p:ph type="sldNum" sz="quarter" idx="4"/>
          </p:nvPr>
        </p:nvSpPr>
        <p:spPr>
          <a:xfrm>
            <a:off x="8183783"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228600" y="947988"/>
            <a:ext cx="8680450" cy="3696296"/>
          </a:xfrm>
          <a:prstGeom prst="rect">
            <a:avLst/>
          </a:prstGeom>
        </p:spPr>
        <p:txBody>
          <a:bodyPr/>
          <a:lstStyle>
            <a:lvl1pPr>
              <a:spcBef>
                <a:spcPts val="1000"/>
              </a:spcBef>
              <a:defRPr sz="2000" baseline="0">
                <a:solidFill>
                  <a:schemeClr val="tx1"/>
                </a:solidFill>
              </a:defRPr>
            </a:lvl1pPr>
            <a:lvl2pPr marL="517512" indent="-284156">
              <a:buFont typeface="Arial" panose="020B0604020202020204" pitchFamily="34" charset="0"/>
              <a:buChar char="□"/>
              <a:defRPr sz="2000">
                <a:solidFill>
                  <a:schemeClr val="tx1"/>
                </a:solidFill>
              </a:defRPr>
            </a:lvl2pPr>
            <a:lvl3pPr marL="746106" indent="-223832">
              <a:tabLst/>
              <a:defRPr sz="2000">
                <a:solidFill>
                  <a:schemeClr val="tx1"/>
                </a:solidFill>
              </a:defRPr>
            </a:lvl3pPr>
            <a:lvl4pPr marL="1028675" indent="-225419">
              <a:buFont typeface="Arial" panose="020B0604020202020204" pitchFamily="34" charset="0"/>
              <a:buChar char="▫"/>
              <a:defRPr sz="2000">
                <a:solidFill>
                  <a:schemeClr val="tx1"/>
                </a:solidFill>
              </a:defRPr>
            </a:lvl4pPr>
            <a:lvl5pPr marL="1257269" indent="-227007">
              <a:buFont typeface="Arial" panose="020B0604020202020204" pitchFamily="34" charset="0"/>
              <a:buChar char="▪"/>
              <a:defRPr sz="20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Tree>
    <p:extLst>
      <p:ext uri="{BB962C8B-B14F-4D97-AF65-F5344CB8AC3E}">
        <p14:creationId xmlns:p14="http://schemas.microsoft.com/office/powerpoint/2010/main" val="3107046802"/>
      </p:ext>
    </p:extLst>
  </p:cSld>
  <p:clrMapOvr>
    <a:masterClrMapping/>
  </p:clrMapOvr>
  <p:extLst mod="1">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3108029"/>
            <a:ext cx="8686800" cy="202016"/>
          </a:xfrm>
        </p:spPr>
        <p:txBody>
          <a:bodyPr lIns="91440">
            <a:noAutofit/>
          </a:bodyPr>
          <a:lstStyle>
            <a:lvl1pPr algn="ctr">
              <a:defRPr sz="1600" spc="0" baseline="0">
                <a:solidFill>
                  <a:srgbClr val="554D56"/>
                </a:solidFill>
              </a:defRPr>
            </a:lvl1pPr>
          </a:lstStyle>
          <a:p>
            <a:r>
              <a:rPr lang="en-US" dirty="0"/>
              <a:t>NAME OF PRESENTATION HERE</a:t>
            </a:r>
          </a:p>
        </p:txBody>
      </p:sp>
      <p:sp>
        <p:nvSpPr>
          <p:cNvPr id="3" name="Subtitle 2"/>
          <p:cNvSpPr>
            <a:spLocks noGrp="1"/>
          </p:cNvSpPr>
          <p:nvPr>
            <p:ph type="subTitle" idx="1" hasCustomPrompt="1"/>
          </p:nvPr>
        </p:nvSpPr>
        <p:spPr>
          <a:xfrm>
            <a:off x="228600" y="3316955"/>
            <a:ext cx="8686800" cy="188087"/>
          </a:xfrm>
        </p:spPr>
        <p:txBody>
          <a:bodyPr lIns="91440">
            <a:noAutofit/>
          </a:bodyPr>
          <a:lstStyle>
            <a:lvl1pPr marL="0" indent="0" algn="ctr">
              <a:buNone/>
              <a:defRPr sz="1600" b="0" i="0" spc="0" baseline="0">
                <a:solidFill>
                  <a:srgbClr val="554D5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486" y="825232"/>
            <a:ext cx="1372332" cy="1768511"/>
          </a:xfrm>
          <a:prstGeom prst="rect">
            <a:avLst/>
          </a:prstGeom>
        </p:spPr>
      </p:pic>
    </p:spTree>
    <p:extLst>
      <p:ext uri="{BB962C8B-B14F-4D97-AF65-F5344CB8AC3E}">
        <p14:creationId xmlns:p14="http://schemas.microsoft.com/office/powerpoint/2010/main" val="42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hort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011704"/>
            <a:ext cx="8686800" cy="449767"/>
          </a:xfrm>
        </p:spPr>
        <p:txBody>
          <a:bodyPr lIns="91440" anchor="t"/>
          <a:lstStyle>
            <a:lvl1pPr algn="ctr">
              <a:defRPr sz="3300" b="1" i="0" cap="all">
                <a:solidFill>
                  <a:schemeClr val="bg1"/>
                </a:solidFill>
                <a:latin typeface="Arial"/>
                <a:cs typeface="Arial"/>
              </a:defRPr>
            </a:lvl1pPr>
          </a:lstStyle>
          <a:p>
            <a:r>
              <a:rPr lang="en-US" dirty="0"/>
              <a:t>INSERT SHORT TITLE HERE</a:t>
            </a:r>
          </a:p>
        </p:txBody>
      </p:sp>
      <p:sp>
        <p:nvSpPr>
          <p:cNvPr id="3" name="Text Placeholder 2"/>
          <p:cNvSpPr>
            <a:spLocks noGrp="1"/>
          </p:cNvSpPr>
          <p:nvPr>
            <p:ph type="body" idx="1" hasCustomPrompt="1"/>
          </p:nvPr>
        </p:nvSpPr>
        <p:spPr>
          <a:xfrm>
            <a:off x="228600" y="2468808"/>
            <a:ext cx="8686800" cy="303362"/>
          </a:xfrm>
        </p:spPr>
        <p:txBody>
          <a:bodyPr lIns="91440" anchor="t" anchorCtr="0"/>
          <a:lstStyle>
            <a:lvl1pPr marL="0" indent="0" algn="ctr">
              <a:buNone/>
              <a:defRPr sz="1600" b="0" i="0" spc="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 Presenter Title</a:t>
            </a:r>
          </a:p>
        </p:txBody>
      </p:sp>
      <p:cxnSp>
        <p:nvCxnSpPr>
          <p:cNvPr id="14" name="Straight Connector 13"/>
          <p:cNvCxnSpPr/>
          <p:nvPr userDrawn="1"/>
        </p:nvCxnSpPr>
        <p:spPr>
          <a:xfrm>
            <a:off x="1143000"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7"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813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66"/>
            <a:ext cx="8686800" cy="449767"/>
          </a:xfrm>
        </p:spPr>
        <p:txBody>
          <a:bodyPr lIns="91440" anchor="t"/>
          <a:lstStyle>
            <a:lvl1pPr algn="ctr">
              <a:defRPr sz="3300"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28600" y="2623382"/>
            <a:ext cx="8686800" cy="303362"/>
          </a:xfrm>
        </p:spPr>
        <p:txBody>
          <a:bodyPr lIns="91440" anchor="t" anchorCtr="0"/>
          <a:lstStyle>
            <a:lvl1pPr marL="0" indent="0" algn="ctr">
              <a:buNone/>
              <a:defRPr sz="1600" b="0" i="0" spc="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228600" y="4772061"/>
            <a:ext cx="2133600" cy="273844"/>
          </a:xfrm>
          <a:prstGeom prst="rect">
            <a:avLst/>
          </a:prstGeom>
        </p:spPr>
        <p:txBody>
          <a:bodyPr/>
          <a:lstStyle>
            <a:lvl1pPr>
              <a:defRPr>
                <a:solidFill>
                  <a:schemeClr val="bg1"/>
                </a:solidFill>
              </a:defRPr>
            </a:lvl1pPr>
          </a:lstStyle>
          <a:p>
            <a:endParaRPr lang="en-US" dirty="0">
              <a:solidFill>
                <a:prstClr val="white"/>
              </a:solidFill>
              <a:sym typeface="Calibri"/>
            </a:endParaRPr>
          </a:p>
        </p:txBody>
      </p:sp>
      <p:cxnSp>
        <p:nvCxnSpPr>
          <p:cNvPr id="9" name="Straight Connector 8"/>
          <p:cNvCxnSpPr/>
          <p:nvPr userDrawn="1"/>
        </p:nvCxnSpPr>
        <p:spPr>
          <a:xfrm>
            <a:off x="1143000"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793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809957"/>
            <a:ext cx="8687108" cy="3805958"/>
          </a:xfrm>
        </p:spPr>
        <p:txBody>
          <a:bodyPr/>
          <a:lstStyle>
            <a:lvl1pPr marL="342900" indent="-342900">
              <a:buFont typeface="Arial" pitchFamily="34" charset="0"/>
              <a:buChar char="•"/>
              <a:defRPr sz="2400" baseline="0"/>
            </a:lvl1pPr>
            <a:lvl3pPr marL="1657350" indent="-180975">
              <a:spcBef>
                <a:spcPts val="0"/>
              </a:spcBef>
              <a:buSzPct val="75000"/>
              <a:buFont typeface="Arial" pitchFamily="34" charset="0"/>
              <a:buChar char="•"/>
              <a:defRPr/>
            </a:lvl3pPr>
          </a:lstStyle>
          <a:p>
            <a:pPr marL="231775" indent="-231775">
              <a:spcBef>
                <a:spcPts val="0"/>
              </a:spcBef>
            </a:pPr>
            <a:r>
              <a:rPr lang="en-US" sz="2400" dirty="0"/>
              <a:t>First Level.</a:t>
            </a:r>
          </a:p>
          <a:p>
            <a:pPr marL="742950" lvl="1" indent="-282575">
              <a:spcBef>
                <a:spcPts val="0"/>
              </a:spcBef>
              <a:buSzPct val="75000"/>
              <a:buFont typeface="Courier New" pitchFamily="49" charset="0"/>
              <a:buChar char="o"/>
            </a:pPr>
            <a:r>
              <a:rPr lang="en-US" sz="2000" dirty="0">
                <a:latin typeface="Arial" pitchFamily="34" charset="0"/>
                <a:cs typeface="Arial" pitchFamily="34" charset="0"/>
              </a:rPr>
              <a:t>Second Level.</a:t>
            </a:r>
          </a:p>
          <a:p>
            <a:pPr marL="1257300" lvl="1" indent="-234950">
              <a:spcBef>
                <a:spcPts val="0"/>
              </a:spcBef>
              <a:buSzPct val="75000"/>
              <a:buFont typeface="Wingdings" pitchFamily="2" charset="2"/>
              <a:buChar char="§"/>
            </a:pPr>
            <a:r>
              <a:rPr lang="en-US" sz="1800" dirty="0">
                <a:latin typeface="Arial" pitchFamily="34" charset="0"/>
                <a:cs typeface="Arial" pitchFamily="34" charset="0"/>
              </a:rPr>
              <a:t>Third Level.</a:t>
            </a:r>
          </a:p>
          <a:p>
            <a:pPr marL="1657350" lvl="2" indent="-180975">
              <a:spcBef>
                <a:spcPts val="0"/>
              </a:spcBef>
              <a:buSzPct val="75000"/>
              <a:buFont typeface="Arial" pitchFamily="34" charset="0"/>
              <a:buChar char="•"/>
            </a:pPr>
            <a:r>
              <a:rPr lang="en-US" sz="1600" dirty="0">
                <a:latin typeface="Arial" pitchFamily="34" charset="0"/>
                <a:cs typeface="Arial" pitchFamily="34" charset="0"/>
              </a:rPr>
              <a:t>Fourth</a:t>
            </a:r>
            <a:r>
              <a:rPr lang="en-US" sz="1600" baseline="0" dirty="0">
                <a:latin typeface="Arial" pitchFamily="34" charset="0"/>
                <a:cs typeface="Arial" pitchFamily="34" charset="0"/>
              </a:rPr>
              <a:t> Level.</a:t>
            </a:r>
            <a:endParaRPr lang="en-US" sz="1600" dirty="0"/>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926553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28600" y="1040607"/>
            <a:ext cx="8686800" cy="2695575"/>
          </a:xfrm>
        </p:spPr>
        <p:txBody>
          <a:bodyPr/>
          <a:lstStyle/>
          <a:p>
            <a:endParaRPr lang="en-US" dirty="0"/>
          </a:p>
        </p:txBody>
      </p:sp>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801147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Presentation Introdu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965076"/>
            <a:ext cx="8686800" cy="344970"/>
          </a:xfrm>
        </p:spPr>
        <p:txBody>
          <a:bodyPr lIns="91440">
            <a:noAutofit/>
          </a:bodyPr>
          <a:lstStyle>
            <a:lvl1pPr algn="ctr">
              <a:defRPr sz="1200" spc="0" baseline="0">
                <a:solidFill>
                  <a:schemeClr val="tx1"/>
                </a:solidFill>
              </a:defRPr>
            </a:lvl1pPr>
          </a:lstStyle>
          <a:p>
            <a:r>
              <a:rPr lang="en-US" dirty="0"/>
              <a:t>NAME OF PRESENTATION HERE</a:t>
            </a:r>
          </a:p>
        </p:txBody>
      </p:sp>
      <p:sp>
        <p:nvSpPr>
          <p:cNvPr id="3" name="Subtitle 2"/>
          <p:cNvSpPr>
            <a:spLocks noGrp="1"/>
          </p:cNvSpPr>
          <p:nvPr>
            <p:ph type="subTitle" idx="1" hasCustomPrompt="1"/>
          </p:nvPr>
        </p:nvSpPr>
        <p:spPr>
          <a:xfrm>
            <a:off x="228600" y="3316956"/>
            <a:ext cx="8686800" cy="364422"/>
          </a:xfrm>
          <a:prstGeom prst="rect">
            <a:avLst/>
          </a:prstGeom>
        </p:spPr>
        <p:txBody>
          <a:bodyPr lIns="91440">
            <a:noAutofit/>
          </a:bodyPr>
          <a:lstStyle>
            <a:lvl1pPr marL="0" indent="0" algn="ctr">
              <a:buNone/>
              <a:defRPr sz="1200" b="0" i="0" spc="0" baseline="0">
                <a:solidFill>
                  <a:schemeClr val="tx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0081" y="825235"/>
            <a:ext cx="1372332" cy="1768511"/>
          </a:xfrm>
          <a:prstGeom prst="rect">
            <a:avLst/>
          </a:prstGeom>
        </p:spPr>
      </p:pic>
    </p:spTree>
    <p:extLst>
      <p:ext uri="{BB962C8B-B14F-4D97-AF65-F5344CB8AC3E}">
        <p14:creationId xmlns:p14="http://schemas.microsoft.com/office/powerpoint/2010/main" val="4073776976"/>
      </p:ext>
    </p:extLst>
  </p:cSld>
  <p:clrMapOvr>
    <a:masterClrMapping/>
  </p:clrMapOvr>
  <p:extLst mod="1">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68"/>
            <a:ext cx="8686800" cy="985616"/>
          </a:xfrm>
        </p:spPr>
        <p:txBody>
          <a:bodyPr lIns="91440" anchor="t">
            <a:noAutofit/>
          </a:bodyPr>
          <a:lstStyle>
            <a:lvl1pPr algn="ctr">
              <a:defRPr sz="2250" b="1" i="0" cap="none" baseline="0">
                <a:solidFill>
                  <a:schemeClr val="tx1"/>
                </a:solidFill>
                <a:latin typeface="Arial"/>
                <a:cs typeface="Arial"/>
              </a:defRPr>
            </a:lvl1pPr>
          </a:lstStyle>
          <a:p>
            <a:r>
              <a:rPr lang="en-US" dirty="0"/>
              <a:t>INSERT LONG </a:t>
            </a:r>
            <a:br>
              <a:rPr lang="en-US" dirty="0"/>
            </a:br>
            <a:r>
              <a:rPr lang="en-US" dirty="0"/>
              <a:t>TITLE HERE</a:t>
            </a:r>
          </a:p>
        </p:txBody>
      </p:sp>
      <p:sp>
        <p:nvSpPr>
          <p:cNvPr id="4" name="Date Placeholder 3"/>
          <p:cNvSpPr>
            <a:spLocks noGrp="1"/>
          </p:cNvSpPr>
          <p:nvPr>
            <p:ph type="dt" sz="half" idx="10"/>
          </p:nvPr>
        </p:nvSpPr>
        <p:spPr>
          <a:xfrm>
            <a:off x="228600" y="4772062"/>
            <a:ext cx="2133600" cy="273844"/>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143003"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
        <p:nvSpPr>
          <p:cNvPr id="10" name="Text Placeholder 2"/>
          <p:cNvSpPr>
            <a:spLocks noGrp="1"/>
          </p:cNvSpPr>
          <p:nvPr>
            <p:ph type="body" idx="1" hasCustomPrompt="1"/>
          </p:nvPr>
        </p:nvSpPr>
        <p:spPr>
          <a:xfrm>
            <a:off x="228600" y="2643619"/>
            <a:ext cx="8686800" cy="303362"/>
          </a:xfrm>
          <a:prstGeom prst="rect">
            <a:avLst/>
          </a:prstGeom>
        </p:spPr>
        <p:txBody>
          <a:bodyPr lIns="91440" anchor="t" anchorCtr="0">
            <a:noAutofit/>
          </a:bodyPr>
          <a:lstStyle>
            <a:lvl1pPr marL="0" indent="0" algn="ctr">
              <a:buNone/>
              <a:defRPr sz="1200" b="0" i="0" spc="0" baseline="0">
                <a:solidFill>
                  <a:schemeClr val="tx1"/>
                </a:solidFill>
                <a:latin typeface="Arial"/>
                <a:cs typeface="Aria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8"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dirty="0"/>
              <a:t>Presenter, Presenter Title in Arial 16</a:t>
            </a:r>
          </a:p>
        </p:txBody>
      </p:sp>
      <p:sp>
        <p:nvSpPr>
          <p:cNvPr id="11" name="Text Placeholder 2"/>
          <p:cNvSpPr>
            <a:spLocks noGrp="1"/>
          </p:cNvSpPr>
          <p:nvPr>
            <p:ph type="body" idx="11" hasCustomPrompt="1"/>
          </p:nvPr>
        </p:nvSpPr>
        <p:spPr>
          <a:xfrm>
            <a:off x="228602" y="2961835"/>
            <a:ext cx="8686800" cy="303362"/>
          </a:xfrm>
          <a:prstGeom prst="rect">
            <a:avLst/>
          </a:prstGeom>
        </p:spPr>
        <p:txBody>
          <a:bodyPr lIns="91440" anchor="t" anchorCtr="0">
            <a:noAutofit/>
          </a:bodyPr>
          <a:lstStyle>
            <a:lvl1pPr marL="0" indent="0" algn="ctr">
              <a:buNone/>
              <a:defRPr sz="1200" b="0" i="0" spc="0" baseline="0">
                <a:solidFill>
                  <a:schemeClr val="tx1"/>
                </a:solidFill>
                <a:latin typeface="Arial"/>
                <a:cs typeface="Aria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8"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r>
              <a:rPr lang="en-US" sz="1050" dirty="0">
                <a:solidFill>
                  <a:schemeClr val="tx1"/>
                </a:solidFill>
                <a:latin typeface="Arial" panose="020B0604020202020204" pitchFamily="34" charset="0"/>
                <a:cs typeface="Arial" panose="020B0604020202020204" pitchFamily="34" charset="0"/>
              </a:rPr>
              <a:t>“Discussion” or “Action” in Arial 14</a:t>
            </a:r>
          </a:p>
        </p:txBody>
      </p:sp>
    </p:spTree>
    <p:extLst>
      <p:ext uri="{BB962C8B-B14F-4D97-AF65-F5344CB8AC3E}">
        <p14:creationId xmlns:p14="http://schemas.microsoft.com/office/powerpoint/2010/main" val="378956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Row Headers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1"/>
            <a:ext cx="898307" cy="354056"/>
          </a:xfrm>
          <a:prstGeom prst="rect">
            <a:avLst/>
          </a:prstGeom>
        </p:spPr>
      </p:pic>
      <p:sp>
        <p:nvSpPr>
          <p:cNvPr id="11" name="Title 1"/>
          <p:cNvSpPr>
            <a:spLocks noGrp="1"/>
          </p:cNvSpPr>
          <p:nvPr>
            <p:ph type="title" hasCustomPrompt="1"/>
          </p:nvPr>
        </p:nvSpPr>
        <p:spPr>
          <a:xfrm>
            <a:off x="228599" y="137163"/>
            <a:ext cx="8686800" cy="403486"/>
          </a:xfrm>
        </p:spPr>
        <p:txBody>
          <a:bodyPr>
            <a:noAutofit/>
          </a:bodyPr>
          <a:lstStyle>
            <a:lvl1pPr>
              <a:defRPr sz="1800" cap="all" baseline="0"/>
            </a:lvl1pPr>
          </a:lstStyle>
          <a:p>
            <a:r>
              <a:rPr lang="en-US" dirty="0"/>
              <a:t>Use this slide template for single row-headers</a:t>
            </a:r>
          </a:p>
        </p:txBody>
      </p:sp>
      <p:sp>
        <p:nvSpPr>
          <p:cNvPr id="13"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228600" y="562171"/>
            <a:ext cx="8680450" cy="4101031"/>
          </a:xfrm>
          <a:prstGeom prst="rect">
            <a:avLst/>
          </a:prstGeom>
        </p:spPr>
        <p:txBody>
          <a:bodyPr/>
          <a:lstStyle>
            <a:lvl1pPr>
              <a:spcBef>
                <a:spcPts val="750"/>
              </a:spcBef>
              <a:defRPr sz="1500" baseline="0">
                <a:solidFill>
                  <a:schemeClr val="tx1"/>
                </a:solidFill>
              </a:defRPr>
            </a:lvl1pPr>
            <a:lvl2pPr marL="388134" indent="-213117">
              <a:buFont typeface="Arial" panose="020B0604020202020204" pitchFamily="34" charset="0"/>
              <a:buChar char="□"/>
              <a:defRPr sz="1500">
                <a:solidFill>
                  <a:schemeClr val="tx1"/>
                </a:solidFill>
              </a:defRPr>
            </a:lvl2pPr>
            <a:lvl3pPr marL="559580" indent="-167874">
              <a:tabLst/>
              <a:defRPr sz="1500">
                <a:solidFill>
                  <a:schemeClr val="tx1"/>
                </a:solidFill>
              </a:defRPr>
            </a:lvl3pPr>
            <a:lvl4pPr marL="771506" indent="-169064">
              <a:buFont typeface="Arial" panose="020B0604020202020204" pitchFamily="34" charset="0"/>
              <a:buChar char="▫"/>
              <a:defRPr sz="1500">
                <a:solidFill>
                  <a:schemeClr val="tx1"/>
                </a:solidFill>
              </a:defRPr>
            </a:lvl4pPr>
            <a:lvl5pPr marL="942952" indent="-170255">
              <a:buFont typeface="Arial" panose="020B0604020202020204" pitchFamily="34" charset="0"/>
              <a:buChar char="▪"/>
              <a:defRPr sz="15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p:txBody>
      </p:sp>
    </p:spTree>
    <p:extLst>
      <p:ext uri="{BB962C8B-B14F-4D97-AF65-F5344CB8AC3E}">
        <p14:creationId xmlns:p14="http://schemas.microsoft.com/office/powerpoint/2010/main" val="2514861163"/>
      </p:ext>
    </p:extLst>
  </p:cSld>
  <p:clrMapOvr>
    <a:masterClrMapping/>
  </p:clrMapOvr>
  <p:extLst mod="1">
    <p:ext uri="{DCECCB84-F9BA-43D5-87BE-67443E8EF086}">
      <p15:sldGuideLst xmlns:p15="http://schemas.microsoft.com/office/powerpoint/2012/main">
        <p15:guide id="1" orient="horz" pos="324">
          <p15:clr>
            <a:srgbClr val="FBAE40"/>
          </p15:clr>
        </p15:guide>
        <p15:guide id="2" pos="1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Row Headers and Bulleted Content2">
    <p:spTree>
      <p:nvGrpSpPr>
        <p:cNvPr id="1" name=""/>
        <p:cNvGrpSpPr/>
        <p:nvPr/>
      </p:nvGrpSpPr>
      <p:grpSpPr>
        <a:xfrm>
          <a:off x="0" y="0"/>
          <a:ext cx="0" cy="0"/>
          <a:chOff x="0" y="0"/>
          <a:chExt cx="0" cy="0"/>
        </a:xfrm>
      </p:grpSpPr>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1"/>
            <a:ext cx="898307" cy="354056"/>
          </a:xfrm>
          <a:prstGeom prst="rect">
            <a:avLst/>
          </a:prstGeom>
        </p:spPr>
      </p:pic>
      <p:sp>
        <p:nvSpPr>
          <p:cNvPr id="11" name="Title 1"/>
          <p:cNvSpPr>
            <a:spLocks noGrp="1"/>
          </p:cNvSpPr>
          <p:nvPr>
            <p:ph type="title" hasCustomPrompt="1"/>
          </p:nvPr>
        </p:nvSpPr>
        <p:spPr>
          <a:xfrm>
            <a:off x="228599" y="137162"/>
            <a:ext cx="8686800" cy="794715"/>
          </a:xfrm>
        </p:spPr>
        <p:txBody>
          <a:bodyPr>
            <a:noAutofit/>
          </a:bodyPr>
          <a:lstStyle>
            <a:lvl1pPr>
              <a:defRPr sz="1800" cap="all" baseline="0"/>
            </a:lvl1pPr>
          </a:lstStyle>
          <a:p>
            <a:r>
              <a:rPr lang="en-US" dirty="0"/>
              <a:t>Use this slide template for longer headers with  ~ two rows</a:t>
            </a:r>
          </a:p>
        </p:txBody>
      </p:sp>
      <p:sp>
        <p:nvSpPr>
          <p:cNvPr id="13"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228600" y="947988"/>
            <a:ext cx="8680450" cy="3696296"/>
          </a:xfrm>
          <a:prstGeom prst="rect">
            <a:avLst/>
          </a:prstGeom>
        </p:spPr>
        <p:txBody>
          <a:bodyPr/>
          <a:lstStyle>
            <a:lvl1pPr>
              <a:spcBef>
                <a:spcPts val="750"/>
              </a:spcBef>
              <a:defRPr sz="1500" baseline="0">
                <a:solidFill>
                  <a:schemeClr val="tx1"/>
                </a:solidFill>
              </a:defRPr>
            </a:lvl1pPr>
            <a:lvl2pPr marL="388134" indent="-213117">
              <a:buFont typeface="Arial" panose="020B0604020202020204" pitchFamily="34" charset="0"/>
              <a:buChar char="□"/>
              <a:defRPr sz="1500">
                <a:solidFill>
                  <a:schemeClr val="tx1"/>
                </a:solidFill>
              </a:defRPr>
            </a:lvl2pPr>
            <a:lvl3pPr marL="559580" indent="-167874">
              <a:tabLst/>
              <a:defRPr sz="1500">
                <a:solidFill>
                  <a:schemeClr val="tx1"/>
                </a:solidFill>
              </a:defRPr>
            </a:lvl3pPr>
            <a:lvl4pPr marL="771506" indent="-169064">
              <a:buFont typeface="Arial" panose="020B0604020202020204" pitchFamily="34" charset="0"/>
              <a:buChar char="▫"/>
              <a:defRPr sz="1500">
                <a:solidFill>
                  <a:schemeClr val="tx1"/>
                </a:solidFill>
              </a:defRPr>
            </a:lvl4pPr>
            <a:lvl5pPr marL="942952" indent="-170255">
              <a:buFont typeface="Arial" panose="020B0604020202020204" pitchFamily="34" charset="0"/>
              <a:buChar char="▪"/>
              <a:defRPr sz="15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Tree>
    <p:extLst>
      <p:ext uri="{BB962C8B-B14F-4D97-AF65-F5344CB8AC3E}">
        <p14:creationId xmlns:p14="http://schemas.microsoft.com/office/powerpoint/2010/main" val="3121445619"/>
      </p:ext>
    </p:extLst>
  </p:cSld>
  <p:clrMapOvr>
    <a:masterClrMapping/>
  </p:clrMapOvr>
  <p:extLst mod="1">
    <p:ext uri="{DCECCB84-F9BA-43D5-87BE-67443E8EF086}">
      <p15:sldGuideLst xmlns:p15="http://schemas.microsoft.com/office/powerpoint/2012/main">
        <p15:guide id="1" orient="horz" pos="324">
          <p15:clr>
            <a:srgbClr val="FBAE40"/>
          </p15:clr>
        </p15:guide>
        <p15:guide id="2" pos="1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hort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011704"/>
            <a:ext cx="8686800" cy="449767"/>
          </a:xfrm>
        </p:spPr>
        <p:txBody>
          <a:bodyPr lIns="91440" anchor="t"/>
          <a:lstStyle>
            <a:lvl1pPr algn="ctr">
              <a:defRPr sz="3300" b="1" i="0" cap="all">
                <a:solidFill>
                  <a:srgbClr val="5A5A59"/>
                </a:solidFill>
                <a:latin typeface="Arial"/>
                <a:cs typeface="Arial"/>
              </a:defRPr>
            </a:lvl1pPr>
          </a:lstStyle>
          <a:p>
            <a:r>
              <a:rPr lang="en-US" dirty="0"/>
              <a:t>INSERT SHORT TITLE HERE</a:t>
            </a:r>
          </a:p>
        </p:txBody>
      </p:sp>
      <p:sp>
        <p:nvSpPr>
          <p:cNvPr id="3" name="Text Placeholder 2"/>
          <p:cNvSpPr>
            <a:spLocks noGrp="1"/>
          </p:cNvSpPr>
          <p:nvPr>
            <p:ph type="body" idx="1" hasCustomPrompt="1"/>
          </p:nvPr>
        </p:nvSpPr>
        <p:spPr>
          <a:xfrm>
            <a:off x="228600" y="2468808"/>
            <a:ext cx="8686800" cy="303362"/>
          </a:xfrm>
        </p:spPr>
        <p:txBody>
          <a:bodyPr lIns="91440" anchor="t" anchorCtr="0"/>
          <a:lstStyle>
            <a:lvl1pPr marL="0" indent="0" algn="ctr">
              <a:buNone/>
              <a:defRPr sz="1600" b="0" i="0" spc="0" baseline="0">
                <a:solidFill>
                  <a:srgbClr val="5A5A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 Presenter Title</a:t>
            </a:r>
          </a:p>
        </p:txBody>
      </p:sp>
      <p:cxnSp>
        <p:nvCxnSpPr>
          <p:cNvPr id="14" name="Straight Connector 13"/>
          <p:cNvCxnSpPr/>
          <p:nvPr userDrawn="1"/>
        </p:nvCxnSpPr>
        <p:spPr>
          <a:xfrm>
            <a:off x="1143000"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7"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4776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Graphics and Text">
    <p:spTree>
      <p:nvGrpSpPr>
        <p:cNvPr id="1" name=""/>
        <p:cNvGrpSpPr/>
        <p:nvPr/>
      </p:nvGrpSpPr>
      <p:grpSpPr>
        <a:xfrm>
          <a:off x="0" y="0"/>
          <a:ext cx="0" cy="0"/>
          <a:chOff x="0" y="0"/>
          <a:chExt cx="0" cy="0"/>
        </a:xfrm>
      </p:grpSpPr>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1"/>
            <a:ext cx="898307" cy="354056"/>
          </a:xfrm>
          <a:prstGeom prst="rect">
            <a:avLst/>
          </a:prstGeom>
        </p:spPr>
      </p:pic>
      <p:sp>
        <p:nvSpPr>
          <p:cNvPr id="11" name="Title 1"/>
          <p:cNvSpPr>
            <a:spLocks noGrp="1"/>
          </p:cNvSpPr>
          <p:nvPr>
            <p:ph type="title" hasCustomPrompt="1"/>
          </p:nvPr>
        </p:nvSpPr>
        <p:spPr>
          <a:xfrm>
            <a:off x="228599" y="137163"/>
            <a:ext cx="8686800" cy="403486"/>
          </a:xfrm>
        </p:spPr>
        <p:txBody>
          <a:bodyPr>
            <a:noAutofit/>
          </a:bodyPr>
          <a:lstStyle>
            <a:lvl1pPr>
              <a:defRPr sz="1800" cap="all" baseline="0"/>
            </a:lvl1pPr>
          </a:lstStyle>
          <a:p>
            <a:r>
              <a:rPr lang="en-US" dirty="0"/>
              <a:t>Use this slide template to split graphics &amp; text</a:t>
            </a:r>
          </a:p>
        </p:txBody>
      </p:sp>
      <p:sp>
        <p:nvSpPr>
          <p:cNvPr id="13"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228601" y="600482"/>
            <a:ext cx="4336676" cy="4030476"/>
          </a:xfrm>
          <a:prstGeom prst="rect">
            <a:avLst/>
          </a:prstGeom>
        </p:spPr>
        <p:txBody>
          <a:bodyPr/>
          <a:lstStyle>
            <a:lvl1pPr marR="0" algn="l" defTabSz="685766" rtl="0" eaLnBrk="1" fontAlgn="auto" latinLnBrk="0" hangingPunct="1">
              <a:lnSpc>
                <a:spcPct val="100000"/>
              </a:lnSpc>
              <a:spcBef>
                <a:spcPts val="750"/>
              </a:spcBef>
              <a:spcAft>
                <a:spcPts val="0"/>
              </a:spcAft>
              <a:buClrTx/>
              <a:tabLst/>
              <a:defRPr lang="en-US" sz="1500" kern="1200" baseline="0" dirty="0" smtClean="0">
                <a:solidFill>
                  <a:schemeClr val="tx1"/>
                </a:solidFill>
                <a:latin typeface="Arial" pitchFamily="34" charset="0"/>
                <a:ea typeface="+mn-ea"/>
                <a:cs typeface="Arial" pitchFamily="34" charset="0"/>
              </a:defRPr>
            </a:lvl1pPr>
            <a:lvl2pPr marL="388134" marR="0" indent="-213117" algn="l" defTabSz="685766" rtl="0" eaLnBrk="1" fontAlgn="auto" latinLnBrk="0" hangingPunct="1">
              <a:lnSpc>
                <a:spcPct val="100000"/>
              </a:lnSpc>
              <a:spcAft>
                <a:spcPts val="0"/>
              </a:spcAft>
              <a:buClrTx/>
              <a:buFont typeface="Arial" panose="020B0604020202020204" pitchFamily="34" charset="0"/>
              <a:buChar char="□"/>
              <a:tabLst/>
              <a:defRPr lang="en-US" sz="1500" kern="1200" baseline="0" dirty="0" smtClean="0">
                <a:solidFill>
                  <a:schemeClr val="tx1"/>
                </a:solidFill>
                <a:latin typeface="Arial" pitchFamily="34" charset="0"/>
                <a:ea typeface="+mn-ea"/>
                <a:cs typeface="Arial" pitchFamily="34" charset="0"/>
              </a:defRPr>
            </a:lvl2pPr>
            <a:lvl3pPr marL="559580" marR="0" indent="-167874" algn="l" defTabSz="685766" rtl="0" eaLnBrk="1" fontAlgn="auto" latinLnBrk="0" hangingPunct="1">
              <a:lnSpc>
                <a:spcPct val="100000"/>
              </a:lnSpc>
              <a:spcAft>
                <a:spcPts val="0"/>
              </a:spcAft>
              <a:buClrTx/>
              <a:tabLst/>
              <a:defRPr lang="en-US" sz="1500" kern="1200" baseline="0" dirty="0" smtClean="0">
                <a:solidFill>
                  <a:schemeClr val="tx1"/>
                </a:solidFill>
                <a:latin typeface="Arial" pitchFamily="34" charset="0"/>
                <a:ea typeface="+mn-ea"/>
                <a:cs typeface="Arial" pitchFamily="34" charset="0"/>
              </a:defRPr>
            </a:lvl3pPr>
            <a:lvl4pPr marL="771506" marR="0" indent="-169064" algn="l" defTabSz="685766" rtl="0" eaLnBrk="1" fontAlgn="auto" latinLnBrk="0" hangingPunct="1">
              <a:lnSpc>
                <a:spcPct val="100000"/>
              </a:lnSpc>
              <a:spcAft>
                <a:spcPts val="0"/>
              </a:spcAft>
              <a:buClrTx/>
              <a:buFont typeface="Arial" panose="020B0604020202020204" pitchFamily="34" charset="0"/>
              <a:buChar char="▫"/>
              <a:tabLst/>
              <a:defRPr lang="en-US" sz="1500" kern="1200" baseline="0" dirty="0" smtClean="0">
                <a:solidFill>
                  <a:schemeClr val="tx1"/>
                </a:solidFill>
                <a:latin typeface="Arial" pitchFamily="34" charset="0"/>
                <a:ea typeface="+mn-ea"/>
                <a:cs typeface="Arial" pitchFamily="34" charset="0"/>
              </a:defRPr>
            </a:lvl4pPr>
            <a:lvl5pPr marL="942952" marR="0" indent="-170255" algn="l" defTabSz="685766" rtl="0" eaLnBrk="1" fontAlgn="auto" latinLnBrk="0" hangingPunct="1">
              <a:lnSpc>
                <a:spcPct val="100000"/>
              </a:lnSpc>
              <a:spcAft>
                <a:spcPts val="0"/>
              </a:spcAft>
              <a:buClrTx/>
              <a:buFont typeface="Arial" panose="020B0604020202020204" pitchFamily="34" charset="0"/>
              <a:buChar char="▪"/>
              <a:tabLst/>
              <a:defRPr lang="en-US" sz="1500" kern="1200" baseline="0" dirty="0" smtClean="0">
                <a:solidFill>
                  <a:schemeClr val="tx1"/>
                </a:solidFill>
                <a:latin typeface="Arial" pitchFamily="34" charset="0"/>
                <a:ea typeface="+mn-ea"/>
                <a:cs typeface="Arial" pitchFamily="34" charset="0"/>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
        <p:nvSpPr>
          <p:cNvPr id="3" name="Picture Placeholder 2"/>
          <p:cNvSpPr>
            <a:spLocks noGrp="1"/>
          </p:cNvSpPr>
          <p:nvPr>
            <p:ph type="pic" sz="quarter" idx="11"/>
          </p:nvPr>
        </p:nvSpPr>
        <p:spPr>
          <a:xfrm>
            <a:off x="4638675" y="600482"/>
            <a:ext cx="4276725" cy="4030477"/>
          </a:xfrm>
          <a:prstGeom prst="rect">
            <a:avLst/>
          </a:prstGeom>
        </p:spPr>
        <p:txBody>
          <a:bodyPr/>
          <a:lstStyle/>
          <a:p>
            <a:endParaRPr lang="en-US" dirty="0"/>
          </a:p>
        </p:txBody>
      </p:sp>
    </p:spTree>
    <p:extLst>
      <p:ext uri="{BB962C8B-B14F-4D97-AF65-F5344CB8AC3E}">
        <p14:creationId xmlns:p14="http://schemas.microsoft.com/office/powerpoint/2010/main" val="4049541701"/>
      </p:ext>
    </p:extLst>
  </p:cSld>
  <p:clrMapOvr>
    <a:masterClrMapping/>
  </p:clrMapOvr>
  <p:extLst mod="1">
    <p:ext uri="{DCECCB84-F9BA-43D5-87BE-67443E8EF086}">
      <p15:sldGuideLst xmlns:p15="http://schemas.microsoft.com/office/powerpoint/2012/main">
        <p15:guide id="1" orient="horz" pos="324">
          <p15:clr>
            <a:srgbClr val="FBAE40"/>
          </p15:clr>
        </p15:guide>
        <p15:guide id="2" pos="1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37161"/>
            <a:ext cx="8686800" cy="474681"/>
          </a:xfrm>
        </p:spPr>
        <p:txBody>
          <a:bodyPr>
            <a:normAutofit/>
          </a:bodyPr>
          <a:lstStyle>
            <a:lvl1pPr>
              <a:defRPr sz="1800" cap="all" baseline="0"/>
            </a:lvl1pPr>
          </a:lstStyle>
          <a:p>
            <a:r>
              <a:rPr lang="en-US" dirty="0"/>
              <a:t>USE THIS SLIDE TEMPLATE FOR TABLES</a:t>
            </a:r>
          </a:p>
        </p:txBody>
      </p:sp>
      <p:sp>
        <p:nvSpPr>
          <p:cNvPr id="7" name="Table Placeholder 6"/>
          <p:cNvSpPr>
            <a:spLocks noGrp="1"/>
          </p:cNvSpPr>
          <p:nvPr>
            <p:ph type="tbl" sz="quarter" idx="12"/>
          </p:nvPr>
        </p:nvSpPr>
        <p:spPr>
          <a:xfrm>
            <a:off x="228600" y="646868"/>
            <a:ext cx="8686800" cy="3921405"/>
          </a:xfrm>
          <a:prstGeom prst="rect">
            <a:avLst/>
          </a:prstGeom>
        </p:spPr>
        <p:txBody>
          <a:bodyPr>
            <a:normAutofit/>
          </a:bodyPr>
          <a:lstStyle>
            <a:lvl1pPr>
              <a:defRPr sz="1500"/>
            </a:lvl1pPr>
          </a:lstStyle>
          <a:p>
            <a:endParaRPr lang="en-US" dirty="0"/>
          </a:p>
        </p:txBody>
      </p:sp>
      <p:cxnSp>
        <p:nvCxnSpPr>
          <p:cNvPr id="9" name="Straight Connector 8"/>
          <p:cNvCxnSpPr/>
          <p:nvPr userDrawn="1"/>
        </p:nvCxnSpPr>
        <p:spPr>
          <a:xfrm>
            <a:off x="1143003"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1" y="4663201"/>
            <a:ext cx="898307" cy="354056"/>
          </a:xfrm>
          <a:prstGeom prst="rect">
            <a:avLst/>
          </a:prstGeom>
        </p:spPr>
      </p:pic>
      <p:sp>
        <p:nvSpPr>
          <p:cNvPr id="8"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1079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66"/>
            <a:ext cx="8686800" cy="449767"/>
          </a:xfrm>
        </p:spPr>
        <p:txBody>
          <a:bodyPr lIns="91440" anchor="t"/>
          <a:lstStyle>
            <a:lvl1pPr algn="ctr">
              <a:defRPr sz="3300"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28600" y="2623382"/>
            <a:ext cx="8686800" cy="303362"/>
          </a:xfrm>
        </p:spPr>
        <p:txBody>
          <a:bodyPr lIns="91440" anchor="t" anchorCtr="0"/>
          <a:lstStyle>
            <a:lvl1pPr marL="0" indent="0" algn="ctr">
              <a:buNone/>
              <a:defRPr sz="1600" b="0" i="0" spc="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228600" y="4772061"/>
            <a:ext cx="2133600" cy="273844"/>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143000"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54452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809957"/>
            <a:ext cx="8687108" cy="3805958"/>
          </a:xfrm>
        </p:spPr>
        <p:txBody>
          <a:bodyPr/>
          <a:lstStyle>
            <a:lvl1pPr marL="0" indent="0">
              <a:buNone/>
              <a:defRPr sz="2400" baseline="0"/>
            </a:lvl1pPr>
          </a:lstStyle>
          <a:p>
            <a:pPr lvl="0"/>
            <a:r>
              <a:rPr lang="en-US" dirty="0"/>
              <a:t>Insert body text here.</a:t>
            </a:r>
          </a:p>
        </p:txBody>
      </p:sp>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72502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809957"/>
            <a:ext cx="8687108" cy="3805958"/>
          </a:xfrm>
        </p:spPr>
        <p:txBody>
          <a:bodyPr/>
          <a:lstStyle>
            <a:lvl1pPr marL="342900" indent="-342900">
              <a:buFont typeface="Arial" pitchFamily="34" charset="0"/>
              <a:buChar char="•"/>
              <a:defRPr sz="2400" baseline="0"/>
            </a:lvl1pPr>
            <a:lvl3pPr marL="1657350" indent="-180975">
              <a:spcBef>
                <a:spcPts val="0"/>
              </a:spcBef>
              <a:buSzPct val="75000"/>
              <a:buFont typeface="Arial" pitchFamily="34" charset="0"/>
              <a:buChar char="•"/>
              <a:defRPr/>
            </a:lvl3pPr>
          </a:lstStyle>
          <a:p>
            <a:pPr marL="231775" indent="-231775">
              <a:spcBef>
                <a:spcPts val="0"/>
              </a:spcBef>
            </a:pPr>
            <a:r>
              <a:rPr lang="en-US" sz="2400" dirty="0"/>
              <a:t>First Level.</a:t>
            </a:r>
          </a:p>
          <a:p>
            <a:pPr marL="742950" lvl="1" indent="-282575">
              <a:spcBef>
                <a:spcPts val="0"/>
              </a:spcBef>
              <a:buSzPct val="75000"/>
              <a:buFont typeface="Courier New" pitchFamily="49" charset="0"/>
              <a:buChar char="o"/>
            </a:pPr>
            <a:r>
              <a:rPr lang="en-US" sz="2000" dirty="0">
                <a:latin typeface="Arial" pitchFamily="34" charset="0"/>
                <a:cs typeface="Arial" pitchFamily="34" charset="0"/>
              </a:rPr>
              <a:t>Second Level.</a:t>
            </a:r>
          </a:p>
          <a:p>
            <a:pPr marL="1257300" lvl="1" indent="-234950">
              <a:spcBef>
                <a:spcPts val="0"/>
              </a:spcBef>
              <a:buSzPct val="75000"/>
              <a:buFont typeface="Wingdings" pitchFamily="2" charset="2"/>
              <a:buChar char="§"/>
            </a:pPr>
            <a:r>
              <a:rPr lang="en-US" sz="1800" dirty="0">
                <a:latin typeface="Arial" pitchFamily="34" charset="0"/>
                <a:cs typeface="Arial" pitchFamily="34" charset="0"/>
              </a:rPr>
              <a:t>Third Level.</a:t>
            </a:r>
          </a:p>
          <a:p>
            <a:pPr marL="1657350" lvl="2" indent="-180975">
              <a:spcBef>
                <a:spcPts val="0"/>
              </a:spcBef>
              <a:buSzPct val="75000"/>
              <a:buFont typeface="Arial" pitchFamily="34" charset="0"/>
              <a:buChar char="•"/>
            </a:pPr>
            <a:r>
              <a:rPr lang="en-US" sz="1600" dirty="0">
                <a:latin typeface="Arial" pitchFamily="34" charset="0"/>
                <a:cs typeface="Arial" pitchFamily="34" charset="0"/>
              </a:rPr>
              <a:t>Fourth</a:t>
            </a:r>
            <a:r>
              <a:rPr lang="en-US" sz="1600" baseline="0" dirty="0">
                <a:latin typeface="Arial" pitchFamily="34" charset="0"/>
                <a:cs typeface="Arial" pitchFamily="34" charset="0"/>
              </a:rPr>
              <a:t> Level.</a:t>
            </a:r>
            <a:endParaRPr lang="en-US" sz="1600" dirty="0"/>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9010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28600" y="1040607"/>
            <a:ext cx="8686800" cy="2695575"/>
          </a:xfrm>
        </p:spPr>
        <p:txBody>
          <a:bodyPr/>
          <a:lstStyle/>
          <a:p>
            <a:endParaRPr lang="en-US" dirty="0"/>
          </a:p>
        </p:txBody>
      </p:sp>
      <p:cxnSp>
        <p:nvCxnSpPr>
          <p:cNvPr id="9" name="Straight Connector 8"/>
          <p:cNvCxnSpPr/>
          <p:nvPr userDrawn="1"/>
        </p:nvCxnSpPr>
        <p:spPr>
          <a:xfrm>
            <a:off x="1143000"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58" y="4663199"/>
            <a:ext cx="898307" cy="354056"/>
          </a:xfrm>
          <a:prstGeom prst="rect">
            <a:avLst/>
          </a:prstGeom>
        </p:spPr>
      </p:pic>
      <p:sp>
        <p:nvSpPr>
          <p:cNvPr id="8"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5976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CD859D14-DCA3-40FC-A591-759EA07766D2}" type="datetime1">
              <a:rPr lang="en-US" smtClean="0"/>
              <a:t>7/13/2020</a:t>
            </a:fld>
            <a:endParaRPr lang="en-US" dirty="0"/>
          </a:p>
        </p:txBody>
      </p:sp>
      <p:sp>
        <p:nvSpPr>
          <p:cNvPr id="6" name="Holder 6"/>
          <p:cNvSpPr>
            <a:spLocks noGrp="1"/>
          </p:cNvSpPr>
          <p:nvPr>
            <p:ph type="sldNum" sz="quarter" idx="7"/>
          </p:nvPr>
        </p:nvSpPr>
        <p:spPr/>
        <p:txBody>
          <a:bodyPr lIns="0" tIns="0" rIns="0" bIns="0"/>
          <a:lstStyle>
            <a:lvl1pPr>
              <a:defRPr sz="529" b="0">
                <a:latin typeface="Arial"/>
                <a:cs typeface="Arial"/>
              </a:defRPr>
            </a:lvl1pPr>
          </a:lstStyle>
          <a:p>
            <a:pPr marL="16808"/>
            <a:fld id="{81D60167-4931-47E6-BA6A-407CBD079E47}" type="slidenum">
              <a:rPr lang="en-US" smtClean="0">
                <a:solidFill>
                  <a:srgbClr val="231F20"/>
                </a:solidFill>
              </a:rPr>
              <a:pPr marL="16808"/>
              <a:t>‹#›</a:t>
            </a:fld>
            <a:endParaRPr lang="en-US" dirty="0"/>
          </a:p>
        </p:txBody>
      </p:sp>
    </p:spTree>
    <p:extLst>
      <p:ext uri="{BB962C8B-B14F-4D97-AF65-F5344CB8AC3E}">
        <p14:creationId xmlns:p14="http://schemas.microsoft.com/office/powerpoint/2010/main" val="188479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Row Headers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2"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0" y="4663201"/>
            <a:ext cx="898307" cy="354056"/>
          </a:xfrm>
          <a:prstGeom prst="rect">
            <a:avLst/>
          </a:prstGeom>
        </p:spPr>
      </p:pic>
      <p:sp>
        <p:nvSpPr>
          <p:cNvPr id="11" name="Title 1"/>
          <p:cNvSpPr>
            <a:spLocks noGrp="1"/>
          </p:cNvSpPr>
          <p:nvPr>
            <p:ph type="title" hasCustomPrompt="1"/>
          </p:nvPr>
        </p:nvSpPr>
        <p:spPr>
          <a:xfrm>
            <a:off x="228599" y="137163"/>
            <a:ext cx="8686800" cy="403486"/>
          </a:xfrm>
        </p:spPr>
        <p:txBody>
          <a:bodyPr>
            <a:noAutofit/>
          </a:bodyPr>
          <a:lstStyle>
            <a:lvl1pPr>
              <a:defRPr sz="2400" cap="all" baseline="0"/>
            </a:lvl1pPr>
          </a:lstStyle>
          <a:p>
            <a:r>
              <a:rPr lang="en-US" dirty="0"/>
              <a:t>Use this slide template for single row-headers</a:t>
            </a:r>
          </a:p>
        </p:txBody>
      </p:sp>
      <p:sp>
        <p:nvSpPr>
          <p:cNvPr id="13" name="Slide Number Placeholder 5"/>
          <p:cNvSpPr>
            <a:spLocks noGrp="1"/>
          </p:cNvSpPr>
          <p:nvPr>
            <p:ph type="sldNum" sz="quarter" idx="4"/>
          </p:nvPr>
        </p:nvSpPr>
        <p:spPr>
          <a:xfrm>
            <a:off x="8183783"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228600" y="562170"/>
            <a:ext cx="8680450" cy="4101031"/>
          </a:xfrm>
          <a:prstGeom prst="rect">
            <a:avLst/>
          </a:prstGeom>
        </p:spPr>
        <p:txBody>
          <a:bodyPr/>
          <a:lstStyle>
            <a:lvl1pPr>
              <a:spcBef>
                <a:spcPts val="1000"/>
              </a:spcBef>
              <a:defRPr sz="2000" baseline="0">
                <a:solidFill>
                  <a:schemeClr val="tx1"/>
                </a:solidFill>
              </a:defRPr>
            </a:lvl1pPr>
            <a:lvl2pPr marL="517512" indent="-284156">
              <a:buFont typeface="Arial" panose="020B0604020202020204" pitchFamily="34" charset="0"/>
              <a:buChar char="□"/>
              <a:defRPr sz="2000">
                <a:solidFill>
                  <a:schemeClr val="tx1"/>
                </a:solidFill>
              </a:defRPr>
            </a:lvl2pPr>
            <a:lvl3pPr marL="746106" indent="-223832">
              <a:tabLst/>
              <a:defRPr sz="2000">
                <a:solidFill>
                  <a:schemeClr val="tx1"/>
                </a:solidFill>
              </a:defRPr>
            </a:lvl3pPr>
            <a:lvl4pPr marL="1028675" indent="-225419">
              <a:buFont typeface="Arial" panose="020B0604020202020204" pitchFamily="34" charset="0"/>
              <a:buChar char="▫"/>
              <a:defRPr sz="2000">
                <a:solidFill>
                  <a:schemeClr val="tx1"/>
                </a:solidFill>
              </a:defRPr>
            </a:lvl4pPr>
            <a:lvl5pPr marL="1257269" indent="-227007">
              <a:buFont typeface="Arial" panose="020B0604020202020204" pitchFamily="34" charset="0"/>
              <a:buChar char="▪"/>
              <a:defRPr sz="20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p:txBody>
      </p:sp>
    </p:spTree>
    <p:extLst>
      <p:ext uri="{BB962C8B-B14F-4D97-AF65-F5344CB8AC3E}">
        <p14:creationId xmlns:p14="http://schemas.microsoft.com/office/powerpoint/2010/main" val="1532072144"/>
      </p:ext>
    </p:extLst>
  </p:cSld>
  <p:clrMapOvr>
    <a:masterClrMapping/>
  </p:clrMapOvr>
  <p:extLst mod="1">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a:xfrm>
            <a:off x="3108960" y="4783456"/>
            <a:ext cx="2926080" cy="257175"/>
          </a:xfrm>
          <a:prstGeom prst="rect">
            <a:avLst/>
          </a:prstGeom>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a:xfrm>
            <a:off x="457200" y="4783456"/>
            <a:ext cx="2103120" cy="257175"/>
          </a:xfrm>
          <a:prstGeom prst="rect">
            <a:avLst/>
          </a:prstGeom>
        </p:spPr>
        <p:txBody>
          <a:bodyPr lIns="0" tIns="0" rIns="0" bIns="0"/>
          <a:lstStyle>
            <a:lvl1pPr algn="l">
              <a:defRPr>
                <a:solidFill>
                  <a:schemeClr val="tx1">
                    <a:tint val="75000"/>
                  </a:schemeClr>
                </a:solidFill>
              </a:defRPr>
            </a:lvl1pPr>
          </a:lstStyle>
          <a:p>
            <a:fld id="{349DAD5C-94F7-4ECA-BD9C-1CBE227055D0}" type="datetime1">
              <a:rPr lang="en-US" smtClean="0"/>
              <a:t>7/13/2020</a:t>
            </a:fld>
            <a:endParaRPr lang="en-US" dirty="0"/>
          </a:p>
        </p:txBody>
      </p:sp>
      <p:sp>
        <p:nvSpPr>
          <p:cNvPr id="5" name="Holder 5"/>
          <p:cNvSpPr>
            <a:spLocks noGrp="1"/>
          </p:cNvSpPr>
          <p:nvPr>
            <p:ph type="sldNum" sz="quarter" idx="7"/>
          </p:nvPr>
        </p:nvSpPr>
        <p:spPr/>
        <p:txBody>
          <a:bodyPr lIns="0" tIns="0" rIns="0" bIns="0"/>
          <a:lstStyle>
            <a:lvl1pPr>
              <a:defRPr sz="529" b="0">
                <a:latin typeface="Arial"/>
                <a:cs typeface="Arial"/>
              </a:defRPr>
            </a:lvl1pPr>
          </a:lstStyle>
          <a:p>
            <a:pPr marL="16808"/>
            <a:fld id="{81D60167-4931-47E6-BA6A-407CBD079E47}" type="slidenum">
              <a:rPr lang="en-US" smtClean="0">
                <a:solidFill>
                  <a:srgbClr val="231F20"/>
                </a:solidFill>
              </a:rPr>
              <a:pPr marL="16808"/>
              <a:t>‹#›</a:t>
            </a:fld>
            <a:endParaRPr lang="en-US" dirty="0"/>
          </a:p>
        </p:txBody>
      </p:sp>
    </p:spTree>
    <p:extLst>
      <p:ext uri="{BB962C8B-B14F-4D97-AF65-F5344CB8AC3E}">
        <p14:creationId xmlns:p14="http://schemas.microsoft.com/office/powerpoint/2010/main" val="248315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5809264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5" r:id="rId4"/>
    <p:sldLayoutId id="2147483660" r:id="rId5"/>
    <p:sldLayoutId id="2147483661" r:id="rId6"/>
    <p:sldLayoutId id="2147483676" r:id="rId7"/>
    <p:sldLayoutId id="2147483685" r:id="rId8"/>
    <p:sldLayoutId id="2147483686" r:id="rId9"/>
    <p:sldLayoutId id="2147483687" r:id="rId10"/>
  </p:sldLayoutIdLst>
  <p:hf hdr="0" ftr="0" dt="0"/>
  <p:txStyles>
    <p:titleStyle>
      <a:lvl1pPr algn="l" defTabSz="914400" rtl="0" eaLnBrk="1" latinLnBrk="0" hangingPunct="1">
        <a:spcBef>
          <a:spcPct val="0"/>
        </a:spcBef>
        <a:buNone/>
        <a:defRPr sz="2800" b="1" kern="1200" baseline="0">
          <a:solidFill>
            <a:srgbClr val="19B9CA"/>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Char char="•"/>
        <a:defRPr sz="2400" kern="1200">
          <a:solidFill>
            <a:srgbClr val="554D56"/>
          </a:solidFill>
          <a:latin typeface="Arial" pitchFamily="34" charset="0"/>
          <a:ea typeface="+mn-ea"/>
          <a:cs typeface="Arial" pitchFamily="34" charset="0"/>
        </a:defRPr>
      </a:lvl1pPr>
      <a:lvl2pPr marL="742950" indent="-285750" algn="l" defTabSz="914400"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88" indent="-225425" algn="l" defTabSz="914400"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50" indent="-173038" algn="l" defTabSz="914400"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8183782" y="4772061"/>
            <a:ext cx="731619" cy="273844"/>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sym typeface="Calibri"/>
              </a:rPr>
              <a:pPr/>
              <a:t>‹#›</a:t>
            </a:fld>
            <a:endParaRPr lang="en-US" dirty="0">
              <a:sym typeface="Calibri"/>
            </a:endParaRPr>
          </a:p>
        </p:txBody>
      </p:sp>
    </p:spTree>
    <p:extLst>
      <p:ext uri="{BB962C8B-B14F-4D97-AF65-F5344CB8AC3E}">
        <p14:creationId xmlns:p14="http://schemas.microsoft.com/office/powerpoint/2010/main" val="40949806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Lst>
  <p:hf hdr="0" ftr="0" dt="0"/>
  <p:txStyles>
    <p:titleStyle>
      <a:lvl1pPr algn="l" defTabSz="914400" rtl="0" eaLnBrk="1" latinLnBrk="0" hangingPunct="1">
        <a:spcBef>
          <a:spcPct val="0"/>
        </a:spcBef>
        <a:buNone/>
        <a:defRPr sz="2800" b="1" kern="1200" baseline="0">
          <a:solidFill>
            <a:srgbClr val="19B9CA"/>
          </a:solidFill>
          <a:latin typeface="Arial" pitchFamily="34" charset="0"/>
          <a:ea typeface="+mj-ea"/>
          <a:cs typeface="Arial" pitchFamily="34" charset="0"/>
        </a:defRPr>
      </a:lvl1pPr>
    </p:titleStyle>
    <p:bodyStyle>
      <a:lvl1pPr marL="342900" indent="-342900" algn="l" defTabSz="914400" rtl="0" eaLnBrk="1" latinLnBrk="0" hangingPunct="1">
        <a:spcBef>
          <a:spcPts val="0"/>
        </a:spcBef>
        <a:buFont typeface="Arial" pitchFamily="34" charset="0"/>
        <a:buChar char="•"/>
        <a:defRPr sz="2400" kern="1200">
          <a:solidFill>
            <a:srgbClr val="554D56"/>
          </a:solidFill>
          <a:latin typeface="Arial" pitchFamily="34" charset="0"/>
          <a:ea typeface="+mn-ea"/>
          <a:cs typeface="Arial" pitchFamily="34" charset="0"/>
        </a:defRPr>
      </a:lvl1pPr>
      <a:lvl2pPr marL="742950" indent="-285750" algn="l" defTabSz="914400"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88" indent="-225425" algn="l" defTabSz="914400"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50" indent="-173038" algn="l" defTabSz="914400"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1"/>
            <a:ext cx="8686800" cy="920932"/>
          </a:xfrm>
          <a:prstGeom prst="rect">
            <a:avLst/>
          </a:prstGeom>
        </p:spPr>
        <p:txBody>
          <a:bodyPr vert="horz" lIns="91440" tIns="45720" rIns="91440" bIns="45720" rtlCol="0" anchor="t">
            <a:normAutofit/>
          </a:bodyPr>
          <a:lstStyle/>
          <a:p>
            <a:r>
              <a:rPr lang="en-US" dirty="0"/>
              <a:t>CLICK TO EDIT MASTER STYLE</a:t>
            </a:r>
          </a:p>
        </p:txBody>
      </p:sp>
      <p:sp>
        <p:nvSpPr>
          <p:cNvPr id="13" name="Slide Number Placeholder 5"/>
          <p:cNvSpPr>
            <a:spLocks noGrp="1"/>
          </p:cNvSpPr>
          <p:nvPr>
            <p:ph type="sldNum" sz="quarter" idx="4"/>
          </p:nvPr>
        </p:nvSpPr>
        <p:spPr>
          <a:xfrm>
            <a:off x="8183784" y="4772062"/>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306311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defTabSz="685766" rtl="0" eaLnBrk="1" latinLnBrk="0" hangingPunct="1">
        <a:spcBef>
          <a:spcPct val="0"/>
        </a:spcBef>
        <a:buNone/>
        <a:defRPr sz="1875" b="1" kern="1200" baseline="0">
          <a:solidFill>
            <a:srgbClr val="19B9CA"/>
          </a:solidFill>
          <a:latin typeface="Arial" pitchFamily="34" charset="0"/>
          <a:ea typeface="+mj-ea"/>
          <a:cs typeface="Arial" pitchFamily="34" charset="0"/>
        </a:defRPr>
      </a:lvl1pPr>
    </p:titleStyle>
    <p:bodyStyle>
      <a:lvl1pPr marL="0" marR="0" indent="0" algn="l" defTabSz="685766" rtl="0" eaLnBrk="1" fontAlgn="auto" latinLnBrk="0" hangingPunct="1">
        <a:lnSpc>
          <a:spcPct val="100000"/>
        </a:lnSpc>
        <a:spcBef>
          <a:spcPts val="0"/>
        </a:spcBef>
        <a:spcAft>
          <a:spcPts val="0"/>
        </a:spcAft>
        <a:buClrTx/>
        <a:buSzTx/>
        <a:buFontTx/>
        <a:buNone/>
        <a:tabLst/>
        <a:defRPr lang="en-US" sz="1800" kern="1200" dirty="0" smtClean="0">
          <a:solidFill>
            <a:srgbClr val="554D56"/>
          </a:solidFill>
          <a:latin typeface="Arial" pitchFamily="34" charset="0"/>
          <a:ea typeface="+mn-ea"/>
          <a:cs typeface="Arial" pitchFamily="34" charset="0"/>
        </a:defRPr>
      </a:lvl1pPr>
      <a:lvl2pPr marL="557185" marR="0" indent="-214302" algn="l" defTabSz="685766" rtl="0" eaLnBrk="1" fontAlgn="auto" latinLnBrk="0" hangingPunct="1">
        <a:lnSpc>
          <a:spcPct val="100000"/>
        </a:lnSpc>
        <a:spcBef>
          <a:spcPts val="0"/>
        </a:spcBef>
        <a:spcAft>
          <a:spcPts val="0"/>
        </a:spcAft>
        <a:buClrTx/>
        <a:buSzPct val="75000"/>
        <a:buFont typeface="Wingdings" panose="05000000000000000000" pitchFamily="2" charset="2"/>
        <a:buChar char="q"/>
        <a:tabLst/>
        <a:defRPr lang="en-US" sz="1800" kern="1200" dirty="0" smtClean="0">
          <a:solidFill>
            <a:srgbClr val="554D56"/>
          </a:solidFill>
          <a:latin typeface="Arial" pitchFamily="34" charset="0"/>
          <a:ea typeface="+mn-ea"/>
          <a:cs typeface="Arial" pitchFamily="34" charset="0"/>
        </a:defRPr>
      </a:lvl2pPr>
      <a:lvl3pPr marL="944119" marR="0" indent="-169060" algn="l" defTabSz="685766" rtl="0" eaLnBrk="1" fontAlgn="auto" latinLnBrk="0" hangingPunct="1">
        <a:lnSpc>
          <a:spcPct val="100000"/>
        </a:lnSpc>
        <a:spcBef>
          <a:spcPts val="0"/>
        </a:spcBef>
        <a:spcAft>
          <a:spcPts val="0"/>
        </a:spcAft>
        <a:buClrTx/>
        <a:buSzTx/>
        <a:buFont typeface="Wingdings" pitchFamily="2" charset="2"/>
        <a:buChar char="§"/>
        <a:tabLst/>
        <a:defRPr lang="en-US" sz="1800" kern="1200" dirty="0" smtClean="0">
          <a:solidFill>
            <a:srgbClr val="554D56"/>
          </a:solidFill>
          <a:latin typeface="Arial" pitchFamily="34" charset="0"/>
          <a:ea typeface="+mn-ea"/>
          <a:cs typeface="Arial" pitchFamily="34" charset="0"/>
        </a:defRPr>
      </a:lvl3pPr>
      <a:lvl4pPr marL="1242951" marR="0" indent="-129773" algn="l" defTabSz="685766" rtl="0" eaLnBrk="1" fontAlgn="auto" latinLnBrk="0" hangingPunct="1">
        <a:lnSpc>
          <a:spcPct val="100000"/>
        </a:lnSpc>
        <a:spcBef>
          <a:spcPts val="0"/>
        </a:spcBef>
        <a:spcAft>
          <a:spcPts val="0"/>
        </a:spcAft>
        <a:buClrTx/>
        <a:buSzTx/>
        <a:buFont typeface="Arial" pitchFamily="34" charset="0"/>
        <a:buChar char="•"/>
        <a:tabLst/>
        <a:defRPr lang="en-US" sz="1800" kern="1200" dirty="0" smtClean="0">
          <a:solidFill>
            <a:srgbClr val="554D56"/>
          </a:solidFill>
          <a:latin typeface="Arial" pitchFamily="34" charset="0"/>
          <a:ea typeface="+mn-ea"/>
          <a:cs typeface="Arial" pitchFamily="34" charset="0"/>
        </a:defRPr>
      </a:lvl4pPr>
      <a:lvl5pPr marL="1542973" marR="0" indent="-171441" algn="l" defTabSz="685766" rtl="0" eaLnBrk="1" fontAlgn="auto" latinLnBrk="0" hangingPunct="1">
        <a:lnSpc>
          <a:spcPct val="100000"/>
        </a:lnSpc>
        <a:spcBef>
          <a:spcPts val="0"/>
        </a:spcBef>
        <a:spcAft>
          <a:spcPts val="0"/>
        </a:spcAft>
        <a:buClrTx/>
        <a:buSzTx/>
        <a:buFont typeface="Arial" pitchFamily="34" charset="0"/>
        <a:buChar char="»"/>
        <a:tabLst/>
        <a:defRPr lang="en-US" sz="1800" kern="1200" dirty="0">
          <a:solidFill>
            <a:srgbClr val="554D56"/>
          </a:solidFill>
          <a:latin typeface="Arial" pitchFamily="34" charset="0"/>
          <a:ea typeface="+mn-ea"/>
          <a:cs typeface="Arial" pitchFamily="34" charset="0"/>
        </a:defRPr>
      </a:lvl5pPr>
      <a:lvl6pPr marL="1885856"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1"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6">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46555" y="3108029"/>
            <a:ext cx="5362113" cy="710284"/>
          </a:xfrm>
        </p:spPr>
        <p:txBody>
          <a:bodyPr/>
          <a:lstStyle/>
          <a:p>
            <a:r>
              <a:rPr lang="en-US" sz="1800" dirty="0"/>
              <a:t>Covered California Programs and Benefits for American Indians and Alaska Natives</a:t>
            </a:r>
          </a:p>
        </p:txBody>
      </p:sp>
      <p:pic>
        <p:nvPicPr>
          <p:cNvPr id="6" name="Picture 5" descr="Approved AI logo.jpg"/>
          <p:cNvPicPr>
            <a:picLocks noChangeAspect="1"/>
          </p:cNvPicPr>
          <p:nvPr/>
        </p:nvPicPr>
        <p:blipFill>
          <a:blip r:embed="rId3" cstate="print"/>
          <a:stretch>
            <a:fillRect/>
          </a:stretch>
        </p:blipFill>
        <p:spPr>
          <a:xfrm>
            <a:off x="3571413" y="599651"/>
            <a:ext cx="2001174" cy="2501468"/>
          </a:xfrm>
          <a:prstGeom prst="rect">
            <a:avLst/>
          </a:prstGeom>
        </p:spPr>
      </p:pic>
    </p:spTree>
    <p:extLst>
      <p:ext uri="{BB962C8B-B14F-4D97-AF65-F5344CB8AC3E}">
        <p14:creationId xmlns:p14="http://schemas.microsoft.com/office/powerpoint/2010/main" val="37423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B6BC15-EFF1-439F-B493-242D022D82C1}"/>
              </a:ext>
            </a:extLst>
          </p:cNvPr>
          <p:cNvSpPr>
            <a:spLocks noGrp="1"/>
          </p:cNvSpPr>
          <p:nvPr>
            <p:ph type="sldNum" sz="quarter" idx="4"/>
          </p:nvPr>
        </p:nvSpPr>
        <p:spPr/>
        <p:txBody>
          <a:bodyPr/>
          <a:lstStyle/>
          <a:p>
            <a:pPr defTabSz="685800">
              <a:defRPr/>
            </a:pPr>
            <a:fld id="{C8146628-1A01-9741-8A8B-916D51547CC7}" type="slidenum">
              <a:rPr lang="en-US" sz="525" b="0"/>
              <a:pPr defTabSz="685800">
                <a:defRPr/>
              </a:pPr>
              <a:t>9</a:t>
            </a:fld>
            <a:endParaRPr lang="en-US" sz="525" b="0" dirty="0"/>
          </a:p>
        </p:txBody>
      </p:sp>
      <p:sp>
        <p:nvSpPr>
          <p:cNvPr id="16" name="TextBox 15">
            <a:extLst>
              <a:ext uri="{FF2B5EF4-FFF2-40B4-BE49-F238E27FC236}">
                <a16:creationId xmlns:a16="http://schemas.microsoft.com/office/drawing/2014/main" id="{E3164417-084C-44E1-A6AD-7D14A40AEDF4}"/>
              </a:ext>
            </a:extLst>
          </p:cNvPr>
          <p:cNvSpPr txBox="1"/>
          <p:nvPr/>
        </p:nvSpPr>
        <p:spPr>
          <a:xfrm>
            <a:off x="548640" y="3822192"/>
            <a:ext cx="5696712" cy="300082"/>
          </a:xfrm>
          <a:prstGeom prst="rect">
            <a:avLst/>
          </a:prstGeom>
          <a:noFill/>
        </p:spPr>
        <p:txBody>
          <a:bodyPr wrap="square" rtlCol="0">
            <a:spAutoFit/>
          </a:bodyPr>
          <a:lstStyle/>
          <a:p>
            <a:pPr defTabSz="685800">
              <a:defRPr/>
            </a:pPr>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8586641D-03C9-4B1F-8291-7C45945E6003}"/>
              </a:ext>
            </a:extLst>
          </p:cNvPr>
          <p:cNvSpPr txBox="1"/>
          <p:nvPr/>
        </p:nvSpPr>
        <p:spPr>
          <a:xfrm>
            <a:off x="2899458" y="964686"/>
            <a:ext cx="2335193" cy="300082"/>
          </a:xfrm>
          <a:prstGeom prst="rect">
            <a:avLst/>
          </a:prstGeom>
          <a:noFill/>
        </p:spPr>
        <p:txBody>
          <a:bodyPr wrap="square" rtlCol="0">
            <a:spAutoFit/>
          </a:bodyPr>
          <a:lstStyle/>
          <a:p>
            <a:pPr defTabSz="685800">
              <a:defRPr/>
            </a:pPr>
            <a:endParaRPr lang="en-US" sz="1350" dirty="0">
              <a:solidFill>
                <a:prstClr val="black"/>
              </a:solidFill>
              <a:latin typeface="Calibri" panose="020F0502020204030204"/>
            </a:endParaRPr>
          </a:p>
        </p:txBody>
      </p:sp>
      <p:sp>
        <p:nvSpPr>
          <p:cNvPr id="9" name="Slide Number Placeholder 3">
            <a:extLst>
              <a:ext uri="{FF2B5EF4-FFF2-40B4-BE49-F238E27FC236}">
                <a16:creationId xmlns:a16="http://schemas.microsoft.com/office/drawing/2014/main" id="{A578730C-1118-45A9-906E-D3A31128E119}"/>
              </a:ext>
            </a:extLst>
          </p:cNvPr>
          <p:cNvSpPr txBox="1">
            <a:spLocks/>
          </p:cNvSpPr>
          <p:nvPr/>
        </p:nvSpPr>
        <p:spPr>
          <a:xfrm>
            <a:off x="6383799" y="473273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endParaRPr lang="en-US" sz="900" dirty="0">
              <a:solidFill>
                <a:srgbClr val="19B9CA">
                  <a:tint val="75000"/>
                </a:srgbClr>
              </a:solidFill>
              <a:latin typeface="Open sans"/>
            </a:endParaRPr>
          </a:p>
        </p:txBody>
      </p:sp>
      <p:sp>
        <p:nvSpPr>
          <p:cNvPr id="12" name="Title 1">
            <a:extLst>
              <a:ext uri="{FF2B5EF4-FFF2-40B4-BE49-F238E27FC236}">
                <a16:creationId xmlns:a16="http://schemas.microsoft.com/office/drawing/2014/main" id="{02BE2B30-9906-4A33-A1E1-4F45DC6AE99F}"/>
              </a:ext>
            </a:extLst>
          </p:cNvPr>
          <p:cNvSpPr>
            <a:spLocks noGrp="1"/>
          </p:cNvSpPr>
          <p:nvPr>
            <p:ph type="title"/>
          </p:nvPr>
        </p:nvSpPr>
        <p:spPr>
          <a:xfrm>
            <a:off x="196850" y="226671"/>
            <a:ext cx="7886700" cy="494252"/>
          </a:xfrm>
        </p:spPr>
        <p:txBody>
          <a:bodyPr>
            <a:normAutofit/>
          </a:bodyPr>
          <a:lstStyle/>
          <a:p>
            <a:r>
              <a:rPr lang="en-US" sz="2400" dirty="0"/>
              <a:t>Federal policy changes led to a year of uncertainty </a:t>
            </a:r>
          </a:p>
        </p:txBody>
      </p:sp>
      <p:sp>
        <p:nvSpPr>
          <p:cNvPr id="13" name="Slide Number Placeholder 3">
            <a:extLst>
              <a:ext uri="{FF2B5EF4-FFF2-40B4-BE49-F238E27FC236}">
                <a16:creationId xmlns:a16="http://schemas.microsoft.com/office/drawing/2014/main" id="{D03719D5-751B-4BA9-A95E-8B408EFE9D4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fld id="{C8146628-1A01-9741-8A8B-916D51547CC7}" type="slidenum">
              <a:rPr lang="en-US" sz="900">
                <a:solidFill>
                  <a:srgbClr val="19B9CA">
                    <a:tint val="75000"/>
                  </a:srgbClr>
                </a:solidFill>
                <a:latin typeface="Open sans"/>
              </a:rPr>
              <a:pPr algn="r" defTabSz="685800">
                <a:defRPr/>
              </a:pPr>
              <a:t>9</a:t>
            </a:fld>
            <a:endParaRPr lang="en-US" sz="900" dirty="0">
              <a:solidFill>
                <a:srgbClr val="19B9CA">
                  <a:tint val="75000"/>
                </a:srgbClr>
              </a:solidFill>
              <a:latin typeface="Open sans"/>
            </a:endParaRPr>
          </a:p>
        </p:txBody>
      </p:sp>
      <p:pic>
        <p:nvPicPr>
          <p:cNvPr id="14" name="Picture 13" descr="A screenshot of a cell phone&#10;&#10;Description generated with high confidence">
            <a:extLst>
              <a:ext uri="{FF2B5EF4-FFF2-40B4-BE49-F238E27FC236}">
                <a16:creationId xmlns:a16="http://schemas.microsoft.com/office/drawing/2014/main" id="{BB174F44-C874-4F98-89DE-6301A9BD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59774"/>
            <a:ext cx="3409950" cy="3564713"/>
          </a:xfrm>
          <a:prstGeom prst="rect">
            <a:avLst/>
          </a:prstGeom>
        </p:spPr>
      </p:pic>
      <p:sp>
        <p:nvSpPr>
          <p:cNvPr id="15" name="TextBox 14">
            <a:extLst>
              <a:ext uri="{FF2B5EF4-FFF2-40B4-BE49-F238E27FC236}">
                <a16:creationId xmlns:a16="http://schemas.microsoft.com/office/drawing/2014/main" id="{07910DF5-B3B3-476C-B04A-73723B501B2D}"/>
              </a:ext>
            </a:extLst>
          </p:cNvPr>
          <p:cNvSpPr txBox="1"/>
          <p:nvPr/>
        </p:nvSpPr>
        <p:spPr>
          <a:xfrm>
            <a:off x="4524502" y="1281013"/>
            <a:ext cx="4466432" cy="3462486"/>
          </a:xfrm>
          <a:prstGeom prst="rect">
            <a:avLst/>
          </a:prstGeom>
          <a:noFill/>
        </p:spPr>
        <p:txBody>
          <a:bodyPr wrap="square" rtlCol="0">
            <a:spAutoFit/>
          </a:bodyPr>
          <a:lstStyle/>
          <a:p>
            <a:pPr defTabSz="685800">
              <a:defRPr/>
            </a:pPr>
            <a:endParaRPr lang="en-US" sz="1350" dirty="0">
              <a:solidFill>
                <a:prstClr val="black"/>
              </a:solidFill>
              <a:latin typeface="Calibri" panose="020F0502020204030204"/>
            </a:endParaRPr>
          </a:p>
          <a:p>
            <a:pPr marL="214313" indent="-214313" defTabSz="685800">
              <a:spcAft>
                <a:spcPts val="900"/>
              </a:spcAft>
              <a:buFont typeface="Arial" panose="020B0604020202020204" pitchFamily="34" charset="0"/>
              <a:buChar char="•"/>
              <a:defRPr/>
            </a:pPr>
            <a:r>
              <a:rPr lang="en-US" dirty="0">
                <a:solidFill>
                  <a:srgbClr val="554D56"/>
                </a:solidFill>
                <a:latin typeface="Arial" panose="020B0604020202020204" pitchFamily="34" charset="0"/>
                <a:cs typeface="Arial" panose="020B0604020202020204" pitchFamily="34" charset="0"/>
              </a:rPr>
              <a:t>Federal penalty zeroed out</a:t>
            </a:r>
          </a:p>
          <a:p>
            <a:pPr marL="557213" lvl="1" indent="-214313" defTabSz="685800">
              <a:spcAft>
                <a:spcPts val="900"/>
              </a:spcAft>
              <a:buFont typeface="Arial" panose="020B0604020202020204" pitchFamily="34" charset="0"/>
              <a:buChar char="•"/>
              <a:defRPr/>
            </a:pPr>
            <a:r>
              <a:rPr lang="en-US" dirty="0">
                <a:solidFill>
                  <a:srgbClr val="554D56"/>
                </a:solidFill>
                <a:latin typeface="Arial" panose="020B0604020202020204" pitchFamily="34" charset="0"/>
                <a:cs typeface="Arial" panose="020B0604020202020204" pitchFamily="34" charset="0"/>
              </a:rPr>
              <a:t>Health plans increased their premium on average 8%</a:t>
            </a:r>
          </a:p>
          <a:p>
            <a:pPr marL="557213" lvl="1" indent="-214313" defTabSz="685800">
              <a:spcAft>
                <a:spcPts val="900"/>
              </a:spcAft>
              <a:buFont typeface="Arial" panose="020B0604020202020204" pitchFamily="34" charset="0"/>
              <a:buChar char="•"/>
              <a:defRPr/>
            </a:pPr>
            <a:r>
              <a:rPr lang="en-US" dirty="0">
                <a:solidFill>
                  <a:srgbClr val="554D56"/>
                </a:solidFill>
                <a:latin typeface="Arial" panose="020B0604020202020204" pitchFamily="34" charset="0"/>
                <a:cs typeface="Arial" panose="020B0604020202020204" pitchFamily="34" charset="0"/>
              </a:rPr>
              <a:t>23.8% drop in new consumer enrollment</a:t>
            </a:r>
          </a:p>
          <a:p>
            <a:pPr marL="557213" lvl="1" indent="-214313" defTabSz="685800">
              <a:buFont typeface="Arial" panose="020B0604020202020204" pitchFamily="34" charset="0"/>
              <a:buChar char="•"/>
              <a:defRPr/>
            </a:pPr>
            <a:r>
              <a:rPr lang="en-US" dirty="0">
                <a:solidFill>
                  <a:srgbClr val="554D56"/>
                </a:solidFill>
                <a:latin typeface="Arial" panose="020B0604020202020204" pitchFamily="34" charset="0"/>
                <a:cs typeface="Arial" panose="020B0604020202020204" pitchFamily="34" charset="0"/>
              </a:rPr>
              <a:t>Active renewals dipped by 2.5%</a:t>
            </a:r>
          </a:p>
          <a:p>
            <a:pPr marL="342900" lvl="1" defTabSz="685800">
              <a:defRPr/>
            </a:pPr>
            <a:endParaRPr lang="en-US" dirty="0">
              <a:solidFill>
                <a:srgbClr val="554D56"/>
              </a:solidFill>
              <a:latin typeface="Arial" panose="020B0604020202020204" pitchFamily="34" charset="0"/>
              <a:cs typeface="Arial" panose="020B0604020202020204" pitchFamily="34" charset="0"/>
            </a:endParaRPr>
          </a:p>
          <a:p>
            <a:pPr marL="214313" indent="-214313" defTabSz="685800">
              <a:spcAft>
                <a:spcPts val="900"/>
              </a:spcAft>
              <a:buFont typeface="Arial" panose="020B0604020202020204" pitchFamily="34" charset="0"/>
              <a:buChar char="•"/>
              <a:defRPr/>
            </a:pPr>
            <a:r>
              <a:rPr lang="en-US" dirty="0">
                <a:solidFill>
                  <a:srgbClr val="554D56"/>
                </a:solidFill>
                <a:latin typeface="Arial" panose="020B0604020202020204" pitchFamily="34" charset="0"/>
                <a:cs typeface="Arial" panose="020B0604020202020204" pitchFamily="34" charset="0"/>
              </a:rPr>
              <a:t>Consumers bombarded with offers of unqualified coverage</a:t>
            </a:r>
          </a:p>
          <a:p>
            <a:pPr marL="214313" indent="-214313" defTabSz="685800">
              <a:buFont typeface="Arial" panose="020B0604020202020204" pitchFamily="34" charset="0"/>
              <a:buChar char="•"/>
              <a:defRPr/>
            </a:pPr>
            <a:endParaRPr lang="en-US" sz="1350" dirty="0">
              <a:solidFill>
                <a:prstClr val="black"/>
              </a:solidFill>
              <a:latin typeface="Calibri" panose="020F0502020204030204"/>
            </a:endParaRPr>
          </a:p>
        </p:txBody>
      </p:sp>
      <p:sp>
        <p:nvSpPr>
          <p:cNvPr id="17" name="TextBox 16">
            <a:extLst>
              <a:ext uri="{FF2B5EF4-FFF2-40B4-BE49-F238E27FC236}">
                <a16:creationId xmlns:a16="http://schemas.microsoft.com/office/drawing/2014/main" id="{6384F6F1-F0B7-442C-985B-9B8EC70019A5}"/>
              </a:ext>
            </a:extLst>
          </p:cNvPr>
          <p:cNvSpPr txBox="1"/>
          <p:nvPr/>
        </p:nvSpPr>
        <p:spPr>
          <a:xfrm>
            <a:off x="5950412" y="1032479"/>
            <a:ext cx="866775" cy="369332"/>
          </a:xfrm>
          <a:prstGeom prst="rect">
            <a:avLst/>
          </a:prstGeom>
          <a:noFill/>
        </p:spPr>
        <p:txBody>
          <a:bodyPr wrap="square" rtlCol="0">
            <a:spAutoFit/>
          </a:bodyPr>
          <a:lstStyle/>
          <a:p>
            <a:pPr defTabSz="685800">
              <a:defRPr/>
            </a:pPr>
            <a:r>
              <a:rPr lang="en-US" b="1" dirty="0">
                <a:solidFill>
                  <a:srgbClr val="554D56"/>
                </a:solidFill>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143800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6DF9-C779-47D1-99B0-235BEC61AF16}"/>
              </a:ext>
            </a:extLst>
          </p:cNvPr>
          <p:cNvSpPr>
            <a:spLocks noGrp="1"/>
          </p:cNvSpPr>
          <p:nvPr>
            <p:ph type="title"/>
          </p:nvPr>
        </p:nvSpPr>
        <p:spPr/>
        <p:txBody>
          <a:bodyPr>
            <a:normAutofit fontScale="90000"/>
          </a:bodyPr>
          <a:lstStyle/>
          <a:p>
            <a:pPr algn="ctr"/>
            <a:r>
              <a:rPr lang="en-US" sz="1800" dirty="0"/>
              <a:t>National Subsidized and Unsubsidized Individual Market Enrollment: 2014 - 2018</a:t>
            </a:r>
            <a:br>
              <a:rPr lang="en-US" sz="1800" dirty="0"/>
            </a:br>
            <a:r>
              <a:rPr lang="en-US" sz="900" dirty="0"/>
              <a:t>Source: CMS August 12, 2019 Trends in Subsidized and Unsubsidized Enrollment</a:t>
            </a:r>
          </a:p>
        </p:txBody>
      </p:sp>
      <p:sp>
        <p:nvSpPr>
          <p:cNvPr id="3" name="Slide Number Placeholder 2">
            <a:extLst>
              <a:ext uri="{FF2B5EF4-FFF2-40B4-BE49-F238E27FC236}">
                <a16:creationId xmlns:a16="http://schemas.microsoft.com/office/drawing/2014/main" id="{AFF44908-1C81-4291-B9B9-D16F984DC37B}"/>
              </a:ext>
            </a:extLst>
          </p:cNvPr>
          <p:cNvSpPr>
            <a:spLocks noGrp="1"/>
          </p:cNvSpPr>
          <p:nvPr>
            <p:ph type="sldNum" sz="quarter" idx="7"/>
          </p:nvPr>
        </p:nvSpPr>
        <p:spPr/>
        <p:txBody>
          <a:bodyPr/>
          <a:lstStyle/>
          <a:p>
            <a:pPr marL="12235"/>
            <a:fld id="{81D60167-4931-47E6-BA6A-407CBD079E47}" type="slidenum">
              <a:rPr lang="en-US" smtClean="0">
                <a:solidFill>
                  <a:srgbClr val="231F20"/>
                </a:solidFill>
              </a:rPr>
              <a:pPr marL="12235"/>
              <a:t>10</a:t>
            </a:fld>
            <a:endParaRPr lang="en-US" dirty="0"/>
          </a:p>
        </p:txBody>
      </p:sp>
      <p:pic>
        <p:nvPicPr>
          <p:cNvPr id="4" name="Picture 3">
            <a:extLst>
              <a:ext uri="{FF2B5EF4-FFF2-40B4-BE49-F238E27FC236}">
                <a16:creationId xmlns:a16="http://schemas.microsoft.com/office/drawing/2014/main" id="{E0991667-6F9E-42AF-946E-8A620965CEB5}"/>
              </a:ext>
            </a:extLst>
          </p:cNvPr>
          <p:cNvPicPr>
            <a:picLocks noChangeAspect="1"/>
          </p:cNvPicPr>
          <p:nvPr/>
        </p:nvPicPr>
        <p:blipFill>
          <a:blip r:embed="rId2"/>
          <a:stretch>
            <a:fillRect/>
          </a:stretch>
        </p:blipFill>
        <p:spPr>
          <a:xfrm>
            <a:off x="1487184" y="785677"/>
            <a:ext cx="6007250" cy="3972498"/>
          </a:xfrm>
          <a:prstGeom prst="rect">
            <a:avLst/>
          </a:prstGeom>
        </p:spPr>
      </p:pic>
      <p:sp>
        <p:nvSpPr>
          <p:cNvPr id="6" name="TextBox 5">
            <a:extLst>
              <a:ext uri="{FF2B5EF4-FFF2-40B4-BE49-F238E27FC236}">
                <a16:creationId xmlns:a16="http://schemas.microsoft.com/office/drawing/2014/main" id="{521834F8-69F5-455A-B477-F5F973B6AFD8}"/>
              </a:ext>
            </a:extLst>
          </p:cNvPr>
          <p:cNvSpPr txBox="1"/>
          <p:nvPr/>
        </p:nvSpPr>
        <p:spPr>
          <a:xfrm>
            <a:off x="3739953" y="3152163"/>
            <a:ext cx="2444831" cy="415498"/>
          </a:xfrm>
          <a:prstGeom prst="rect">
            <a:avLst/>
          </a:prstGeom>
          <a:noFill/>
          <a:ln w="9525">
            <a:solidFill>
              <a:srgbClr val="C00000"/>
            </a:solidFill>
          </a:ln>
        </p:spPr>
        <p:txBody>
          <a:bodyPr wrap="square" rtlCol="0">
            <a:spAutoFit/>
          </a:bodyPr>
          <a:lstStyle/>
          <a:p>
            <a:r>
              <a:rPr lang="en-US" sz="1050" b="1" dirty="0">
                <a:latin typeface="Arial" panose="020B0604020202020204" pitchFamily="34" charset="0"/>
                <a:cs typeface="Arial" panose="020B0604020202020204" pitchFamily="34" charset="0"/>
              </a:rPr>
              <a:t>National:   Drop of 44% = 2.3 Million </a:t>
            </a:r>
          </a:p>
          <a:p>
            <a:r>
              <a:rPr lang="en-US" sz="1050" b="1" dirty="0">
                <a:latin typeface="Arial" panose="020B0604020202020204" pitchFamily="34" charset="0"/>
                <a:cs typeface="Arial" panose="020B0604020202020204" pitchFamily="34" charset="0"/>
              </a:rPr>
              <a:t>California:  Drop of 17% = 170,000</a:t>
            </a:r>
          </a:p>
        </p:txBody>
      </p:sp>
      <p:cxnSp>
        <p:nvCxnSpPr>
          <p:cNvPr id="8" name="Straight Connector 7">
            <a:extLst>
              <a:ext uri="{FF2B5EF4-FFF2-40B4-BE49-F238E27FC236}">
                <a16:creationId xmlns:a16="http://schemas.microsoft.com/office/drawing/2014/main" id="{BC9871EA-FE5F-49F6-9EAE-100696CE3048}"/>
              </a:ext>
            </a:extLst>
          </p:cNvPr>
          <p:cNvCxnSpPr/>
          <p:nvPr/>
        </p:nvCxnSpPr>
        <p:spPr>
          <a:xfrm>
            <a:off x="4788017" y="2699158"/>
            <a:ext cx="2025941" cy="6354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FC9372-E6E8-4ABE-B542-92F231821549}"/>
              </a:ext>
            </a:extLst>
          </p:cNvPr>
          <p:cNvCxnSpPr/>
          <p:nvPr/>
        </p:nvCxnSpPr>
        <p:spPr>
          <a:xfrm flipV="1">
            <a:off x="5033395" y="2856451"/>
            <a:ext cx="245378" cy="2957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D5EE5-2FB5-44DA-B8F2-32B44163B255}"/>
              </a:ext>
            </a:extLst>
          </p:cNvPr>
          <p:cNvSpPr txBox="1"/>
          <p:nvPr/>
        </p:nvSpPr>
        <p:spPr>
          <a:xfrm>
            <a:off x="7324556" y="2459666"/>
            <a:ext cx="1217942" cy="1223412"/>
          </a:xfrm>
          <a:prstGeom prst="rect">
            <a:avLst/>
          </a:prstGeom>
          <a:noFill/>
          <a:ln w="3175">
            <a:solidFill>
              <a:schemeClr val="tx1"/>
            </a:solidFill>
          </a:ln>
        </p:spPr>
        <p:txBody>
          <a:bodyPr wrap="square" rtlCol="0">
            <a:spAutoFit/>
          </a:bodyPr>
          <a:lstStyle/>
          <a:p>
            <a:r>
              <a:rPr lang="en-US" sz="1050" u="sng" dirty="0">
                <a:ln w="6350">
                  <a:solidFill>
                    <a:schemeClr val="tx1"/>
                  </a:solidFill>
                </a:ln>
                <a:latin typeface="Arial" panose="020B0604020202020204" pitchFamily="34" charset="0"/>
                <a:cs typeface="Arial" panose="020B0604020202020204" pitchFamily="34" charset="0"/>
              </a:rPr>
              <a:t>IF</a:t>
            </a:r>
            <a:r>
              <a:rPr lang="en-US" sz="1050" dirty="0">
                <a:ln w="6350">
                  <a:solidFill>
                    <a:schemeClr val="tx1"/>
                  </a:solidFill>
                </a:ln>
                <a:latin typeface="Arial" panose="020B0604020202020204" pitchFamily="34" charset="0"/>
                <a:cs typeface="Arial" panose="020B0604020202020204" pitchFamily="34" charset="0"/>
              </a:rPr>
              <a:t> nation had “only” dropped at California’s rate, 1.5 million more unsubsidized Americans would have insurance</a:t>
            </a:r>
            <a:endParaRPr lang="en-US" sz="1050" u="sng" dirty="0">
              <a:ln w="6350">
                <a:solidFill>
                  <a:schemeClr val="tx1"/>
                </a:solidFill>
              </a:ln>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A3EA2931-1C69-4966-A7C3-DCA9283894EF}"/>
              </a:ext>
            </a:extLst>
          </p:cNvPr>
          <p:cNvSpPr txBox="1">
            <a:spLocks/>
          </p:cNvSpPr>
          <p:nvPr/>
        </p:nvSpPr>
        <p:spPr>
          <a:xfrm>
            <a:off x="8168775" y="4872666"/>
            <a:ext cx="747446" cy="3131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8146628-1A01-9741-8A8B-916D51547CC7}" type="slidenum">
              <a:rPr lang="en-US" sz="525">
                <a:solidFill>
                  <a:srgbClr val="554D56"/>
                </a:solidFill>
                <a:latin typeface="Arial"/>
                <a:cs typeface="Arial"/>
              </a:rPr>
              <a:pPr algn="r">
                <a:defRPr/>
              </a:pPr>
              <a:t>10</a:t>
            </a:fld>
            <a:endParaRPr lang="en-US" sz="525" dirty="0">
              <a:solidFill>
                <a:srgbClr val="554D56"/>
              </a:solidFill>
              <a:latin typeface="Arial"/>
              <a:cs typeface="Arial"/>
            </a:endParaRPr>
          </a:p>
        </p:txBody>
      </p:sp>
    </p:spTree>
    <p:extLst>
      <p:ext uri="{BB962C8B-B14F-4D97-AF65-F5344CB8AC3E}">
        <p14:creationId xmlns:p14="http://schemas.microsoft.com/office/powerpoint/2010/main" val="21624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11</a:t>
            </a:fld>
            <a:endParaRPr lang="en-US" sz="525" b="0" dirty="0">
              <a:solidFill>
                <a:srgbClr val="575A5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74D9DE-443C-42F5-9B11-FF5EFF71084C}"/>
              </a:ext>
            </a:extLst>
          </p:cNvPr>
          <p:cNvSpPr txBox="1"/>
          <p:nvPr/>
        </p:nvSpPr>
        <p:spPr>
          <a:xfrm>
            <a:off x="295653" y="738496"/>
            <a:ext cx="602123" cy="2389116"/>
          </a:xfrm>
          <a:prstGeom prst="rect">
            <a:avLst/>
          </a:prstGeom>
          <a:noFill/>
        </p:spPr>
        <p:txBody>
          <a:bodyPr wrap="square" rtlCol="0">
            <a:spAutoFit/>
          </a:bodyPr>
          <a:lstStyle/>
          <a:p>
            <a:pPr defTabSz="685800">
              <a:defRPr/>
            </a:pPr>
            <a:r>
              <a:rPr lang="en-US" sz="14925" b="1" dirty="0">
                <a:solidFill>
                  <a:srgbClr val="19B9CA"/>
                </a:solidFill>
                <a:latin typeface="Calibri"/>
                <a:cs typeface="Times New Roman" panose="02020603050405020304" pitchFamily="18" charset="0"/>
              </a:rPr>
              <a:t>“</a:t>
            </a:r>
          </a:p>
        </p:txBody>
      </p:sp>
      <p:sp>
        <p:nvSpPr>
          <p:cNvPr id="6" name="TextBox 5">
            <a:extLst>
              <a:ext uri="{FF2B5EF4-FFF2-40B4-BE49-F238E27FC236}">
                <a16:creationId xmlns:a16="http://schemas.microsoft.com/office/drawing/2014/main" id="{5C8FC4B8-B87D-49DF-BA8A-0DDDF7861629}"/>
              </a:ext>
            </a:extLst>
          </p:cNvPr>
          <p:cNvSpPr txBox="1"/>
          <p:nvPr/>
        </p:nvSpPr>
        <p:spPr>
          <a:xfrm>
            <a:off x="220204" y="184710"/>
            <a:ext cx="7793497" cy="461665"/>
          </a:xfrm>
          <a:prstGeom prst="rect">
            <a:avLst/>
          </a:prstGeom>
          <a:noFill/>
        </p:spPr>
        <p:txBody>
          <a:bodyPr wrap="square" rtlCol="0">
            <a:spAutoFit/>
          </a:bodyPr>
          <a:lstStyle/>
          <a:p>
            <a:pPr defTabSz="685800">
              <a:defRPr/>
            </a:pPr>
            <a:r>
              <a:rPr lang="en-US" sz="2400" dirty="0">
                <a:solidFill>
                  <a:srgbClr val="19B9CA"/>
                </a:solidFill>
                <a:latin typeface="Arial" panose="020B0604020202020204" pitchFamily="34" charset="0"/>
                <a:cs typeface="Arial" panose="020B0604020202020204" pitchFamily="34" charset="0"/>
              </a:rPr>
              <a:t>Ensuring access to a competitive marketplace in 2020  </a:t>
            </a:r>
            <a:endParaRPr lang="en-US" sz="24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BA55989-1D8E-4752-B645-C0661569F7B8}"/>
              </a:ext>
            </a:extLst>
          </p:cNvPr>
          <p:cNvSpPr txBox="1"/>
          <p:nvPr/>
        </p:nvSpPr>
        <p:spPr>
          <a:xfrm>
            <a:off x="1140567" y="1688423"/>
            <a:ext cx="2166044" cy="2308324"/>
          </a:xfrm>
          <a:prstGeom prst="rect">
            <a:avLst/>
          </a:prstGeom>
          <a:noFill/>
        </p:spPr>
        <p:txBody>
          <a:bodyPr wrap="square" rtlCol="0">
            <a:spAutoFit/>
          </a:bodyPr>
          <a:lstStyle/>
          <a:p>
            <a:pPr defTabSz="685800">
              <a:defRPr/>
            </a:pPr>
            <a:r>
              <a:rPr lang="en-US" sz="2400" dirty="0">
                <a:solidFill>
                  <a:srgbClr val="554D56"/>
                </a:solidFill>
                <a:latin typeface="Arial" panose="020B0604020202020204" pitchFamily="34" charset="0"/>
                <a:cs typeface="Arial" panose="020B0604020202020204" pitchFamily="34" charset="0"/>
              </a:rPr>
              <a:t>The</a:t>
            </a:r>
            <a:r>
              <a:rPr lang="en-US" sz="2100" dirty="0">
                <a:solidFill>
                  <a:srgbClr val="554D56"/>
                </a:solidFill>
                <a:latin typeface="Arial" panose="020B0604020202020204" pitchFamily="34" charset="0"/>
                <a:cs typeface="Arial" panose="020B0604020202020204" pitchFamily="34" charset="0"/>
              </a:rPr>
              <a:t> </a:t>
            </a:r>
            <a:r>
              <a:rPr lang="en-US" sz="2400" dirty="0">
                <a:solidFill>
                  <a:srgbClr val="554D56"/>
                </a:solidFill>
                <a:latin typeface="Arial" panose="020B0604020202020204" pitchFamily="34" charset="0"/>
                <a:cs typeface="Arial" panose="020B0604020202020204" pitchFamily="34" charset="0"/>
              </a:rPr>
              <a:t>overall story is a good one for consumers across California </a:t>
            </a:r>
          </a:p>
        </p:txBody>
      </p:sp>
      <p:sp>
        <p:nvSpPr>
          <p:cNvPr id="11" name="Rectangle 10">
            <a:extLst>
              <a:ext uri="{FF2B5EF4-FFF2-40B4-BE49-F238E27FC236}">
                <a16:creationId xmlns:a16="http://schemas.microsoft.com/office/drawing/2014/main" id="{E31F00EE-D2FB-4674-8E0F-846C4C4309D8}"/>
              </a:ext>
            </a:extLst>
          </p:cNvPr>
          <p:cNvSpPr/>
          <p:nvPr/>
        </p:nvSpPr>
        <p:spPr>
          <a:xfrm>
            <a:off x="3595737" y="1223437"/>
            <a:ext cx="5093957" cy="3215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spcAft>
                <a:spcPts val="1350"/>
              </a:spcAft>
              <a:defRPr/>
            </a:pPr>
            <a:endParaRPr lang="en-US" sz="2100" b="1" dirty="0">
              <a:solidFill>
                <a:prstClr val="black"/>
              </a:solidFill>
              <a:latin typeface="Arial" panose="020B0604020202020204" pitchFamily="34" charset="0"/>
              <a:cs typeface="Arial" panose="020B0604020202020204" pitchFamily="34" charset="0"/>
            </a:endParaRPr>
          </a:p>
          <a:p>
            <a:pPr algn="ctr" defTabSz="685800">
              <a:spcAft>
                <a:spcPts val="1350"/>
              </a:spcAft>
              <a:defRPr/>
            </a:pPr>
            <a:r>
              <a:rPr lang="en-US" sz="2100" b="1" dirty="0">
                <a:solidFill>
                  <a:srgbClr val="554D56"/>
                </a:solidFill>
                <a:latin typeface="Arial" panose="020B0604020202020204" pitchFamily="34" charset="0"/>
                <a:cs typeface="Arial" panose="020B0604020202020204" pitchFamily="34" charset="0"/>
              </a:rPr>
              <a:t>0.8% </a:t>
            </a:r>
            <a:r>
              <a:rPr lang="en-US" b="1" dirty="0">
                <a:solidFill>
                  <a:srgbClr val="554D56"/>
                </a:solidFill>
                <a:latin typeface="Arial" panose="020B0604020202020204" pitchFamily="34" charset="0"/>
                <a:cs typeface="Arial" panose="020B0604020202020204" pitchFamily="34" charset="0"/>
              </a:rPr>
              <a:t>Statewide Average Increase</a:t>
            </a:r>
          </a:p>
          <a:p>
            <a:pPr marL="257175" indent="-257175" defTabSz="685800">
              <a:spcAft>
                <a:spcPts val="1350"/>
              </a:spcAft>
              <a:buFont typeface="Arial" panose="020B0604020202020204" pitchFamily="34" charset="0"/>
              <a:buChar char="•"/>
              <a:defRPr/>
            </a:pPr>
            <a:r>
              <a:rPr lang="en-US" sz="1500" dirty="0">
                <a:solidFill>
                  <a:srgbClr val="554D56"/>
                </a:solidFill>
                <a:latin typeface="Arial" panose="020B0604020202020204" pitchFamily="34" charset="0"/>
                <a:cs typeface="Arial" panose="020B0604020202020204" pitchFamily="34" charset="0"/>
              </a:rPr>
              <a:t>More than </a:t>
            </a:r>
            <a:r>
              <a:rPr lang="en-US" sz="1500" b="1" dirty="0">
                <a:solidFill>
                  <a:srgbClr val="554D56"/>
                </a:solidFill>
                <a:latin typeface="Arial" panose="020B0604020202020204" pitchFamily="34" charset="0"/>
                <a:cs typeface="Arial" panose="020B0604020202020204" pitchFamily="34" charset="0"/>
              </a:rPr>
              <a:t>75% </a:t>
            </a:r>
            <a:r>
              <a:rPr lang="en-US" sz="1500" dirty="0">
                <a:solidFill>
                  <a:srgbClr val="554D56"/>
                </a:solidFill>
                <a:latin typeface="Arial" panose="020B0604020202020204" pitchFamily="34" charset="0"/>
                <a:cs typeface="Arial" panose="020B0604020202020204" pitchFamily="34" charset="0"/>
              </a:rPr>
              <a:t>of consumers will either be able to pay less or see no change in their premiums if they switch plans.</a:t>
            </a:r>
          </a:p>
          <a:p>
            <a:pPr marL="214313" indent="-214313" defTabSz="685800">
              <a:spcAft>
                <a:spcPts val="1350"/>
              </a:spcAft>
              <a:buFont typeface="Arial" panose="020B0604020202020204" pitchFamily="34" charset="0"/>
              <a:buChar char="•"/>
              <a:defRPr/>
            </a:pPr>
            <a:r>
              <a:rPr lang="en-US" sz="1500" dirty="0">
                <a:solidFill>
                  <a:srgbClr val="554D56"/>
                </a:solidFill>
                <a:latin typeface="Arial" panose="020B0604020202020204" pitchFamily="34" charset="0"/>
                <a:cs typeface="Arial" panose="020B0604020202020204" pitchFamily="34" charset="0"/>
              </a:rPr>
              <a:t>If consumers change to the lowest-priced plan at the same metal tier, the weighted average change would be a decrease of </a:t>
            </a:r>
            <a:r>
              <a:rPr lang="en-US" sz="1500" b="1" dirty="0">
                <a:solidFill>
                  <a:srgbClr val="554D56"/>
                </a:solidFill>
                <a:latin typeface="Arial" panose="020B0604020202020204" pitchFamily="34" charset="0"/>
                <a:cs typeface="Arial" panose="020B0604020202020204" pitchFamily="34" charset="0"/>
              </a:rPr>
              <a:t>-9.0%</a:t>
            </a:r>
          </a:p>
          <a:p>
            <a:pPr defTabSz="685800">
              <a:spcAft>
                <a:spcPts val="1350"/>
              </a:spcAft>
              <a:defRPr/>
            </a:pPr>
            <a:endParaRPr lang="en-US" sz="1500" b="1" dirty="0">
              <a:solidFill>
                <a:prstClr val="black"/>
              </a:solidFill>
              <a:latin typeface="Arial" panose="020B0604020202020204" pitchFamily="34" charset="0"/>
              <a:cs typeface="Arial" panose="020B0604020202020204" pitchFamily="34" charset="0"/>
            </a:endParaRPr>
          </a:p>
          <a:p>
            <a:pPr defTabSz="685800">
              <a:defRPr/>
            </a:pPr>
            <a:endParaRPr lang="en-US" sz="1500" b="1" dirty="0">
              <a:solidFill>
                <a:prstClr val="black"/>
              </a:solidFill>
              <a:latin typeface="Arial" panose="020B0604020202020204" pitchFamily="34" charset="0"/>
              <a:cs typeface="Arial" panose="020B0604020202020204" pitchFamily="34" charset="0"/>
            </a:endParaRPr>
          </a:p>
          <a:p>
            <a:pPr defTabSz="685800">
              <a:defRPr/>
            </a:pPr>
            <a:endParaRPr lang="en-US" sz="1500" b="1" dirty="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endParaRPr lang="en-US" dirty="0">
              <a:solidFill>
                <a:prstClr val="white"/>
              </a:solidFill>
              <a:latin typeface="Arial" panose="020B0604020202020204" pitchFamily="34" charset="0"/>
              <a:cs typeface="Arial" panose="020B0604020202020204" pitchFamily="34" charset="0"/>
            </a:endParaRPr>
          </a:p>
          <a:p>
            <a:pPr marL="342900" lvl="1" defTabSz="685800">
              <a:spcAft>
                <a:spcPts val="450"/>
              </a:spcAft>
              <a:defRPr/>
            </a:pPr>
            <a:endParaRPr lang="en-US" sz="1500" b="1" dirty="0">
              <a:solidFill>
                <a:prstClr val="black"/>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167008D-90EF-4C0F-9241-D3CE415CE693}"/>
              </a:ext>
            </a:extLst>
          </p:cNvPr>
          <p:cNvSpPr txBox="1"/>
          <p:nvPr/>
        </p:nvSpPr>
        <p:spPr>
          <a:xfrm>
            <a:off x="2027326" y="3973664"/>
            <a:ext cx="1189299" cy="369332"/>
          </a:xfrm>
          <a:prstGeom prst="rect">
            <a:avLst/>
          </a:prstGeom>
          <a:noFill/>
        </p:spPr>
        <p:txBody>
          <a:bodyPr wrap="square" rtlCol="0">
            <a:spAutoFit/>
          </a:bodyPr>
          <a:lstStyle/>
          <a:p>
            <a:pPr defTabSz="685800">
              <a:defRPr/>
            </a:pPr>
            <a:r>
              <a:rPr lang="en-US" sz="900" dirty="0">
                <a:solidFill>
                  <a:srgbClr val="554D56"/>
                </a:solidFill>
                <a:latin typeface="Arial" panose="020B0604020202020204" pitchFamily="34" charset="0"/>
                <a:cs typeface="Arial" panose="020B0604020202020204" pitchFamily="34" charset="0"/>
              </a:rPr>
              <a:t>Peter V Lee</a:t>
            </a:r>
          </a:p>
          <a:p>
            <a:pPr defTabSz="685800">
              <a:defRPr/>
            </a:pPr>
            <a:endParaRPr lang="en-US" sz="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01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12</a:t>
            </a:fld>
            <a:endParaRPr lang="en-US" sz="525" b="0" dirty="0">
              <a:solidFill>
                <a:srgbClr val="575A5D"/>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31D9305-5271-44E4-9B3B-9570F10F7A16}"/>
              </a:ext>
            </a:extLst>
          </p:cNvPr>
          <p:cNvSpPr txBox="1"/>
          <p:nvPr/>
        </p:nvSpPr>
        <p:spPr>
          <a:xfrm>
            <a:off x="206384" y="78244"/>
            <a:ext cx="7386066" cy="692497"/>
          </a:xfrm>
          <a:prstGeom prst="rect">
            <a:avLst/>
          </a:prstGeom>
          <a:noFill/>
        </p:spPr>
        <p:txBody>
          <a:bodyPr wrap="square" rtlCol="0">
            <a:spAutoFit/>
          </a:bodyPr>
          <a:lstStyle/>
          <a:p>
            <a:pPr defTabSz="685800">
              <a:defRPr/>
            </a:pPr>
            <a:r>
              <a:rPr lang="en-US" sz="2400" dirty="0">
                <a:solidFill>
                  <a:srgbClr val="19B9CA"/>
                </a:solidFill>
                <a:latin typeface="Arial" panose="020B0604020202020204" pitchFamily="34" charset="0"/>
                <a:cs typeface="Arial" panose="020B0604020202020204" pitchFamily="34" charset="0"/>
              </a:rPr>
              <a:t>5 Year Average Rate Change </a:t>
            </a:r>
          </a:p>
          <a:p>
            <a:pPr defTabSz="685800">
              <a:defRPr/>
            </a:pPr>
            <a:r>
              <a:rPr lang="en-US" sz="1500" dirty="0">
                <a:solidFill>
                  <a:srgbClr val="19B9CA"/>
                </a:solidFill>
                <a:latin typeface="Arial" panose="020B0604020202020204" pitchFamily="34" charset="0"/>
                <a:cs typeface="Arial" panose="020B0604020202020204" pitchFamily="34" charset="0"/>
              </a:rPr>
              <a:t>Before shopping and not counting subsidy</a:t>
            </a:r>
            <a:endParaRPr lang="en-US" sz="1500" dirty="0">
              <a:solidFill>
                <a:prstClr val="black"/>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73B47EAB-3B48-4047-8471-86B4BB2055F3}"/>
              </a:ext>
            </a:extLst>
          </p:cNvPr>
          <p:cNvGraphicFramePr>
            <a:graphicFrameLocks noGrp="1"/>
          </p:cNvGraphicFramePr>
          <p:nvPr>
            <p:extLst/>
          </p:nvPr>
        </p:nvGraphicFramePr>
        <p:xfrm>
          <a:off x="321869" y="886157"/>
          <a:ext cx="8500260" cy="3580008"/>
        </p:xfrm>
        <a:graphic>
          <a:graphicData uri="http://schemas.openxmlformats.org/drawingml/2006/table">
            <a:tbl>
              <a:tblPr firstRow="1" firstCol="1" bandRow="1"/>
              <a:tblGrid>
                <a:gridCol w="1664208">
                  <a:extLst>
                    <a:ext uri="{9D8B030D-6E8A-4147-A177-3AD203B41FA5}">
                      <a16:colId xmlns:a16="http://schemas.microsoft.com/office/drawing/2014/main" val="2646962157"/>
                    </a:ext>
                  </a:extLst>
                </a:gridCol>
                <a:gridCol w="1139342">
                  <a:extLst>
                    <a:ext uri="{9D8B030D-6E8A-4147-A177-3AD203B41FA5}">
                      <a16:colId xmlns:a16="http://schemas.microsoft.com/office/drawing/2014/main" val="3477146985"/>
                    </a:ext>
                  </a:extLst>
                </a:gridCol>
                <a:gridCol w="1139342">
                  <a:extLst>
                    <a:ext uri="{9D8B030D-6E8A-4147-A177-3AD203B41FA5}">
                      <a16:colId xmlns:a16="http://schemas.microsoft.com/office/drawing/2014/main" val="2271400867"/>
                    </a:ext>
                  </a:extLst>
                </a:gridCol>
                <a:gridCol w="1139342">
                  <a:extLst>
                    <a:ext uri="{9D8B030D-6E8A-4147-A177-3AD203B41FA5}">
                      <a16:colId xmlns:a16="http://schemas.microsoft.com/office/drawing/2014/main" val="2380889164"/>
                    </a:ext>
                  </a:extLst>
                </a:gridCol>
                <a:gridCol w="1139342">
                  <a:extLst>
                    <a:ext uri="{9D8B030D-6E8A-4147-A177-3AD203B41FA5}">
                      <a16:colId xmlns:a16="http://schemas.microsoft.com/office/drawing/2014/main" val="26380250"/>
                    </a:ext>
                  </a:extLst>
                </a:gridCol>
                <a:gridCol w="1139342">
                  <a:extLst>
                    <a:ext uri="{9D8B030D-6E8A-4147-A177-3AD203B41FA5}">
                      <a16:colId xmlns:a16="http://schemas.microsoft.com/office/drawing/2014/main" val="3672737578"/>
                    </a:ext>
                  </a:extLst>
                </a:gridCol>
                <a:gridCol w="1139342">
                  <a:extLst>
                    <a:ext uri="{9D8B030D-6E8A-4147-A177-3AD203B41FA5}">
                      <a16:colId xmlns:a16="http://schemas.microsoft.com/office/drawing/2014/main" val="116172667"/>
                    </a:ext>
                  </a:extLst>
                </a:gridCol>
              </a:tblGrid>
              <a:tr h="213719">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76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PLAN YEAR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5-Year Average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13081830"/>
                  </a:ext>
                </a:extLst>
              </a:tr>
              <a:tr h="213719">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76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2016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2017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2018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2020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vMerge="1">
                  <a:txBody>
                    <a:bodyPr/>
                    <a:lstStyle/>
                    <a:p>
                      <a:endParaRPr lang="en-US"/>
                    </a:p>
                  </a:txBody>
                  <a:tcPr/>
                </a:tc>
                <a:extLst>
                  <a:ext uri="{0D108BD9-81ED-4DB2-BD59-A6C34878D82A}">
                    <a16:rowId xmlns:a16="http://schemas.microsoft.com/office/drawing/2014/main" val="4215956807"/>
                  </a:ext>
                </a:extLst>
              </a:tr>
              <a:tr h="598606">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Weighted Average Increase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8.7%</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0.8%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7.8%</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83480590"/>
                  </a:ext>
                </a:extLst>
              </a:tr>
              <a:tr h="618595">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Lowest-Priced Bronze </a:t>
                      </a:r>
                      <a:r>
                        <a:rPr lang="en-US" sz="1200" dirty="0">
                          <a:effectLst/>
                          <a:latin typeface="Arial" panose="020B0604020202020204" pitchFamily="34" charset="0"/>
                          <a:ea typeface="Calibri" panose="020F0502020204030204" pitchFamily="34" charset="0"/>
                          <a:cs typeface="Arial" panose="020B0604020202020204" pitchFamily="34" charset="0"/>
                        </a:rPr>
                        <a:t>(unweighted)</a:t>
                      </a: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10.2%</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5.7%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7.0%</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8082651"/>
                  </a:ext>
                </a:extLst>
              </a:tr>
              <a:tr h="618595">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Lowest-Priced Silver </a:t>
                      </a:r>
                      <a:r>
                        <a:rPr lang="en-US" sz="1200" dirty="0">
                          <a:effectLst/>
                          <a:latin typeface="Arial" panose="020B0604020202020204" pitchFamily="34" charset="0"/>
                          <a:ea typeface="Calibri" panose="020F0502020204030204" pitchFamily="34" charset="0"/>
                          <a:cs typeface="Arial" panose="020B0604020202020204" pitchFamily="34" charset="0"/>
                        </a:rPr>
                        <a:t>(unweighted)</a:t>
                      </a: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5.2%</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4.0%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6374236"/>
                  </a:ext>
                </a:extLst>
              </a:tr>
              <a:tr h="1316774">
                <a:tc>
                  <a:txBody>
                    <a:bodyPr/>
                    <a:lstStyle/>
                    <a:p>
                      <a:pPr marL="0" marR="0">
                        <a:lnSpc>
                          <a:spcPct val="100000"/>
                        </a:lnSpc>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If a consumer switches </a:t>
                      </a:r>
                      <a:r>
                        <a:rPr lang="en-US" sz="1200" dirty="0">
                          <a:effectLst/>
                          <a:latin typeface="Arial" panose="020B0604020202020204" pitchFamily="34" charset="0"/>
                          <a:ea typeface="Calibri" panose="020F0502020204030204" pitchFamily="34" charset="0"/>
                          <a:cs typeface="Arial" panose="020B0604020202020204" pitchFamily="34" charset="0"/>
                        </a:rPr>
                        <a:t>to the lowest-priced plan in the same tier</a:t>
                      </a: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2AD"/>
                    </a:solidFill>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-0.7%</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200"/>
                        </a:spcBef>
                        <a:spcAft>
                          <a:spcPts val="200"/>
                        </a:spcAft>
                      </a:pPr>
                      <a:r>
                        <a:rPr lang="en-US" sz="18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-9.0%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pPr>
                      <a:r>
                        <a:rPr lang="en-US" sz="1800" b="1" dirty="0">
                          <a:effectLst/>
                          <a:latin typeface="Arial" panose="020B0604020202020204" pitchFamily="34" charset="0"/>
                          <a:ea typeface="Calibri" panose="020F0502020204030204" pitchFamily="34" charset="0"/>
                          <a:cs typeface="Arial" panose="020B0604020202020204" pitchFamily="34" charset="0"/>
                        </a:rPr>
                        <a:t>-2.4%</a:t>
                      </a:r>
                    </a:p>
                  </a:txBody>
                  <a:tcPr marL="54769" marR="54769" marT="20479" marB="204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44174458"/>
                  </a:ext>
                </a:extLst>
              </a:tr>
            </a:tbl>
          </a:graphicData>
        </a:graphic>
      </p:graphicFrame>
      <p:sp>
        <p:nvSpPr>
          <p:cNvPr id="2" name="Rectangle 1">
            <a:extLst>
              <a:ext uri="{FF2B5EF4-FFF2-40B4-BE49-F238E27FC236}">
                <a16:creationId xmlns:a16="http://schemas.microsoft.com/office/drawing/2014/main" id="{BDBB25E3-C992-48A0-9A75-A29A8CCA2B94}"/>
              </a:ext>
            </a:extLst>
          </p:cNvPr>
          <p:cNvSpPr/>
          <p:nvPr/>
        </p:nvSpPr>
        <p:spPr>
          <a:xfrm>
            <a:off x="1648730" y="4480443"/>
            <a:ext cx="6900863" cy="323165"/>
          </a:xfrm>
          <a:prstGeom prst="rect">
            <a:avLst/>
          </a:prstGeom>
        </p:spPr>
        <p:txBody>
          <a:bodyPr wrap="square">
            <a:spAutoFit/>
          </a:bodyPr>
          <a:lstStyle/>
          <a:p>
            <a:pPr marL="89059" indent="-89059">
              <a:tabLst>
                <a:tab pos="85725" algn="l"/>
              </a:tabLst>
            </a:pPr>
            <a:r>
              <a:rPr lang="en-US" sz="750" dirty="0">
                <a:latin typeface="Arial" panose="020B0604020202020204" pitchFamily="34" charset="0"/>
                <a:ea typeface="Calibri" panose="020F0502020204030204" pitchFamily="34" charset="0"/>
                <a:cs typeface="Arial" panose="020B0604020202020204" pitchFamily="34" charset="0"/>
              </a:rPr>
              <a:t>*	The 2018 weighted average has been adjusted to remove the cost-sharing reduction surcharge applied in 2018, since unsubsidized or off-exchange enrollees do not incur the surcharge, and tax credits help defray the costs of rate increases for those eligible for subsidies</a:t>
            </a:r>
            <a:r>
              <a:rPr lang="en-US" sz="750" dirty="0">
                <a:latin typeface="Open sans"/>
                <a:ea typeface="Calibri" panose="020F0502020204030204" pitchFamily="34" charset="0"/>
              </a:rPr>
              <a:t>.</a:t>
            </a:r>
          </a:p>
        </p:txBody>
      </p:sp>
    </p:spTree>
    <p:extLst>
      <p:ext uri="{BB962C8B-B14F-4D97-AF65-F5344CB8AC3E}">
        <p14:creationId xmlns:p14="http://schemas.microsoft.com/office/powerpoint/2010/main" val="219345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Benefits for American Indians in Covered California</a:t>
            </a:r>
          </a:p>
        </p:txBody>
      </p:sp>
      <p:sp>
        <p:nvSpPr>
          <p:cNvPr id="4" name="Slide Number Placeholder 3"/>
          <p:cNvSpPr>
            <a:spLocks noGrp="1"/>
          </p:cNvSpPr>
          <p:nvPr>
            <p:ph type="sldNum" sz="quarter" idx="4"/>
          </p:nvPr>
        </p:nvSpPr>
        <p:spPr/>
        <p:txBody>
          <a:bodyPr/>
          <a:lstStyle/>
          <a:p>
            <a:fld id="{C8146628-1A01-9741-8A8B-916D51547CC7}" type="slidenum">
              <a:rPr lang="en-US" smtClean="0"/>
              <a:pPr/>
              <a:t>13</a:t>
            </a:fld>
            <a:endParaRPr lang="en-US" dirty="0"/>
          </a:p>
        </p:txBody>
      </p:sp>
    </p:spTree>
    <p:extLst>
      <p:ext uri="{BB962C8B-B14F-4D97-AF65-F5344CB8AC3E}">
        <p14:creationId xmlns:p14="http://schemas.microsoft.com/office/powerpoint/2010/main" val="144380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t>BENEFITS FOR AMERICAN INDIANS/ALASKAN NATIVE (AI/AN)</a:t>
            </a:r>
          </a:p>
        </p:txBody>
      </p:sp>
      <p:sp>
        <p:nvSpPr>
          <p:cNvPr id="4" name="Slide Number Placeholder 3"/>
          <p:cNvSpPr>
            <a:spLocks noGrp="1"/>
          </p:cNvSpPr>
          <p:nvPr>
            <p:ph type="sldNum" sz="quarter" idx="4"/>
          </p:nvPr>
        </p:nvSpPr>
        <p:spPr/>
        <p:txBody>
          <a:bodyPr/>
          <a:lstStyle/>
          <a:p>
            <a:fld id="{C8146628-1A01-9741-8A8B-916D51547CC7}" type="slidenum">
              <a:rPr lang="en-US" smtClean="0"/>
              <a:pPr/>
              <a:t>14</a:t>
            </a:fld>
            <a:endParaRPr lang="en-US" dirty="0"/>
          </a:p>
        </p:txBody>
      </p:sp>
      <p:sp>
        <p:nvSpPr>
          <p:cNvPr id="6" name="Text Placeholder 5">
            <a:extLst>
              <a:ext uri="{FF2B5EF4-FFF2-40B4-BE49-F238E27FC236}">
                <a16:creationId xmlns:a16="http://schemas.microsoft.com/office/drawing/2014/main" id="{E53D2BCB-8C65-4FB6-A445-E1A066A955F1}"/>
              </a:ext>
            </a:extLst>
          </p:cNvPr>
          <p:cNvSpPr>
            <a:spLocks noGrp="1"/>
          </p:cNvSpPr>
          <p:nvPr>
            <p:ph type="body" sz="quarter" idx="13"/>
          </p:nvPr>
        </p:nvSpPr>
        <p:spPr/>
        <p:txBody>
          <a:bodyPr>
            <a:normAutofit/>
          </a:bodyPr>
          <a:lstStyle/>
          <a:p>
            <a:pPr>
              <a:spcAft>
                <a:spcPts val="1200"/>
              </a:spcAft>
            </a:pPr>
            <a:r>
              <a:rPr lang="en-US" sz="1800" dirty="0"/>
              <a:t>Many AI/ANs currently receive health care from Indian health care providers, which include health programs operated by the Indian Health Service (IHS), tribes and tribal organizations, and urban Indian organizations. </a:t>
            </a:r>
          </a:p>
          <a:p>
            <a:pPr>
              <a:spcAft>
                <a:spcPts val="1200"/>
              </a:spcAft>
            </a:pPr>
            <a:r>
              <a:rPr lang="en-US" sz="1800" dirty="0"/>
              <a:t>If AI/ANs enroll in a plan through Covered California, they can continue to receive services from their local Indian health care provider. </a:t>
            </a:r>
          </a:p>
          <a:p>
            <a:pPr>
              <a:spcAft>
                <a:spcPts val="1200"/>
              </a:spcAft>
            </a:pPr>
            <a:r>
              <a:rPr lang="en-US" sz="1800" dirty="0"/>
              <a:t>AI/ANs can enroll or switch plans in Covered California throughout the year, not just during the annual open enrollment period.</a:t>
            </a:r>
          </a:p>
          <a:p>
            <a:pPr>
              <a:spcAft>
                <a:spcPts val="1200"/>
              </a:spcAft>
            </a:pPr>
            <a:r>
              <a:rPr lang="en-US" sz="1800" dirty="0"/>
              <a:t>Depending on income, AI/ANs can enroll in a zero cost or limited cost sharing plan. </a:t>
            </a:r>
          </a:p>
        </p:txBody>
      </p:sp>
    </p:spTree>
    <p:extLst>
      <p:ext uri="{BB962C8B-B14F-4D97-AF65-F5344CB8AC3E}">
        <p14:creationId xmlns:p14="http://schemas.microsoft.com/office/powerpoint/2010/main" val="176223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E85E-442B-4071-809F-094717C80197}"/>
              </a:ext>
            </a:extLst>
          </p:cNvPr>
          <p:cNvSpPr>
            <a:spLocks noGrp="1"/>
          </p:cNvSpPr>
          <p:nvPr>
            <p:ph type="title"/>
          </p:nvPr>
        </p:nvSpPr>
        <p:spPr/>
        <p:txBody>
          <a:bodyPr/>
          <a:lstStyle/>
          <a:p>
            <a:r>
              <a:rPr lang="en-US" sz="2000" dirty="0"/>
              <a:t>American Indian/Alaskan native Program eligibility</a:t>
            </a:r>
          </a:p>
        </p:txBody>
      </p:sp>
      <p:sp>
        <p:nvSpPr>
          <p:cNvPr id="3" name="Slide Number Placeholder 2">
            <a:extLst>
              <a:ext uri="{FF2B5EF4-FFF2-40B4-BE49-F238E27FC236}">
                <a16:creationId xmlns:a16="http://schemas.microsoft.com/office/drawing/2014/main" id="{231CC08C-27A7-4AFD-B266-B798530AD9F7}"/>
              </a:ext>
            </a:extLst>
          </p:cNvPr>
          <p:cNvSpPr>
            <a:spLocks noGrp="1"/>
          </p:cNvSpPr>
          <p:nvPr>
            <p:ph type="sldNum" sz="quarter" idx="4"/>
          </p:nvPr>
        </p:nvSpPr>
        <p:spPr/>
        <p:txBody>
          <a:bodyPr/>
          <a:lstStyle/>
          <a:p>
            <a:fld id="{C8146628-1A01-9741-8A8B-916D51547CC7}" type="slidenum">
              <a:rPr lang="en-US" smtClean="0"/>
              <a:pPr/>
              <a:t>15</a:t>
            </a:fld>
            <a:endParaRPr lang="en-US" dirty="0"/>
          </a:p>
        </p:txBody>
      </p:sp>
      <p:pic>
        <p:nvPicPr>
          <p:cNvPr id="10" name="Picture 9">
            <a:extLst>
              <a:ext uri="{FF2B5EF4-FFF2-40B4-BE49-F238E27FC236}">
                <a16:creationId xmlns:a16="http://schemas.microsoft.com/office/drawing/2014/main" id="{D8115AB1-D3A1-4B00-B194-6F33762BFE2C}"/>
              </a:ext>
            </a:extLst>
          </p:cNvPr>
          <p:cNvPicPr>
            <a:picLocks noChangeAspect="1"/>
          </p:cNvPicPr>
          <p:nvPr/>
        </p:nvPicPr>
        <p:blipFill rotWithShape="1">
          <a:blip r:embed="rId3"/>
          <a:srcRect l="847" t="5068" r="437" b="3538"/>
          <a:stretch/>
        </p:blipFill>
        <p:spPr>
          <a:xfrm>
            <a:off x="472440" y="970672"/>
            <a:ext cx="8176259" cy="3601327"/>
          </a:xfrm>
          <a:prstGeom prst="rect">
            <a:avLst/>
          </a:prstGeom>
        </p:spPr>
      </p:pic>
      <p:sp>
        <p:nvSpPr>
          <p:cNvPr id="12" name="TextBox 11">
            <a:extLst>
              <a:ext uri="{FF2B5EF4-FFF2-40B4-BE49-F238E27FC236}">
                <a16:creationId xmlns:a16="http://schemas.microsoft.com/office/drawing/2014/main" id="{C918DF1F-015C-4028-9205-C99164352256}"/>
              </a:ext>
            </a:extLst>
          </p:cNvPr>
          <p:cNvSpPr txBox="1"/>
          <p:nvPr/>
        </p:nvSpPr>
        <p:spPr>
          <a:xfrm>
            <a:off x="400929" y="540649"/>
            <a:ext cx="7237828" cy="507831"/>
          </a:xfrm>
          <a:prstGeom prst="rect">
            <a:avLst/>
          </a:prstGeom>
          <a:noFill/>
        </p:spPr>
        <p:txBody>
          <a:bodyPr wrap="square" rtlCol="0">
            <a:spAutoFit/>
          </a:bodyPr>
          <a:lstStyle/>
          <a:p>
            <a:pPr algn="ctr"/>
            <a:r>
              <a:rPr lang="en-US" sz="1600" dirty="0"/>
              <a:t>Program Eligibility by Federal Poverty Level-2020 Plan Year</a:t>
            </a:r>
          </a:p>
          <a:p>
            <a:pPr algn="ctr"/>
            <a:r>
              <a:rPr lang="en-US" sz="1100" dirty="0"/>
              <a:t>Note overlapping programs by income level</a:t>
            </a:r>
          </a:p>
        </p:txBody>
      </p:sp>
      <p:sp>
        <p:nvSpPr>
          <p:cNvPr id="6" name="Oval 5">
            <a:extLst>
              <a:ext uri="{FF2B5EF4-FFF2-40B4-BE49-F238E27FC236}">
                <a16:creationId xmlns:a16="http://schemas.microsoft.com/office/drawing/2014/main" id="{9F82546C-F5F3-4C1E-A787-42B4CAF94E04}"/>
              </a:ext>
            </a:extLst>
          </p:cNvPr>
          <p:cNvSpPr/>
          <p:nvPr/>
        </p:nvSpPr>
        <p:spPr>
          <a:xfrm>
            <a:off x="5552025" y="1871563"/>
            <a:ext cx="393895" cy="259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15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AI/AN ELIGIBILITY: ZERO COST SHARE PLANS </a:t>
            </a:r>
            <a:br>
              <a:rPr lang="en-US" sz="2000" dirty="0"/>
            </a:br>
            <a:endParaRPr lang="en-US" sz="2000" dirty="0"/>
          </a:p>
        </p:txBody>
      </p:sp>
      <p:sp>
        <p:nvSpPr>
          <p:cNvPr id="6" name="Text Placeholder 5"/>
          <p:cNvSpPr>
            <a:spLocks noGrp="1"/>
          </p:cNvSpPr>
          <p:nvPr>
            <p:ph type="body" sz="quarter" idx="13"/>
          </p:nvPr>
        </p:nvSpPr>
        <p:spPr>
          <a:xfrm>
            <a:off x="228601" y="767429"/>
            <a:ext cx="8687108" cy="3805958"/>
          </a:xfrm>
        </p:spPr>
        <p:txBody>
          <a:bodyPr>
            <a:noAutofit/>
          </a:bodyPr>
          <a:lstStyle/>
          <a:p>
            <a:pPr marL="342900" indent="-342900">
              <a:spcBef>
                <a:spcPts val="600"/>
              </a:spcBef>
              <a:buFont typeface="Arial" panose="020B0604020202020204" pitchFamily="34" charset="0"/>
              <a:buChar char="•"/>
            </a:pPr>
            <a:r>
              <a:rPr lang="en-US" sz="1800" dirty="0"/>
              <a:t>AI/AN applicants are eligible for a </a:t>
            </a:r>
            <a:r>
              <a:rPr lang="en-US" sz="1800" b="1" dirty="0"/>
              <a:t>zero cost sharing</a:t>
            </a:r>
            <a:r>
              <a:rPr lang="en-US" sz="1800" dirty="0"/>
              <a:t> qualified health plan (QHP) if the applicants:</a:t>
            </a:r>
          </a:p>
          <a:p>
            <a:pPr marL="1085850" lvl="1" indent="-342900">
              <a:spcBef>
                <a:spcPts val="600"/>
              </a:spcBef>
              <a:buFont typeface="Arial" panose="020B0604020202020204" pitchFamily="34" charset="0"/>
              <a:buChar char="•"/>
            </a:pPr>
            <a:r>
              <a:rPr lang="en-US" sz="1600" dirty="0"/>
              <a:t>Meet the eligibility requirements for APTC (Advance Premium Tax Credit) and CSR (Cost-Sharing Reduction)</a:t>
            </a:r>
          </a:p>
          <a:p>
            <a:pPr marL="1085850" lvl="1" indent="-342900">
              <a:spcBef>
                <a:spcPts val="600"/>
              </a:spcBef>
              <a:buFont typeface="Arial" panose="020B0604020202020204" pitchFamily="34" charset="0"/>
              <a:buChar char="•"/>
            </a:pPr>
            <a:r>
              <a:rPr lang="en-US" sz="1600" dirty="0"/>
              <a:t>Are expected to have a household income that does not exceed 300 percent of the federal poverty level (FPL) for the benefit year for which coverage is requested</a:t>
            </a:r>
          </a:p>
          <a:p>
            <a:pPr marL="342900" indent="-342900">
              <a:spcBef>
                <a:spcPts val="600"/>
              </a:spcBef>
              <a:buFont typeface="Arial" panose="020B0604020202020204" pitchFamily="34" charset="0"/>
              <a:buChar char="•"/>
            </a:pPr>
            <a:r>
              <a:rPr lang="en-US" sz="1800" dirty="0"/>
              <a:t>If the AI/AN applicant meets the above eligibility requirements for zero cost sharing plans, that applicant must be treated as an eligible insured and the QHP must eliminate any cost sharing </a:t>
            </a:r>
          </a:p>
          <a:p>
            <a:pPr marL="342900" indent="-342900">
              <a:spcBef>
                <a:spcPts val="600"/>
              </a:spcBef>
              <a:buFont typeface="Arial" panose="020B0604020202020204" pitchFamily="34" charset="0"/>
              <a:buChar char="•"/>
            </a:pPr>
            <a:r>
              <a:rPr lang="en-US" sz="1800" dirty="0"/>
              <a:t>AI/AN consumers can only access these benefits if enrolled in a zero cost sharing plan through Covered California</a:t>
            </a:r>
          </a:p>
          <a:p>
            <a:pPr marL="342900" indent="-342900">
              <a:spcBef>
                <a:spcPts val="600"/>
              </a:spcBef>
              <a:buFont typeface="Arial" panose="020B0604020202020204" pitchFamily="34" charset="0"/>
              <a:buChar char="•"/>
            </a:pPr>
            <a:r>
              <a:rPr lang="en-US" sz="1800" dirty="0"/>
              <a:t>Consumers can enroll in a non zero cost sharing plan, but will not receive the zero cost sharing benefit</a:t>
            </a:r>
            <a:r>
              <a:rPr lang="en-US" sz="2000" dirty="0"/>
              <a:t> </a:t>
            </a:r>
          </a:p>
        </p:txBody>
      </p:sp>
      <p:sp>
        <p:nvSpPr>
          <p:cNvPr id="4" name="Slide Number Placeholder 3"/>
          <p:cNvSpPr>
            <a:spLocks noGrp="1"/>
          </p:cNvSpPr>
          <p:nvPr>
            <p:ph type="sldNum" sz="quarter" idx="4"/>
          </p:nvPr>
        </p:nvSpPr>
        <p:spPr/>
        <p:txBody>
          <a:bodyPr/>
          <a:lstStyle/>
          <a:p>
            <a:fld id="{C8146628-1A01-9741-8A8B-916D51547CC7}" type="slidenum">
              <a:rPr lang="en-US" smtClean="0"/>
              <a:pPr/>
              <a:t>16</a:t>
            </a:fld>
            <a:endParaRPr lang="en-US" dirty="0"/>
          </a:p>
        </p:txBody>
      </p:sp>
    </p:spTree>
    <p:extLst>
      <p:ext uri="{BB962C8B-B14F-4D97-AF65-F5344CB8AC3E}">
        <p14:creationId xmlns:p14="http://schemas.microsoft.com/office/powerpoint/2010/main" val="242322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AI/AN ELIGIBILITY: LIMITED COST SHARE PLANS </a:t>
            </a:r>
          </a:p>
        </p:txBody>
      </p:sp>
      <p:sp>
        <p:nvSpPr>
          <p:cNvPr id="3" name="Text Placeholder 2"/>
          <p:cNvSpPr>
            <a:spLocks noGrp="1"/>
          </p:cNvSpPr>
          <p:nvPr>
            <p:ph type="body" sz="quarter" idx="13"/>
          </p:nvPr>
        </p:nvSpPr>
        <p:spPr>
          <a:xfrm>
            <a:off x="228601" y="654014"/>
            <a:ext cx="8687108" cy="3805958"/>
          </a:xfrm>
        </p:spPr>
        <p:txBody>
          <a:bodyPr>
            <a:noAutofit/>
          </a:bodyPr>
          <a:lstStyle/>
          <a:p>
            <a:pPr marL="342900" indent="-342900">
              <a:spcBef>
                <a:spcPts val="600"/>
              </a:spcBef>
              <a:buFont typeface="Arial" panose="020B0604020202020204" pitchFamily="34" charset="0"/>
              <a:buChar char="•"/>
            </a:pPr>
            <a:r>
              <a:rPr lang="en-US" sz="1800" dirty="0"/>
              <a:t>AI/AN applicants are eligible for </a:t>
            </a:r>
            <a:r>
              <a:rPr lang="en-US" sz="1800" b="1" dirty="0"/>
              <a:t>limited cost sharing </a:t>
            </a:r>
            <a:r>
              <a:rPr lang="en-US" sz="1800" dirty="0"/>
              <a:t>plans when their household income exceeds 300 percent of the FPL  for the benefit year for which coverage is requested</a:t>
            </a:r>
          </a:p>
          <a:p>
            <a:pPr marL="342900" indent="-342900">
              <a:spcBef>
                <a:spcPts val="600"/>
              </a:spcBef>
              <a:buFont typeface="Arial" panose="020B0604020202020204" pitchFamily="34" charset="0"/>
              <a:buChar char="•"/>
            </a:pPr>
            <a:r>
              <a:rPr lang="en-US" sz="1800" dirty="0"/>
              <a:t>If the AI/AN applicant meets the above eligibility requirements for limited cost-sharing plan, the QHP must: </a:t>
            </a:r>
          </a:p>
          <a:p>
            <a:pPr marL="1085850" lvl="1" indent="-342900">
              <a:spcBef>
                <a:spcPts val="600"/>
              </a:spcBef>
              <a:buFont typeface="Arial" panose="020B0604020202020204" pitchFamily="34" charset="0"/>
              <a:buChar char="•"/>
            </a:pPr>
            <a:r>
              <a:rPr lang="en-US" sz="1600" dirty="0"/>
              <a:t>Eliminate any cost-sharing under the plan for the services or supplies received directly from an Indian Health Service, an Indian Tribe, Tribal Organization, or Urban Indian Organization</a:t>
            </a:r>
          </a:p>
          <a:p>
            <a:pPr marL="1085850" lvl="1" indent="-342900">
              <a:spcBef>
                <a:spcPts val="600"/>
              </a:spcBef>
              <a:buFont typeface="Arial" panose="020B0604020202020204" pitchFamily="34" charset="0"/>
              <a:buChar char="•"/>
            </a:pPr>
            <a:r>
              <a:rPr lang="en-US" sz="1600" dirty="0"/>
              <a:t>Apply standard cost-sharing for the QHP’s provider network outside of Indian and Tribal providers </a:t>
            </a:r>
          </a:p>
          <a:p>
            <a:pPr marL="342900" indent="-342900">
              <a:spcBef>
                <a:spcPts val="600"/>
              </a:spcBef>
              <a:buFont typeface="Arial" panose="020B0604020202020204" pitchFamily="34" charset="0"/>
              <a:buChar char="•"/>
            </a:pPr>
            <a:r>
              <a:rPr lang="en-US" sz="1800" dirty="0"/>
              <a:t>AI/AN consumers can only access these benefits if enrolled in a limited cost sharing plan through Covered California</a:t>
            </a:r>
          </a:p>
          <a:p>
            <a:pPr marL="342900" indent="-342900">
              <a:spcBef>
                <a:spcPts val="600"/>
              </a:spcBef>
              <a:buFont typeface="Arial" panose="020B0604020202020204" pitchFamily="34" charset="0"/>
              <a:buChar char="•"/>
            </a:pPr>
            <a:r>
              <a:rPr lang="en-US" sz="1800" dirty="0"/>
              <a:t>Consumers can enroll in a non limited cost-sharing QHP, but will not receive the reduced cost-sharing benefit</a:t>
            </a:r>
          </a:p>
        </p:txBody>
      </p:sp>
      <p:sp>
        <p:nvSpPr>
          <p:cNvPr id="4" name="Slide Number Placeholder 3"/>
          <p:cNvSpPr>
            <a:spLocks noGrp="1"/>
          </p:cNvSpPr>
          <p:nvPr>
            <p:ph type="sldNum" sz="quarter" idx="4"/>
          </p:nvPr>
        </p:nvSpPr>
        <p:spPr/>
        <p:txBody>
          <a:bodyPr/>
          <a:lstStyle/>
          <a:p>
            <a:fld id="{C8146628-1A01-9741-8A8B-916D51547CC7}" type="slidenum">
              <a:rPr lang="en-US" smtClean="0"/>
              <a:pPr/>
              <a:t>17</a:t>
            </a:fld>
            <a:endParaRPr lang="en-US" dirty="0"/>
          </a:p>
        </p:txBody>
      </p:sp>
    </p:spTree>
    <p:extLst>
      <p:ext uri="{BB962C8B-B14F-4D97-AF65-F5344CB8AC3E}">
        <p14:creationId xmlns:p14="http://schemas.microsoft.com/office/powerpoint/2010/main" val="323094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INDINA/ALASKA NATIVE BENEFIT EXAMPLE</a:t>
            </a:r>
          </a:p>
        </p:txBody>
      </p:sp>
      <p:sp>
        <p:nvSpPr>
          <p:cNvPr id="3" name="Text Placeholder 2"/>
          <p:cNvSpPr>
            <a:spLocks noGrp="1"/>
          </p:cNvSpPr>
          <p:nvPr>
            <p:ph type="body" sz="quarter" idx="13"/>
          </p:nvPr>
        </p:nvSpPr>
        <p:spPr>
          <a:xfrm>
            <a:off x="228292" y="923191"/>
            <a:ext cx="8687108" cy="774125"/>
          </a:xfrm>
        </p:spPr>
        <p:txBody>
          <a:bodyPr>
            <a:normAutofit/>
          </a:bodyPr>
          <a:lstStyle/>
          <a:p>
            <a:r>
              <a:rPr lang="en-US" sz="1500" dirty="0"/>
              <a:t>The following is an example of the differences in cost sharing between a Silver 70 standard plan, a Zero Cost Share AI/AN plan and a Limited Cost Share AI/AN plan for some covered services. </a:t>
            </a:r>
          </a:p>
          <a:p>
            <a:endParaRPr lang="en-US" sz="1800"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18</a:t>
            </a:fld>
            <a:endParaRPr lang="en-US" dirty="0"/>
          </a:p>
        </p:txBody>
      </p:sp>
      <p:graphicFrame>
        <p:nvGraphicFramePr>
          <p:cNvPr id="5" name="Table 4"/>
          <p:cNvGraphicFramePr>
            <a:graphicFrameLocks noGrp="1"/>
          </p:cNvGraphicFramePr>
          <p:nvPr>
            <p:extLst/>
          </p:nvPr>
        </p:nvGraphicFramePr>
        <p:xfrm>
          <a:off x="556312" y="1418452"/>
          <a:ext cx="7813967" cy="2801856"/>
        </p:xfrm>
        <a:graphic>
          <a:graphicData uri="http://schemas.openxmlformats.org/drawingml/2006/table">
            <a:tbl>
              <a:tblPr firstRow="1" bandRow="1">
                <a:tableStyleId>{7DF18680-E054-41AD-8BC1-D1AEF772440D}</a:tableStyleId>
              </a:tblPr>
              <a:tblGrid>
                <a:gridCol w="1657011">
                  <a:extLst>
                    <a:ext uri="{9D8B030D-6E8A-4147-A177-3AD203B41FA5}">
                      <a16:colId xmlns:a16="http://schemas.microsoft.com/office/drawing/2014/main" val="20000"/>
                    </a:ext>
                  </a:extLst>
                </a:gridCol>
                <a:gridCol w="1596971">
                  <a:extLst>
                    <a:ext uri="{9D8B030D-6E8A-4147-A177-3AD203B41FA5}">
                      <a16:colId xmlns:a16="http://schemas.microsoft.com/office/drawing/2014/main" val="20001"/>
                    </a:ext>
                  </a:extLst>
                </a:gridCol>
                <a:gridCol w="1468405">
                  <a:extLst>
                    <a:ext uri="{9D8B030D-6E8A-4147-A177-3AD203B41FA5}">
                      <a16:colId xmlns:a16="http://schemas.microsoft.com/office/drawing/2014/main" val="20002"/>
                    </a:ext>
                  </a:extLst>
                </a:gridCol>
                <a:gridCol w="1450371">
                  <a:extLst>
                    <a:ext uri="{9D8B030D-6E8A-4147-A177-3AD203B41FA5}">
                      <a16:colId xmlns:a16="http://schemas.microsoft.com/office/drawing/2014/main" val="20003"/>
                    </a:ext>
                  </a:extLst>
                </a:gridCol>
                <a:gridCol w="1641209">
                  <a:extLst>
                    <a:ext uri="{9D8B030D-6E8A-4147-A177-3AD203B41FA5}">
                      <a16:colId xmlns:a16="http://schemas.microsoft.com/office/drawing/2014/main" val="4261903482"/>
                    </a:ext>
                  </a:extLst>
                </a:gridCol>
              </a:tblGrid>
              <a:tr h="977583">
                <a:tc>
                  <a:txBody>
                    <a:bodyPr/>
                    <a:lstStyle/>
                    <a:p>
                      <a:endParaRPr lang="en-US" sz="1200" dirty="0"/>
                    </a:p>
                  </a:txBody>
                  <a:tcPr/>
                </a:tc>
                <a:tc>
                  <a:txBody>
                    <a:bodyPr/>
                    <a:lstStyle/>
                    <a:p>
                      <a:pPr algn="ctr"/>
                      <a:r>
                        <a:rPr lang="en-US" sz="1200" dirty="0"/>
                        <a:t>Silver 70 Standard </a:t>
                      </a:r>
                      <a:r>
                        <a:rPr lang="en-US" sz="1200" baseline="0" dirty="0"/>
                        <a:t>Plan</a:t>
                      </a:r>
                      <a:endParaRPr lang="en-US" sz="1200" dirty="0"/>
                    </a:p>
                  </a:txBody>
                  <a:tcPr/>
                </a:tc>
                <a:tc>
                  <a:txBody>
                    <a:bodyPr/>
                    <a:lstStyle/>
                    <a:p>
                      <a:pPr algn="ctr"/>
                      <a:r>
                        <a:rPr lang="en-US" sz="1200" dirty="0"/>
                        <a:t>Zero</a:t>
                      </a:r>
                      <a:r>
                        <a:rPr lang="en-US" sz="1200" baseline="0" dirty="0"/>
                        <a:t> </a:t>
                      </a:r>
                      <a:r>
                        <a:rPr lang="en-US" sz="1200" dirty="0"/>
                        <a:t>Cost</a:t>
                      </a:r>
                      <a:r>
                        <a:rPr lang="en-US" sz="1200" baseline="0" dirty="0"/>
                        <a:t> Share AI/AN Plan</a:t>
                      </a:r>
                      <a:endParaRPr lang="en-US" sz="1200" dirty="0"/>
                    </a:p>
                  </a:txBody>
                  <a:tcPr>
                    <a:solidFill>
                      <a:schemeClr val="accent3">
                        <a:lumMod val="75000"/>
                      </a:schemeClr>
                    </a:solidFill>
                  </a:tcPr>
                </a:tc>
                <a:tc>
                  <a:txBody>
                    <a:bodyPr/>
                    <a:lstStyle/>
                    <a:p>
                      <a:pPr algn="ctr"/>
                      <a:r>
                        <a:rPr lang="en-US" sz="1200" baseline="0" dirty="0"/>
                        <a:t>Silver 70 Limited Cost Share AI/AN Plan</a:t>
                      </a:r>
                      <a:endParaRPr lang="en-US" sz="1200" dirty="0"/>
                    </a:p>
                  </a:txBody>
                  <a:tcPr>
                    <a:solidFill>
                      <a:schemeClr val="accent6">
                        <a:lumMod val="75000"/>
                      </a:schemeClr>
                    </a:solidFill>
                  </a:tcPr>
                </a:tc>
                <a:tc>
                  <a:txBody>
                    <a:bodyPr/>
                    <a:lstStyle/>
                    <a:p>
                      <a:pPr algn="ctr"/>
                      <a:r>
                        <a:rPr lang="en-US" sz="1200" dirty="0"/>
                        <a:t>Silver 70 Limited Cost Share AI/AN Plan if Member Goes to an AI/AN Provider*</a:t>
                      </a:r>
                    </a:p>
                  </a:txBody>
                  <a:tcPr>
                    <a:solidFill>
                      <a:schemeClr val="accent6">
                        <a:lumMod val="75000"/>
                      </a:schemeClr>
                    </a:solidFill>
                  </a:tcPr>
                </a:tc>
                <a:extLst>
                  <a:ext uri="{0D108BD9-81ED-4DB2-BD59-A6C34878D82A}">
                    <a16:rowId xmlns:a16="http://schemas.microsoft.com/office/drawing/2014/main" val="10000"/>
                  </a:ext>
                </a:extLst>
              </a:tr>
              <a:tr h="458813">
                <a:tc>
                  <a:txBody>
                    <a:bodyPr/>
                    <a:lstStyle/>
                    <a:p>
                      <a:r>
                        <a:rPr lang="en-US" sz="1400" dirty="0">
                          <a:solidFill>
                            <a:srgbClr val="554D56"/>
                          </a:solidFill>
                        </a:rPr>
                        <a:t>Primary Care</a:t>
                      </a:r>
                      <a:r>
                        <a:rPr lang="en-US" sz="1400" baseline="0" dirty="0">
                          <a:solidFill>
                            <a:srgbClr val="554D56"/>
                          </a:solidFill>
                        </a:rPr>
                        <a:t> Visit </a:t>
                      </a:r>
                      <a:endParaRPr lang="en-US" sz="1400" dirty="0">
                        <a:solidFill>
                          <a:srgbClr val="554D56"/>
                        </a:solidFill>
                      </a:endParaRPr>
                    </a:p>
                  </a:txBody>
                  <a:tcPr/>
                </a:tc>
                <a:tc>
                  <a:txBody>
                    <a:bodyPr/>
                    <a:lstStyle/>
                    <a:p>
                      <a:pPr algn="ctr"/>
                      <a:r>
                        <a:rPr lang="en-US" sz="1400" dirty="0">
                          <a:solidFill>
                            <a:srgbClr val="554D56"/>
                          </a:solidFill>
                        </a:rPr>
                        <a:t>$40</a:t>
                      </a:r>
                    </a:p>
                  </a:txBody>
                  <a:tcPr/>
                </a:tc>
                <a:tc>
                  <a:txBody>
                    <a:bodyPr/>
                    <a:lstStyle/>
                    <a:p>
                      <a:pPr algn="ctr"/>
                      <a:r>
                        <a:rPr lang="en-US" sz="1400" dirty="0">
                          <a:solidFill>
                            <a:srgbClr val="554D56"/>
                          </a:solidFill>
                        </a:rPr>
                        <a:t>$0</a:t>
                      </a:r>
                    </a:p>
                  </a:txBody>
                  <a:tcPr>
                    <a:solidFill>
                      <a:schemeClr val="accent3">
                        <a:lumMod val="60000"/>
                        <a:lumOff val="40000"/>
                      </a:schemeClr>
                    </a:solidFill>
                  </a:tcPr>
                </a:tc>
                <a:tc>
                  <a:txBody>
                    <a:bodyPr/>
                    <a:lstStyle/>
                    <a:p>
                      <a:pPr algn="ctr"/>
                      <a:r>
                        <a:rPr lang="en-US" sz="1400" dirty="0">
                          <a:solidFill>
                            <a:srgbClr val="554D56"/>
                          </a:solidFill>
                        </a:rPr>
                        <a:t>$40</a:t>
                      </a:r>
                    </a:p>
                  </a:txBody>
                  <a:tcPr>
                    <a:solidFill>
                      <a:schemeClr val="accent6">
                        <a:lumMod val="60000"/>
                        <a:lumOff val="40000"/>
                      </a:schemeClr>
                    </a:solidFill>
                  </a:tcPr>
                </a:tc>
                <a:tc>
                  <a:txBody>
                    <a:bodyPr/>
                    <a:lstStyle/>
                    <a:p>
                      <a:pPr algn="ctr"/>
                      <a:r>
                        <a:rPr lang="en-US" sz="1400" dirty="0">
                          <a:solidFill>
                            <a:srgbClr val="554D56"/>
                          </a:solidFill>
                        </a:rPr>
                        <a:t>$0</a:t>
                      </a:r>
                    </a:p>
                  </a:txBody>
                  <a:tcPr>
                    <a:solidFill>
                      <a:schemeClr val="accent6">
                        <a:lumMod val="60000"/>
                        <a:lumOff val="40000"/>
                      </a:schemeClr>
                    </a:solidFill>
                  </a:tcPr>
                </a:tc>
                <a:extLst>
                  <a:ext uri="{0D108BD9-81ED-4DB2-BD59-A6C34878D82A}">
                    <a16:rowId xmlns:a16="http://schemas.microsoft.com/office/drawing/2014/main" val="10001"/>
                  </a:ext>
                </a:extLst>
              </a:tr>
              <a:tr h="447834">
                <a:tc>
                  <a:txBody>
                    <a:bodyPr/>
                    <a:lstStyle/>
                    <a:p>
                      <a:r>
                        <a:rPr lang="en-US" sz="1400" dirty="0">
                          <a:solidFill>
                            <a:srgbClr val="554D56"/>
                          </a:solidFill>
                        </a:rPr>
                        <a:t>Specialist Visit</a:t>
                      </a:r>
                    </a:p>
                  </a:txBody>
                  <a:tcPr/>
                </a:tc>
                <a:tc>
                  <a:txBody>
                    <a:bodyPr/>
                    <a:lstStyle/>
                    <a:p>
                      <a:pPr algn="ctr"/>
                      <a:r>
                        <a:rPr lang="en-US" sz="1400" dirty="0">
                          <a:solidFill>
                            <a:srgbClr val="554D56"/>
                          </a:solidFill>
                        </a:rPr>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54D56"/>
                          </a:solidFill>
                        </a:rPr>
                        <a:t>$0</a:t>
                      </a:r>
                    </a:p>
                  </a:txBody>
                  <a:tcPr>
                    <a:solidFill>
                      <a:schemeClr val="accent3">
                        <a:lumMod val="20000"/>
                        <a:lumOff val="80000"/>
                      </a:schemeClr>
                    </a:solidFill>
                  </a:tcPr>
                </a:tc>
                <a:tc>
                  <a:txBody>
                    <a:bodyPr/>
                    <a:lstStyle/>
                    <a:p>
                      <a:pPr algn="ctr"/>
                      <a:r>
                        <a:rPr lang="en-US" sz="1400" dirty="0">
                          <a:solidFill>
                            <a:srgbClr val="554D56"/>
                          </a:solidFill>
                        </a:rPr>
                        <a:t>$80</a:t>
                      </a:r>
                    </a:p>
                  </a:txBody>
                  <a:tcPr>
                    <a:solidFill>
                      <a:schemeClr val="accent6">
                        <a:lumMod val="20000"/>
                        <a:lumOff val="80000"/>
                      </a:schemeClr>
                    </a:solidFill>
                  </a:tcPr>
                </a:tc>
                <a:tc>
                  <a:txBody>
                    <a:bodyPr/>
                    <a:lstStyle/>
                    <a:p>
                      <a:pPr algn="ctr"/>
                      <a:r>
                        <a:rPr lang="en-US" sz="1400" dirty="0">
                          <a:solidFill>
                            <a:srgbClr val="554D56"/>
                          </a:solidFill>
                        </a:rPr>
                        <a:t>$0</a:t>
                      </a:r>
                    </a:p>
                  </a:txBody>
                  <a:tcPr>
                    <a:solidFill>
                      <a:schemeClr val="accent6">
                        <a:lumMod val="20000"/>
                        <a:lumOff val="80000"/>
                      </a:schemeClr>
                    </a:solidFill>
                  </a:tcPr>
                </a:tc>
                <a:extLst>
                  <a:ext uri="{0D108BD9-81ED-4DB2-BD59-A6C34878D82A}">
                    <a16:rowId xmlns:a16="http://schemas.microsoft.com/office/drawing/2014/main" val="10002"/>
                  </a:ext>
                </a:extLst>
              </a:tr>
              <a:tr h="458813">
                <a:tc>
                  <a:txBody>
                    <a:bodyPr/>
                    <a:lstStyle/>
                    <a:p>
                      <a:r>
                        <a:rPr lang="en-US" sz="1400" dirty="0">
                          <a:solidFill>
                            <a:srgbClr val="554D56"/>
                          </a:solidFill>
                        </a:rPr>
                        <a:t>Laboratory</a:t>
                      </a:r>
                      <a:r>
                        <a:rPr lang="en-US" sz="1400" baseline="0" dirty="0">
                          <a:solidFill>
                            <a:srgbClr val="554D56"/>
                          </a:solidFill>
                        </a:rPr>
                        <a:t> Tests</a:t>
                      </a:r>
                      <a:endParaRPr lang="en-US" sz="1400" dirty="0">
                        <a:solidFill>
                          <a:srgbClr val="554D56"/>
                        </a:solidFill>
                      </a:endParaRPr>
                    </a:p>
                  </a:txBody>
                  <a:tcPr/>
                </a:tc>
                <a:tc>
                  <a:txBody>
                    <a:bodyPr/>
                    <a:lstStyle/>
                    <a:p>
                      <a:pPr algn="ctr"/>
                      <a:r>
                        <a:rPr lang="en-US" sz="1400" dirty="0">
                          <a:solidFill>
                            <a:srgbClr val="554D56"/>
                          </a:solidFill>
                        </a:rPr>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54D56"/>
                          </a:solidFill>
                        </a:rPr>
                        <a:t>$0</a:t>
                      </a:r>
                    </a:p>
                  </a:txBody>
                  <a:tcPr>
                    <a:solidFill>
                      <a:schemeClr val="accent3">
                        <a:lumMod val="60000"/>
                        <a:lumOff val="40000"/>
                      </a:schemeClr>
                    </a:solidFill>
                  </a:tcPr>
                </a:tc>
                <a:tc>
                  <a:txBody>
                    <a:bodyPr/>
                    <a:lstStyle/>
                    <a:p>
                      <a:pPr algn="ctr"/>
                      <a:r>
                        <a:rPr lang="en-US" sz="1400" dirty="0">
                          <a:solidFill>
                            <a:srgbClr val="554D56"/>
                          </a:solidFill>
                        </a:rPr>
                        <a:t>$40</a:t>
                      </a:r>
                    </a:p>
                  </a:txBody>
                  <a:tcPr>
                    <a:solidFill>
                      <a:schemeClr val="accent6">
                        <a:lumMod val="60000"/>
                        <a:lumOff val="40000"/>
                      </a:schemeClr>
                    </a:solidFill>
                  </a:tcPr>
                </a:tc>
                <a:tc>
                  <a:txBody>
                    <a:bodyPr/>
                    <a:lstStyle/>
                    <a:p>
                      <a:pPr algn="ctr"/>
                      <a:r>
                        <a:rPr lang="en-US" sz="1400" dirty="0">
                          <a:solidFill>
                            <a:srgbClr val="554D56"/>
                          </a:solidFill>
                        </a:rPr>
                        <a:t>$0</a:t>
                      </a:r>
                    </a:p>
                  </a:txBody>
                  <a:tcPr>
                    <a:solidFill>
                      <a:schemeClr val="accent6">
                        <a:lumMod val="60000"/>
                        <a:lumOff val="40000"/>
                      </a:schemeClr>
                    </a:solidFill>
                  </a:tcPr>
                </a:tc>
                <a:extLst>
                  <a:ext uri="{0D108BD9-81ED-4DB2-BD59-A6C34878D82A}">
                    <a16:rowId xmlns:a16="http://schemas.microsoft.com/office/drawing/2014/main" val="10003"/>
                  </a:ext>
                </a:extLst>
              </a:tr>
              <a:tr h="458813">
                <a:tc>
                  <a:txBody>
                    <a:bodyPr/>
                    <a:lstStyle/>
                    <a:p>
                      <a:r>
                        <a:rPr lang="en-US" sz="1400" dirty="0">
                          <a:solidFill>
                            <a:srgbClr val="554D56"/>
                          </a:solidFill>
                        </a:rPr>
                        <a:t>Urgent Care Visit</a:t>
                      </a:r>
                    </a:p>
                  </a:txBody>
                  <a:tcPr/>
                </a:tc>
                <a:tc>
                  <a:txBody>
                    <a:bodyPr/>
                    <a:lstStyle/>
                    <a:p>
                      <a:pPr algn="ctr"/>
                      <a:r>
                        <a:rPr lang="en-US" sz="1400" dirty="0">
                          <a:solidFill>
                            <a:srgbClr val="554D56"/>
                          </a:solidFill>
                        </a:rPr>
                        <a:t>$40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54D56"/>
                          </a:solidFill>
                        </a:rPr>
                        <a:t>$0</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54D56"/>
                          </a:solidFill>
                        </a:rPr>
                        <a:t>$40</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54D56"/>
                          </a:solidFill>
                        </a:rPr>
                        <a:t>$0</a:t>
                      </a:r>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6" name="Text Placeholder 2"/>
          <p:cNvSpPr txBox="1">
            <a:spLocks/>
          </p:cNvSpPr>
          <p:nvPr/>
        </p:nvSpPr>
        <p:spPr>
          <a:xfrm>
            <a:off x="507074" y="4240619"/>
            <a:ext cx="8200829" cy="553465"/>
          </a:xfrm>
          <a:prstGeom prst="rect">
            <a:avLst/>
          </a:prstGeom>
        </p:spPr>
        <p:txBody>
          <a:bodyPr vert="horz" lIns="91440" tIns="45720" rIns="91440" bIns="45720" rtlCol="0">
            <a:noAutofit/>
          </a:bodyPr>
          <a:lstStyle>
            <a:lvl1pPr marL="0" indent="0" algn="l" defTabSz="914400" rtl="0" eaLnBrk="1" latinLnBrk="0" hangingPunct="1">
              <a:spcBef>
                <a:spcPts val="0"/>
              </a:spcBef>
              <a:buFont typeface="Arial" pitchFamily="34" charset="0"/>
              <a:buNone/>
              <a:defRPr sz="2400" kern="1200" baseline="0">
                <a:solidFill>
                  <a:srgbClr val="554D56"/>
                </a:solidFill>
                <a:latin typeface="Arial" pitchFamily="34" charset="0"/>
                <a:ea typeface="+mn-ea"/>
                <a:cs typeface="Arial" pitchFamily="34" charset="0"/>
              </a:defRPr>
            </a:lvl1pPr>
            <a:lvl2pPr marL="742950" indent="-285750" algn="l" defTabSz="914400"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88" indent="-225425" algn="l" defTabSz="914400" rtl="0" eaLnBrk="1" latinLnBrk="0" hangingPunct="1">
              <a:spcBef>
                <a:spcPts val="0"/>
              </a:spcBef>
              <a:buFont typeface="Wingdings" pitchFamily="2" charset="2"/>
              <a:buChar char="§"/>
              <a:defRPr sz="1800" kern="1200">
                <a:solidFill>
                  <a:srgbClr val="554D56"/>
                </a:solidFill>
                <a:latin typeface="Arial" pitchFamily="34" charset="0"/>
                <a:ea typeface="+mn-ea"/>
                <a:cs typeface="Arial" pitchFamily="34" charset="0"/>
              </a:defRPr>
            </a:lvl3pPr>
            <a:lvl4pPr marL="1657350" indent="-173038" algn="l" defTabSz="914400"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1400" kern="1200">
                <a:solidFill>
                  <a:srgbClr val="554D5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*Indian Health Service (IHS), an Indian tribe, Tribal Organization, Urban Indian Organization, or receives a referral to a QHP provider from an IHS clinic.</a:t>
            </a:r>
          </a:p>
          <a:p>
            <a:endParaRPr lang="en-US" sz="1400" dirty="0"/>
          </a:p>
          <a:p>
            <a:endParaRPr lang="en-US" sz="1400" dirty="0"/>
          </a:p>
        </p:txBody>
      </p:sp>
    </p:spTree>
    <p:extLst>
      <p:ext uri="{BB962C8B-B14F-4D97-AF65-F5344CB8AC3E}">
        <p14:creationId xmlns:p14="http://schemas.microsoft.com/office/powerpoint/2010/main" val="340980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Covered California Overview</a:t>
            </a:r>
          </a:p>
        </p:txBody>
      </p:sp>
      <p:sp>
        <p:nvSpPr>
          <p:cNvPr id="4" name="Slide Number Placeholder 3"/>
          <p:cNvSpPr>
            <a:spLocks noGrp="1"/>
          </p:cNvSpPr>
          <p:nvPr>
            <p:ph type="sldNum" sz="quarter" idx="4"/>
          </p:nvPr>
        </p:nvSpPr>
        <p:spPr/>
        <p:txBody>
          <a:bodyPr/>
          <a:lstStyle/>
          <a:p>
            <a:fld id="{C8146628-1A01-9741-8A8B-916D51547CC7}" type="slidenum">
              <a:rPr lang="en-US" smtClean="0"/>
              <a:pPr/>
              <a:t>1</a:t>
            </a:fld>
            <a:endParaRPr lang="en-US" dirty="0"/>
          </a:p>
        </p:txBody>
      </p:sp>
    </p:spTree>
    <p:extLst>
      <p:ext uri="{BB962C8B-B14F-4D97-AF65-F5344CB8AC3E}">
        <p14:creationId xmlns:p14="http://schemas.microsoft.com/office/powerpoint/2010/main" val="38223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pPr>
            <a:r>
              <a:rPr lang="en-US" sz="2400" dirty="0"/>
              <a:t>AMERICAN INDIAN/ALASKA NATIVE QUALIFIED HEALTH PLAN (QHP) REQUIREMENTS</a:t>
            </a:r>
          </a:p>
        </p:txBody>
      </p:sp>
      <p:sp>
        <p:nvSpPr>
          <p:cNvPr id="3" name="Text Placeholder 2"/>
          <p:cNvSpPr>
            <a:spLocks noGrp="1"/>
          </p:cNvSpPr>
          <p:nvPr>
            <p:ph type="body" sz="quarter" idx="13"/>
          </p:nvPr>
        </p:nvSpPr>
        <p:spPr>
          <a:xfrm>
            <a:off x="228292" y="977071"/>
            <a:ext cx="8687108" cy="3805958"/>
          </a:xfrm>
        </p:spPr>
        <p:txBody>
          <a:bodyPr>
            <a:normAutofit/>
          </a:bodyPr>
          <a:lstStyle/>
          <a:p>
            <a:pPr marL="342892" indent="-342892">
              <a:spcBef>
                <a:spcPts val="600"/>
              </a:spcBef>
              <a:buFont typeface="Arial" panose="020B0604020202020204" pitchFamily="34" charset="0"/>
              <a:buChar char="□"/>
            </a:pPr>
            <a:r>
              <a:rPr lang="en-US" sz="2000" dirty="0"/>
              <a:t>Covered California requires QHP issuers to offer the lowest cost AI/AN Zero Cost Share plan variation in the standard set of plans for each product (HMO, PPO, EPO).</a:t>
            </a:r>
          </a:p>
          <a:p>
            <a:pPr marL="342892" indent="-342892">
              <a:spcBef>
                <a:spcPts val="600"/>
              </a:spcBef>
              <a:buFont typeface="Arial" panose="020B0604020202020204" pitchFamily="34" charset="0"/>
              <a:buChar char="□"/>
            </a:pPr>
            <a:endParaRPr lang="en-US" sz="2000" dirty="0"/>
          </a:p>
          <a:p>
            <a:pPr marL="342892" indent="-342892">
              <a:spcBef>
                <a:spcPts val="600"/>
              </a:spcBef>
              <a:buFont typeface="Arial" panose="020B0604020202020204" pitchFamily="34" charset="0"/>
              <a:buChar char="□"/>
            </a:pPr>
            <a:r>
              <a:rPr lang="en-US" sz="2000" dirty="0"/>
              <a:t>The QHP issuer may not offer the Zero Cost Share AI/AN plan variation at the higher metal levels within the set of plans for each product .</a:t>
            </a:r>
          </a:p>
          <a:p>
            <a:pPr marL="1085823" lvl="1" indent="-342892">
              <a:spcBef>
                <a:spcPts val="600"/>
              </a:spcBef>
              <a:buFont typeface="Wingdings" panose="05000000000000000000" pitchFamily="2" charset="2"/>
              <a:buChar char="§"/>
            </a:pPr>
            <a:r>
              <a:rPr lang="en-US" dirty="0"/>
              <a:t>For example, if a QHP offers a PPO product for Platinum, Gold, Silver and Bronze metal tiers, the QHP must offer a Bronze AI/AN Zero cost share plan because it’s the lowest cost premium. </a:t>
            </a:r>
          </a:p>
        </p:txBody>
      </p:sp>
      <p:sp>
        <p:nvSpPr>
          <p:cNvPr id="4" name="Slide Number Placeholder 3"/>
          <p:cNvSpPr>
            <a:spLocks noGrp="1"/>
          </p:cNvSpPr>
          <p:nvPr>
            <p:ph type="sldNum" sz="quarter" idx="4"/>
          </p:nvPr>
        </p:nvSpPr>
        <p:spPr/>
        <p:txBody>
          <a:bodyPr/>
          <a:lstStyle/>
          <a:p>
            <a:fld id="{C8146628-1A01-9741-8A8B-916D51547CC7}" type="slidenum">
              <a:rPr lang="en-US" smtClean="0"/>
              <a:pPr/>
              <a:t>19</a:t>
            </a:fld>
            <a:endParaRPr lang="en-US" dirty="0"/>
          </a:p>
        </p:txBody>
      </p:sp>
    </p:spTree>
    <p:extLst>
      <p:ext uri="{BB962C8B-B14F-4D97-AF65-F5344CB8AC3E}">
        <p14:creationId xmlns:p14="http://schemas.microsoft.com/office/powerpoint/2010/main" val="299238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37161"/>
            <a:ext cx="8515906" cy="828942"/>
          </a:xfrm>
        </p:spPr>
        <p:txBody>
          <a:bodyPr>
            <a:normAutofit fontScale="90000"/>
          </a:bodyPr>
          <a:lstStyle/>
          <a:p>
            <a:pPr>
              <a:spcBef>
                <a:spcPts val="600"/>
              </a:spcBef>
            </a:pPr>
            <a:r>
              <a:rPr lang="en-US" dirty="0"/>
              <a:t>AMERICAN INDIAN/ALASKA NATIVE QUALIFIED HEALTH PLAN (QHP) 	ISSUER REQUIREMENTS</a:t>
            </a:r>
          </a:p>
        </p:txBody>
      </p:sp>
      <p:sp>
        <p:nvSpPr>
          <p:cNvPr id="3" name="Text Placeholder 2"/>
          <p:cNvSpPr>
            <a:spLocks noGrp="1"/>
          </p:cNvSpPr>
          <p:nvPr>
            <p:ph type="body" sz="quarter" idx="13"/>
          </p:nvPr>
        </p:nvSpPr>
        <p:spPr>
          <a:xfrm>
            <a:off x="228292" y="966103"/>
            <a:ext cx="8687108" cy="3805958"/>
          </a:xfrm>
        </p:spPr>
        <p:txBody>
          <a:bodyPr>
            <a:normAutofit/>
          </a:bodyPr>
          <a:lstStyle/>
          <a:p>
            <a:pPr marL="342892" indent="-342892">
              <a:spcBef>
                <a:spcPts val="2400"/>
              </a:spcBef>
              <a:buFont typeface="Arial" panose="020B0604020202020204" pitchFamily="34" charset="0"/>
              <a:buChar char="□"/>
            </a:pPr>
            <a:r>
              <a:rPr lang="en-US" sz="2000" dirty="0"/>
              <a:t>QHP issuers offering additional plans, that do not include a Bronze plan, must offer the AI/AN Zero Cost Share plan variation at the lowest cost.</a:t>
            </a:r>
          </a:p>
          <a:p>
            <a:pPr marL="342892" indent="-342892">
              <a:spcBef>
                <a:spcPts val="2400"/>
              </a:spcBef>
              <a:buFont typeface="Arial" panose="020B0604020202020204" pitchFamily="34" charset="0"/>
              <a:buChar char="□"/>
            </a:pPr>
            <a:r>
              <a:rPr lang="en-US" sz="2000" dirty="0"/>
              <a:t>If a QHP issuer offers a HMO product for Platinum, Gold and Silver metal tiers, the QHP issuer must offer a Silver AI/AN Zero Cost Share plan because it’s the lowest cost premium.</a:t>
            </a:r>
          </a:p>
          <a:p>
            <a:pPr marL="342892" indent="-342892">
              <a:spcBef>
                <a:spcPts val="2400"/>
              </a:spcBef>
              <a:buFont typeface="Arial" panose="020B0604020202020204" pitchFamily="34" charset="0"/>
              <a:buChar char="□"/>
            </a:pPr>
            <a:r>
              <a:rPr lang="en-US" sz="2000" dirty="0"/>
              <a:t>QHP issuers are required to offer Limited Cost Share plans at all metal levels for all product types.</a:t>
            </a:r>
          </a:p>
        </p:txBody>
      </p:sp>
      <p:sp>
        <p:nvSpPr>
          <p:cNvPr id="4" name="Slide Number Placeholder 3"/>
          <p:cNvSpPr>
            <a:spLocks noGrp="1"/>
          </p:cNvSpPr>
          <p:nvPr>
            <p:ph type="sldNum" sz="quarter" idx="4"/>
          </p:nvPr>
        </p:nvSpPr>
        <p:spPr/>
        <p:txBody>
          <a:bodyPr/>
          <a:lstStyle/>
          <a:p>
            <a:fld id="{C8146628-1A01-9741-8A8B-916D51547CC7}" type="slidenum">
              <a:rPr lang="en-US" smtClean="0"/>
              <a:pPr/>
              <a:t>20</a:t>
            </a:fld>
            <a:endParaRPr lang="en-US" dirty="0"/>
          </a:p>
        </p:txBody>
      </p:sp>
    </p:spTree>
    <p:extLst>
      <p:ext uri="{BB962C8B-B14F-4D97-AF65-F5344CB8AC3E}">
        <p14:creationId xmlns:p14="http://schemas.microsoft.com/office/powerpoint/2010/main" val="238956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COVERAGE FOR OUT-OF-NETWORK SERVICES</a:t>
            </a:r>
          </a:p>
        </p:txBody>
      </p:sp>
      <p:sp>
        <p:nvSpPr>
          <p:cNvPr id="3" name="Text Placeholder 2"/>
          <p:cNvSpPr>
            <a:spLocks noGrp="1"/>
          </p:cNvSpPr>
          <p:nvPr>
            <p:ph type="body" sz="quarter" idx="13"/>
          </p:nvPr>
        </p:nvSpPr>
        <p:spPr/>
        <p:txBody>
          <a:bodyPr>
            <a:noAutofit/>
          </a:bodyPr>
          <a:lstStyle/>
          <a:p>
            <a:pPr marL="342892" indent="-342892">
              <a:spcBef>
                <a:spcPts val="600"/>
              </a:spcBef>
              <a:buFont typeface="Arial" panose="020B0604020202020204" pitchFamily="34" charset="0"/>
              <a:buChar char="□"/>
            </a:pPr>
            <a:r>
              <a:rPr lang="en-US" sz="2000" dirty="0"/>
              <a:t>The requirement for a QHP issuer to offer Zero Cost Share or Limited Cost Share benefits applies to “covered services” under the plan.</a:t>
            </a:r>
          </a:p>
          <a:p>
            <a:pPr marL="342892" indent="-342892">
              <a:spcBef>
                <a:spcPts val="600"/>
              </a:spcBef>
              <a:buFont typeface="Arial" panose="020B0604020202020204" pitchFamily="34" charset="0"/>
              <a:buChar char="□"/>
            </a:pPr>
            <a:r>
              <a:rPr lang="en-US" sz="2000" dirty="0"/>
              <a:t>QHP issuers are not required to offer Zero Cost Share or Limited Cost Share benefits for services received by out-of-network providers.</a:t>
            </a:r>
          </a:p>
          <a:p>
            <a:pPr marL="342892" indent="-342892">
              <a:spcBef>
                <a:spcPts val="600"/>
              </a:spcBef>
              <a:buFont typeface="Arial" panose="020B0604020202020204" pitchFamily="34" charset="0"/>
              <a:buChar char="□"/>
            </a:pPr>
            <a:r>
              <a:rPr lang="en-US" sz="2000" dirty="0"/>
              <a:t>American Indian/ Alaska Native enrollees would be responsible for 100% of the cost of services received from out-of-network providers when enrolled in a plan with a closed provider network.</a:t>
            </a:r>
          </a:p>
          <a:p>
            <a:pPr marL="342892" indent="-342892">
              <a:spcBef>
                <a:spcPts val="600"/>
              </a:spcBef>
              <a:buFont typeface="Arial" panose="020B0604020202020204" pitchFamily="34" charset="0"/>
              <a:buChar char="□"/>
            </a:pPr>
            <a:r>
              <a:rPr lang="en-US" sz="2000" dirty="0"/>
              <a:t>Closed provider networks include:  </a:t>
            </a:r>
          </a:p>
          <a:p>
            <a:pPr marL="1085823" lvl="1" indent="-342892">
              <a:spcBef>
                <a:spcPts val="600"/>
              </a:spcBef>
              <a:buFont typeface="Wingdings" panose="05000000000000000000" pitchFamily="2" charset="2"/>
              <a:buChar char="§"/>
            </a:pPr>
            <a:r>
              <a:rPr lang="en-US" dirty="0"/>
              <a:t>Health Maintenance Organizations (HMO) </a:t>
            </a:r>
          </a:p>
          <a:p>
            <a:pPr marL="1085823" lvl="1" indent="-342892">
              <a:spcBef>
                <a:spcPts val="600"/>
              </a:spcBef>
              <a:buFont typeface="Wingdings" panose="05000000000000000000" pitchFamily="2" charset="2"/>
              <a:buChar char="§"/>
            </a:pPr>
            <a:r>
              <a:rPr lang="en-US" dirty="0"/>
              <a:t>Exclusive Provider Organizations (EPO)</a:t>
            </a:r>
          </a:p>
        </p:txBody>
      </p:sp>
      <p:sp>
        <p:nvSpPr>
          <p:cNvPr id="4" name="Slide Number Placeholder 3"/>
          <p:cNvSpPr>
            <a:spLocks noGrp="1"/>
          </p:cNvSpPr>
          <p:nvPr>
            <p:ph type="sldNum" sz="quarter" idx="4"/>
          </p:nvPr>
        </p:nvSpPr>
        <p:spPr/>
        <p:txBody>
          <a:bodyPr/>
          <a:lstStyle/>
          <a:p>
            <a:fld id="{C8146628-1A01-9741-8A8B-916D51547CC7}" type="slidenum">
              <a:rPr lang="en-US" smtClean="0"/>
              <a:pPr/>
              <a:t>21</a:t>
            </a:fld>
            <a:endParaRPr lang="en-US" dirty="0"/>
          </a:p>
        </p:txBody>
      </p:sp>
    </p:spTree>
    <p:extLst>
      <p:ext uri="{BB962C8B-B14F-4D97-AF65-F5344CB8AC3E}">
        <p14:creationId xmlns:p14="http://schemas.microsoft.com/office/powerpoint/2010/main" val="56601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AI/AN Enrollment In Covered California</a:t>
            </a:r>
          </a:p>
        </p:txBody>
      </p:sp>
      <p:sp>
        <p:nvSpPr>
          <p:cNvPr id="4" name="Slide Number Placeholder 3"/>
          <p:cNvSpPr>
            <a:spLocks noGrp="1"/>
          </p:cNvSpPr>
          <p:nvPr>
            <p:ph type="sldNum" sz="quarter" idx="4"/>
          </p:nvPr>
        </p:nvSpPr>
        <p:spPr/>
        <p:txBody>
          <a:bodyPr/>
          <a:lstStyle/>
          <a:p>
            <a:fld id="{C8146628-1A01-9741-8A8B-916D51547CC7}" type="slidenum">
              <a:rPr lang="en-US" smtClean="0"/>
              <a:pPr/>
              <a:t>22</a:t>
            </a:fld>
            <a:endParaRPr lang="en-US" dirty="0"/>
          </a:p>
        </p:txBody>
      </p:sp>
    </p:spTree>
    <p:extLst>
      <p:ext uri="{BB962C8B-B14F-4D97-AF65-F5344CB8AC3E}">
        <p14:creationId xmlns:p14="http://schemas.microsoft.com/office/powerpoint/2010/main" val="358036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AMERICAN INDIAN/ALASKA NATIVE ENROLLMENT PER ISSUER</a:t>
            </a:r>
          </a:p>
        </p:txBody>
      </p:sp>
      <p:sp>
        <p:nvSpPr>
          <p:cNvPr id="4" name="Slide Number Placeholder 3"/>
          <p:cNvSpPr>
            <a:spLocks noGrp="1"/>
          </p:cNvSpPr>
          <p:nvPr>
            <p:ph type="sldNum" sz="quarter" idx="4"/>
          </p:nvPr>
        </p:nvSpPr>
        <p:spPr/>
        <p:txBody>
          <a:bodyPr/>
          <a:lstStyle/>
          <a:p>
            <a:fld id="{C8146628-1A01-9741-8A8B-916D51547CC7}" type="slidenum">
              <a:rPr lang="en-US" smtClean="0"/>
              <a:pPr/>
              <a:t>23</a:t>
            </a:fld>
            <a:endParaRPr lang="en-US" dirty="0"/>
          </a:p>
        </p:txBody>
      </p:sp>
      <p:graphicFrame>
        <p:nvGraphicFramePr>
          <p:cNvPr id="5" name="Table 4"/>
          <p:cNvGraphicFramePr>
            <a:graphicFrameLocks noGrp="1"/>
          </p:cNvGraphicFramePr>
          <p:nvPr>
            <p:extLst/>
          </p:nvPr>
        </p:nvGraphicFramePr>
        <p:xfrm>
          <a:off x="547150" y="1261725"/>
          <a:ext cx="4241677" cy="3143465"/>
        </p:xfrm>
        <a:graphic>
          <a:graphicData uri="http://schemas.openxmlformats.org/drawingml/2006/table">
            <a:tbl>
              <a:tblPr firstRow="1" firstCol="1" bandRow="1">
                <a:tableStyleId>{7DF18680-E054-41AD-8BC1-D1AEF772440D}</a:tableStyleId>
              </a:tblPr>
              <a:tblGrid>
                <a:gridCol w="2122966">
                  <a:extLst>
                    <a:ext uri="{9D8B030D-6E8A-4147-A177-3AD203B41FA5}">
                      <a16:colId xmlns:a16="http://schemas.microsoft.com/office/drawing/2014/main" val="20000"/>
                    </a:ext>
                  </a:extLst>
                </a:gridCol>
                <a:gridCol w="2118711">
                  <a:extLst>
                    <a:ext uri="{9D8B030D-6E8A-4147-A177-3AD203B41FA5}">
                      <a16:colId xmlns:a16="http://schemas.microsoft.com/office/drawing/2014/main" val="20001"/>
                    </a:ext>
                  </a:extLst>
                </a:gridCol>
              </a:tblGrid>
              <a:tr h="241805">
                <a:tc>
                  <a:txBody>
                    <a:bodyPr/>
                    <a:lstStyle/>
                    <a:p>
                      <a:pPr marL="0" marR="0">
                        <a:spcBef>
                          <a:spcPts val="0"/>
                        </a:spcBef>
                        <a:spcAft>
                          <a:spcPts val="0"/>
                        </a:spcAft>
                      </a:pPr>
                      <a:r>
                        <a:rPr lang="en-US" sz="1100" dirty="0">
                          <a:effectLst/>
                        </a:rPr>
                        <a:t>Issuer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of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1805">
                <a:tc>
                  <a:txBody>
                    <a:bodyPr/>
                    <a:lstStyle/>
                    <a:p>
                      <a:pPr marL="0" marR="0">
                        <a:spcBef>
                          <a:spcPts val="0"/>
                        </a:spcBef>
                        <a:spcAft>
                          <a:spcPts val="0"/>
                        </a:spcAft>
                      </a:pPr>
                      <a:r>
                        <a:rPr lang="en-US" sz="1100" b="1" dirty="0">
                          <a:effectLst/>
                        </a:rPr>
                        <a:t>Anthem Blue Cross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555</a:t>
                      </a:r>
                    </a:p>
                  </a:txBody>
                  <a:tcPr marL="7620" marR="7620" marT="7620" marB="0" anchor="b"/>
                </a:tc>
                <a:extLst>
                  <a:ext uri="{0D108BD9-81ED-4DB2-BD59-A6C34878D82A}">
                    <a16:rowId xmlns:a16="http://schemas.microsoft.com/office/drawing/2014/main" val="10001"/>
                  </a:ext>
                </a:extLst>
              </a:tr>
              <a:tr h="241805">
                <a:tc>
                  <a:txBody>
                    <a:bodyPr/>
                    <a:lstStyle/>
                    <a:p>
                      <a:pPr marL="0" marR="0">
                        <a:spcBef>
                          <a:spcPts val="0"/>
                        </a:spcBef>
                        <a:spcAft>
                          <a:spcPts val="0"/>
                        </a:spcAft>
                      </a:pPr>
                      <a:r>
                        <a:rPr lang="en-US" sz="1100" dirty="0">
                          <a:effectLst/>
                        </a:rPr>
                        <a:t>Blue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1,801</a:t>
                      </a:r>
                    </a:p>
                  </a:txBody>
                  <a:tcPr marL="7620" marR="7620" marT="7620" marB="0" anchor="b"/>
                </a:tc>
                <a:extLst>
                  <a:ext uri="{0D108BD9-81ED-4DB2-BD59-A6C34878D82A}">
                    <a16:rowId xmlns:a16="http://schemas.microsoft.com/office/drawing/2014/main" val="10002"/>
                  </a:ext>
                </a:extLst>
              </a:tr>
              <a:tr h="241805">
                <a:tc>
                  <a:txBody>
                    <a:bodyPr/>
                    <a:lstStyle/>
                    <a:p>
                      <a:pPr marL="0" marR="0">
                        <a:spcBef>
                          <a:spcPts val="0"/>
                        </a:spcBef>
                        <a:spcAft>
                          <a:spcPts val="0"/>
                        </a:spcAft>
                      </a:pPr>
                      <a:r>
                        <a:rPr lang="en-US" sz="1100" dirty="0">
                          <a:effectLst/>
                        </a:rPr>
                        <a:t>Chinese Community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41805">
                <a:tc>
                  <a:txBody>
                    <a:bodyPr/>
                    <a:lstStyle/>
                    <a:p>
                      <a:pPr marL="0" marR="0">
                        <a:spcBef>
                          <a:spcPts val="0"/>
                        </a:spcBef>
                        <a:spcAft>
                          <a:spcPts val="0"/>
                        </a:spcAft>
                      </a:pPr>
                      <a:r>
                        <a:rPr lang="en-US" sz="1100" dirty="0">
                          <a:effectLst/>
                        </a:rPr>
                        <a:t>Health 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296</a:t>
                      </a:r>
                    </a:p>
                  </a:txBody>
                  <a:tcPr marL="7620" marR="7620" marT="7620" marB="0" anchor="b"/>
                </a:tc>
                <a:extLst>
                  <a:ext uri="{0D108BD9-81ED-4DB2-BD59-A6C34878D82A}">
                    <a16:rowId xmlns:a16="http://schemas.microsoft.com/office/drawing/2014/main" val="10004"/>
                  </a:ext>
                </a:extLst>
              </a:tr>
              <a:tr h="241805">
                <a:tc>
                  <a:txBody>
                    <a:bodyPr/>
                    <a:lstStyle/>
                    <a:p>
                      <a:pPr marL="0" marR="0">
                        <a:spcBef>
                          <a:spcPts val="0"/>
                        </a:spcBef>
                        <a:spcAft>
                          <a:spcPts val="0"/>
                        </a:spcAft>
                      </a:pPr>
                      <a:r>
                        <a:rPr lang="en-US" sz="1100" b="1" dirty="0">
                          <a:effectLst/>
                        </a:rPr>
                        <a:t>Kaiser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1,826</a:t>
                      </a:r>
                    </a:p>
                  </a:txBody>
                  <a:tcPr marL="7620" marR="7620" marT="7620" marB="0" anchor="b"/>
                </a:tc>
                <a:extLst>
                  <a:ext uri="{0D108BD9-81ED-4DB2-BD59-A6C34878D82A}">
                    <a16:rowId xmlns:a16="http://schemas.microsoft.com/office/drawing/2014/main" val="10005"/>
                  </a:ext>
                </a:extLst>
              </a:tr>
              <a:tr h="241805">
                <a:tc>
                  <a:txBody>
                    <a:bodyPr/>
                    <a:lstStyle/>
                    <a:p>
                      <a:pPr marL="0" marR="0">
                        <a:spcBef>
                          <a:spcPts val="0"/>
                        </a:spcBef>
                        <a:spcAft>
                          <a:spcPts val="0"/>
                        </a:spcAft>
                      </a:pPr>
                      <a:r>
                        <a:rPr lang="en-US" sz="1100" dirty="0">
                          <a:effectLst/>
                        </a:rPr>
                        <a:t>LA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44</a:t>
                      </a:r>
                    </a:p>
                  </a:txBody>
                  <a:tcPr marL="7620" marR="7620" marT="7620" marB="0" anchor="b"/>
                </a:tc>
                <a:extLst>
                  <a:ext uri="{0D108BD9-81ED-4DB2-BD59-A6C34878D82A}">
                    <a16:rowId xmlns:a16="http://schemas.microsoft.com/office/drawing/2014/main" val="10006"/>
                  </a:ext>
                </a:extLst>
              </a:tr>
              <a:tr h="241805">
                <a:tc>
                  <a:txBody>
                    <a:bodyPr/>
                    <a:lstStyle/>
                    <a:p>
                      <a:pPr marL="0" marR="0">
                        <a:spcBef>
                          <a:spcPts val="0"/>
                        </a:spcBef>
                        <a:spcAft>
                          <a:spcPts val="0"/>
                        </a:spcAft>
                      </a:pPr>
                      <a:r>
                        <a:rPr lang="en-US" sz="1100" dirty="0">
                          <a:effectLst/>
                        </a:rPr>
                        <a:t>Molina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7620" marR="7620" marT="7620" marB="0" anchor="b"/>
                </a:tc>
                <a:extLst>
                  <a:ext uri="{0D108BD9-81ED-4DB2-BD59-A6C34878D82A}">
                    <a16:rowId xmlns:a16="http://schemas.microsoft.com/office/drawing/2014/main" val="10007"/>
                  </a:ext>
                </a:extLst>
              </a:tr>
              <a:tr h="241805">
                <a:tc>
                  <a:txBody>
                    <a:bodyPr/>
                    <a:lstStyle/>
                    <a:p>
                      <a:pPr marL="0" marR="0">
                        <a:spcBef>
                          <a:spcPts val="0"/>
                        </a:spcBef>
                        <a:spcAft>
                          <a:spcPts val="0"/>
                        </a:spcAft>
                      </a:pPr>
                      <a:r>
                        <a:rPr lang="en-US" sz="1100" dirty="0">
                          <a:effectLst/>
                        </a:rPr>
                        <a:t>Oscar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102</a:t>
                      </a:r>
                    </a:p>
                  </a:txBody>
                  <a:tcPr marL="7620" marR="7620" marT="7620" marB="0" anchor="b"/>
                </a:tc>
                <a:extLst>
                  <a:ext uri="{0D108BD9-81ED-4DB2-BD59-A6C34878D82A}">
                    <a16:rowId xmlns:a16="http://schemas.microsoft.com/office/drawing/2014/main" val="10008"/>
                  </a:ext>
                </a:extLst>
              </a:tr>
              <a:tr h="241805">
                <a:tc>
                  <a:txBody>
                    <a:bodyPr/>
                    <a:lstStyle/>
                    <a:p>
                      <a:pPr marL="0" marR="0">
                        <a:spcBef>
                          <a:spcPts val="0"/>
                        </a:spcBef>
                        <a:spcAft>
                          <a:spcPts val="0"/>
                        </a:spcAft>
                      </a:pPr>
                      <a:r>
                        <a:rPr lang="en-US" sz="1100">
                          <a:effectLst/>
                        </a:rPr>
                        <a:t>SHARP Health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46</a:t>
                      </a:r>
                    </a:p>
                  </a:txBody>
                  <a:tcPr marL="7620" marR="7620" marT="7620" marB="0" anchor="b"/>
                </a:tc>
                <a:extLst>
                  <a:ext uri="{0D108BD9-81ED-4DB2-BD59-A6C34878D82A}">
                    <a16:rowId xmlns:a16="http://schemas.microsoft.com/office/drawing/2014/main" val="10009"/>
                  </a:ext>
                </a:extLst>
              </a:tr>
              <a:tr h="241805">
                <a:tc>
                  <a:txBody>
                    <a:bodyPr/>
                    <a:lstStyle/>
                    <a:p>
                      <a:pPr marL="0" marR="0">
                        <a:spcBef>
                          <a:spcPts val="0"/>
                        </a:spcBef>
                        <a:spcAft>
                          <a:spcPts val="0"/>
                        </a:spcAft>
                      </a:pPr>
                      <a:r>
                        <a:rPr lang="en-US" sz="1100">
                          <a:effectLst/>
                        </a:rPr>
                        <a:t>Valley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chemeClr val="tx1"/>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10010"/>
                  </a:ext>
                </a:extLst>
              </a:tr>
              <a:tr h="241805">
                <a:tc>
                  <a:txBody>
                    <a:bodyPr/>
                    <a:lstStyle/>
                    <a:p>
                      <a:pPr marL="0" marR="0">
                        <a:spcBef>
                          <a:spcPts val="0"/>
                        </a:spcBef>
                        <a:spcAft>
                          <a:spcPts val="0"/>
                        </a:spcAft>
                      </a:pPr>
                      <a:r>
                        <a:rPr lang="en-US" sz="1100">
                          <a:effectLst/>
                        </a:rPr>
                        <a:t>Western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44</a:t>
                      </a:r>
                    </a:p>
                  </a:txBody>
                  <a:tcPr marL="7620" marR="7620" marT="7620" marB="0" anchor="b"/>
                </a:tc>
                <a:extLst>
                  <a:ext uri="{0D108BD9-81ED-4DB2-BD59-A6C34878D82A}">
                    <a16:rowId xmlns:a16="http://schemas.microsoft.com/office/drawing/2014/main" val="10011"/>
                  </a:ext>
                </a:extLst>
              </a:tr>
              <a:tr h="241805">
                <a:tc>
                  <a:txBody>
                    <a:bodyPr/>
                    <a:lstStyle/>
                    <a:p>
                      <a:pPr marL="0" marR="0">
                        <a:spcBef>
                          <a:spcPts val="0"/>
                        </a:spcBef>
                        <a:spcAft>
                          <a:spcPts val="0"/>
                        </a:spcAft>
                      </a:pPr>
                      <a:r>
                        <a:rPr lang="en-US" sz="1100" b="1" dirty="0">
                          <a:effectLst/>
                        </a:rPr>
                        <a:t>Grand 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1" i="0" u="none" strike="noStrike" dirty="0">
                          <a:solidFill>
                            <a:srgbClr val="000000"/>
                          </a:solidFill>
                          <a:effectLst/>
                          <a:latin typeface="Calibri" panose="020F0502020204030204" pitchFamily="34" charset="0"/>
                        </a:rPr>
                        <a:t>4,829</a:t>
                      </a:r>
                    </a:p>
                  </a:txBody>
                  <a:tcPr marL="7620" marR="7620" marT="7620" marB="0" anchor="b"/>
                </a:tc>
                <a:extLst>
                  <a:ext uri="{0D108BD9-81ED-4DB2-BD59-A6C34878D82A}">
                    <a16:rowId xmlns:a16="http://schemas.microsoft.com/office/drawing/2014/main" val="10012"/>
                  </a:ext>
                </a:extLst>
              </a:tr>
            </a:tbl>
          </a:graphicData>
        </a:graphic>
      </p:graphicFrame>
      <p:sp>
        <p:nvSpPr>
          <p:cNvPr id="6" name="Rectangle 2"/>
          <p:cNvSpPr>
            <a:spLocks noChangeArrowheads="1"/>
          </p:cNvSpPr>
          <p:nvPr/>
        </p:nvSpPr>
        <p:spPr bwMode="auto">
          <a:xfrm>
            <a:off x="446860" y="928275"/>
            <a:ext cx="8102732" cy="378952"/>
          </a:xfrm>
          <a:prstGeom prst="rect">
            <a:avLst/>
          </a:prstGeom>
          <a:extLst/>
        </p:spPr>
        <p:txBody>
          <a:bodyPr vert="horz" lIns="91440" tIns="45720" rIns="91440" bIns="45720" rtlCol="0">
            <a:normAutofit/>
          </a:bodyPr>
          <a:lstStyle/>
          <a:p>
            <a:pPr defTabSz="914378">
              <a:spcBef>
                <a:spcPts val="600"/>
              </a:spcBef>
            </a:pPr>
            <a:r>
              <a:rPr lang="en-US" altLang="en-US" sz="1200" dirty="0">
                <a:solidFill>
                  <a:srgbClr val="554D56"/>
                </a:solidFill>
                <a:latin typeface="Arial" pitchFamily="34" charset="0"/>
                <a:cs typeface="Arial" pitchFamily="34" charset="0"/>
              </a:rPr>
              <a:t>2019 AI/AN Enrollment (Active or Pending Status) as of 07/01/19</a:t>
            </a:r>
          </a:p>
        </p:txBody>
      </p:sp>
      <p:pic>
        <p:nvPicPr>
          <p:cNvPr id="11" name="Picture 10"/>
          <p:cNvPicPr>
            <a:picLocks noChangeAspect="1"/>
          </p:cNvPicPr>
          <p:nvPr/>
        </p:nvPicPr>
        <p:blipFill>
          <a:blip r:embed="rId3"/>
          <a:stretch>
            <a:fillRect/>
          </a:stretch>
        </p:blipFill>
        <p:spPr>
          <a:xfrm>
            <a:off x="5290182" y="1276162"/>
            <a:ext cx="1640885" cy="2032289"/>
          </a:xfrm>
          <a:prstGeom prst="rect">
            <a:avLst/>
          </a:prstGeom>
        </p:spPr>
      </p:pic>
      <p:pic>
        <p:nvPicPr>
          <p:cNvPr id="12" name="Picture 11"/>
          <p:cNvPicPr>
            <a:picLocks noChangeAspect="1"/>
          </p:cNvPicPr>
          <p:nvPr/>
        </p:nvPicPr>
        <p:blipFill>
          <a:blip r:embed="rId4"/>
          <a:stretch>
            <a:fillRect/>
          </a:stretch>
        </p:blipFill>
        <p:spPr>
          <a:xfrm>
            <a:off x="6931066" y="1346364"/>
            <a:ext cx="1737770" cy="2094634"/>
          </a:xfrm>
          <a:prstGeom prst="rect">
            <a:avLst/>
          </a:prstGeom>
        </p:spPr>
      </p:pic>
      <p:pic>
        <p:nvPicPr>
          <p:cNvPr id="14" name="Picture 13"/>
          <p:cNvPicPr>
            <a:picLocks noChangeAspect="1"/>
          </p:cNvPicPr>
          <p:nvPr/>
        </p:nvPicPr>
        <p:blipFill>
          <a:blip r:embed="rId5"/>
          <a:stretch>
            <a:fillRect/>
          </a:stretch>
        </p:blipFill>
        <p:spPr>
          <a:xfrm>
            <a:off x="5473412" y="3378653"/>
            <a:ext cx="1604097" cy="506557"/>
          </a:xfrm>
          <a:prstGeom prst="rect">
            <a:avLst/>
          </a:prstGeom>
        </p:spPr>
      </p:pic>
      <p:pic>
        <p:nvPicPr>
          <p:cNvPr id="15" name="Picture 14"/>
          <p:cNvPicPr>
            <a:picLocks noChangeAspect="1"/>
          </p:cNvPicPr>
          <p:nvPr/>
        </p:nvPicPr>
        <p:blipFill>
          <a:blip r:embed="rId6"/>
          <a:stretch>
            <a:fillRect/>
          </a:stretch>
        </p:blipFill>
        <p:spPr>
          <a:xfrm>
            <a:off x="7342798" y="3308451"/>
            <a:ext cx="1060749" cy="581701"/>
          </a:xfrm>
          <a:prstGeom prst="rect">
            <a:avLst/>
          </a:prstGeom>
        </p:spPr>
      </p:pic>
      <p:pic>
        <p:nvPicPr>
          <p:cNvPr id="16" name="Picture 15"/>
          <p:cNvPicPr>
            <a:picLocks noChangeAspect="1"/>
          </p:cNvPicPr>
          <p:nvPr/>
        </p:nvPicPr>
        <p:blipFill>
          <a:blip r:embed="rId7"/>
          <a:stretch>
            <a:fillRect/>
          </a:stretch>
        </p:blipFill>
        <p:spPr>
          <a:xfrm>
            <a:off x="5479424" y="3885210"/>
            <a:ext cx="1262397" cy="604622"/>
          </a:xfrm>
          <a:prstGeom prst="rect">
            <a:avLst/>
          </a:prstGeom>
        </p:spPr>
      </p:pic>
    </p:spTree>
    <p:extLst>
      <p:ext uri="{BB962C8B-B14F-4D97-AF65-F5344CB8AC3E}">
        <p14:creationId xmlns:p14="http://schemas.microsoft.com/office/powerpoint/2010/main" val="130533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AMERICAN INDIAN/ALASKA NATIVE ENROLLMENT PER ISSUER REGION</a:t>
            </a:r>
          </a:p>
        </p:txBody>
      </p:sp>
      <p:sp>
        <p:nvSpPr>
          <p:cNvPr id="4" name="Slide Number Placeholder 3"/>
          <p:cNvSpPr>
            <a:spLocks noGrp="1"/>
          </p:cNvSpPr>
          <p:nvPr>
            <p:ph type="sldNum" sz="quarter" idx="4"/>
          </p:nvPr>
        </p:nvSpPr>
        <p:spPr/>
        <p:txBody>
          <a:bodyPr/>
          <a:lstStyle/>
          <a:p>
            <a:fld id="{C8146628-1A01-9741-8A8B-916D51547CC7}" type="slidenum">
              <a:rPr lang="en-US" smtClean="0"/>
              <a:pPr/>
              <a:t>24</a:t>
            </a:fld>
            <a:endParaRPr lang="en-US" dirty="0"/>
          </a:p>
        </p:txBody>
      </p:sp>
      <p:graphicFrame>
        <p:nvGraphicFramePr>
          <p:cNvPr id="5" name="Table 4"/>
          <p:cNvGraphicFramePr>
            <a:graphicFrameLocks noGrp="1"/>
          </p:cNvGraphicFramePr>
          <p:nvPr>
            <p:extLst/>
          </p:nvPr>
        </p:nvGraphicFramePr>
        <p:xfrm>
          <a:off x="706584" y="977713"/>
          <a:ext cx="2951017" cy="3813399"/>
        </p:xfrm>
        <a:graphic>
          <a:graphicData uri="http://schemas.openxmlformats.org/drawingml/2006/table">
            <a:tbl>
              <a:tblPr firstRow="1" firstCol="1" bandRow="1">
                <a:tableStyleId>{7DF18680-E054-41AD-8BC1-D1AEF772440D}</a:tableStyleId>
              </a:tblPr>
              <a:tblGrid>
                <a:gridCol w="1625912">
                  <a:extLst>
                    <a:ext uri="{9D8B030D-6E8A-4147-A177-3AD203B41FA5}">
                      <a16:colId xmlns:a16="http://schemas.microsoft.com/office/drawing/2014/main" val="20000"/>
                    </a:ext>
                  </a:extLst>
                </a:gridCol>
                <a:gridCol w="1325105">
                  <a:extLst>
                    <a:ext uri="{9D8B030D-6E8A-4147-A177-3AD203B41FA5}">
                      <a16:colId xmlns:a16="http://schemas.microsoft.com/office/drawing/2014/main" val="20001"/>
                    </a:ext>
                  </a:extLst>
                </a:gridCol>
              </a:tblGrid>
              <a:tr h="203198">
                <a:tc>
                  <a:txBody>
                    <a:bodyPr/>
                    <a:lstStyle/>
                    <a:p>
                      <a:pPr marL="0" marR="0">
                        <a:spcBef>
                          <a:spcPts val="0"/>
                        </a:spcBef>
                        <a:spcAft>
                          <a:spcPts val="0"/>
                        </a:spcAft>
                      </a:pPr>
                      <a:r>
                        <a:rPr lang="en-US" sz="1000" dirty="0">
                          <a:effectLst/>
                          <a:latin typeface="+mn-lt"/>
                          <a:ea typeface="+mn-ea"/>
                          <a:cs typeface="+mn-cs"/>
                        </a:rPr>
                        <a:t>Pricing</a:t>
                      </a:r>
                      <a:r>
                        <a:rPr lang="en-US" sz="1000" baseline="0" dirty="0">
                          <a:effectLst/>
                          <a:latin typeface="+mn-lt"/>
                          <a:ea typeface="+mn-ea"/>
                          <a:cs typeface="+mn-cs"/>
                        </a:rPr>
                        <a:t> Region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tc>
                  <a:txBody>
                    <a:bodyPr/>
                    <a:lstStyle/>
                    <a:p>
                      <a:pPr marL="0" marR="0" algn="ctr">
                        <a:spcBef>
                          <a:spcPts val="0"/>
                        </a:spcBef>
                        <a:spcAft>
                          <a:spcPts val="0"/>
                        </a:spcAft>
                      </a:pPr>
                      <a:r>
                        <a:rPr lang="en-US" sz="1000" dirty="0">
                          <a:effectLst/>
                        </a:rPr>
                        <a:t># of Individuals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extLst>
                  <a:ext uri="{0D108BD9-81ED-4DB2-BD59-A6C34878D82A}">
                    <a16:rowId xmlns:a16="http://schemas.microsoft.com/office/drawing/2014/main" val="10000"/>
                  </a:ext>
                </a:extLst>
              </a:tr>
              <a:tr h="179070">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Northern Counties</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814</a:t>
                      </a:r>
                    </a:p>
                  </a:txBody>
                  <a:tcPr marL="7620" marR="7620" marT="7620" marB="0" anchor="b"/>
                </a:tc>
                <a:extLst>
                  <a:ext uri="{0D108BD9-81ED-4DB2-BD59-A6C34878D82A}">
                    <a16:rowId xmlns:a16="http://schemas.microsoft.com/office/drawing/2014/main" val="10001"/>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North Bay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304</a:t>
                      </a:r>
                    </a:p>
                  </a:txBody>
                  <a:tcPr marL="7620" marR="7620" marT="7620" marB="0" anchor="b"/>
                </a:tc>
                <a:extLst>
                  <a:ext uri="{0D108BD9-81ED-4DB2-BD59-A6C34878D82A}">
                    <a16:rowId xmlns:a16="http://schemas.microsoft.com/office/drawing/2014/main" val="10002"/>
                  </a:ext>
                </a:extLst>
              </a:tr>
              <a:tr h="179070">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Sacramento Valley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530</a:t>
                      </a:r>
                    </a:p>
                  </a:txBody>
                  <a:tcPr marL="7620" marR="7620" marT="7620" marB="0" anchor="b"/>
                </a:tc>
                <a:extLst>
                  <a:ext uri="{0D108BD9-81ED-4DB2-BD59-A6C34878D82A}">
                    <a16:rowId xmlns:a16="http://schemas.microsoft.com/office/drawing/2014/main" val="10003"/>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San Francisco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7620" marR="7620" marT="7620" marB="0" anchor="b"/>
                </a:tc>
                <a:extLst>
                  <a:ext uri="{0D108BD9-81ED-4DB2-BD59-A6C34878D82A}">
                    <a16:rowId xmlns:a16="http://schemas.microsoft.com/office/drawing/2014/main" val="10004"/>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Contra Costs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121</a:t>
                      </a:r>
                    </a:p>
                  </a:txBody>
                  <a:tcPr marL="7620" marR="7620" marT="7620" marB="0" anchor="b"/>
                </a:tc>
                <a:extLst>
                  <a:ext uri="{0D108BD9-81ED-4DB2-BD59-A6C34878D82A}">
                    <a16:rowId xmlns:a16="http://schemas.microsoft.com/office/drawing/2014/main" val="10005"/>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Alameda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155</a:t>
                      </a:r>
                    </a:p>
                  </a:txBody>
                  <a:tcPr marL="7620" marR="7620" marT="7620" marB="0" anchor="b"/>
                </a:tc>
                <a:extLst>
                  <a:ext uri="{0D108BD9-81ED-4DB2-BD59-A6C34878D82A}">
                    <a16:rowId xmlns:a16="http://schemas.microsoft.com/office/drawing/2014/main" val="10006"/>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Santa Clara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75</a:t>
                      </a:r>
                    </a:p>
                  </a:txBody>
                  <a:tcPr marL="7620" marR="7620" marT="7620" marB="0" anchor="b"/>
                </a:tc>
                <a:extLst>
                  <a:ext uri="{0D108BD9-81ED-4DB2-BD59-A6C34878D82A}">
                    <a16:rowId xmlns:a16="http://schemas.microsoft.com/office/drawing/2014/main" val="10007"/>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San Mateo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10008"/>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Monterey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101</a:t>
                      </a:r>
                    </a:p>
                  </a:txBody>
                  <a:tcPr marL="7620" marR="7620" marT="7620" marB="0" anchor="b"/>
                </a:tc>
                <a:extLst>
                  <a:ext uri="{0D108BD9-81ED-4DB2-BD59-A6C34878D82A}">
                    <a16:rowId xmlns:a16="http://schemas.microsoft.com/office/drawing/2014/main" val="10009"/>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San Joaquin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385</a:t>
                      </a:r>
                    </a:p>
                  </a:txBody>
                  <a:tcPr marL="7620" marR="7620" marT="7620" marB="0" anchor="b"/>
                </a:tc>
                <a:extLst>
                  <a:ext uri="{0D108BD9-81ED-4DB2-BD59-A6C34878D82A}">
                    <a16:rowId xmlns:a16="http://schemas.microsoft.com/office/drawing/2014/main" val="10010"/>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Central San Joaquin</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254</a:t>
                      </a:r>
                    </a:p>
                  </a:txBody>
                  <a:tcPr marL="7620" marR="7620" marT="7620" marB="0" anchor="b"/>
                </a:tc>
                <a:extLst>
                  <a:ext uri="{0D108BD9-81ED-4DB2-BD59-A6C34878D82A}">
                    <a16:rowId xmlns:a16="http://schemas.microsoft.com/office/drawing/2014/main" val="10011"/>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Central Coast</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225</a:t>
                      </a:r>
                    </a:p>
                  </a:txBody>
                  <a:tcPr marL="7620" marR="7620" marT="7620" marB="0" anchor="b"/>
                </a:tc>
                <a:extLst>
                  <a:ext uri="{0D108BD9-81ED-4DB2-BD59-A6C34878D82A}">
                    <a16:rowId xmlns:a16="http://schemas.microsoft.com/office/drawing/2014/main" val="10012"/>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Eastern Counties</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34</a:t>
                      </a:r>
                    </a:p>
                  </a:txBody>
                  <a:tcPr marL="7620" marR="7620" marT="7620" marB="0" anchor="b"/>
                </a:tc>
                <a:extLst>
                  <a:ext uri="{0D108BD9-81ED-4DB2-BD59-A6C34878D82A}">
                    <a16:rowId xmlns:a16="http://schemas.microsoft.com/office/drawing/2014/main" val="10013"/>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Kern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124</a:t>
                      </a:r>
                    </a:p>
                  </a:txBody>
                  <a:tcPr marL="7620" marR="7620" marT="7620" marB="0" anchor="b"/>
                </a:tc>
                <a:extLst>
                  <a:ext uri="{0D108BD9-81ED-4DB2-BD59-A6C34878D82A}">
                    <a16:rowId xmlns:a16="http://schemas.microsoft.com/office/drawing/2014/main" val="10014"/>
                  </a:ext>
                </a:extLst>
              </a:tr>
              <a:tr h="179070">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Los Angeles County, Partial</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220</a:t>
                      </a:r>
                    </a:p>
                  </a:txBody>
                  <a:tcPr marL="7620" marR="7620" marT="7620" marB="0" anchor="b"/>
                </a:tc>
                <a:extLst>
                  <a:ext uri="{0D108BD9-81ED-4DB2-BD59-A6C34878D82A}">
                    <a16:rowId xmlns:a16="http://schemas.microsoft.com/office/drawing/2014/main" val="10015"/>
                  </a:ext>
                </a:extLst>
              </a:tr>
              <a:tr h="179070">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Los Angeles County, Partial </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345</a:t>
                      </a:r>
                    </a:p>
                  </a:txBody>
                  <a:tcPr marL="7620" marR="7620" marT="7620" marB="0" anchor="b"/>
                </a:tc>
                <a:extLst>
                  <a:ext uri="{0D108BD9-81ED-4DB2-BD59-A6C34878D82A}">
                    <a16:rowId xmlns:a16="http://schemas.microsoft.com/office/drawing/2014/main" val="10016"/>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Inland Empire</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426</a:t>
                      </a:r>
                    </a:p>
                  </a:txBody>
                  <a:tcPr marL="7620" marR="7620" marT="7620" marB="0" anchor="b"/>
                </a:tc>
                <a:extLst>
                  <a:ext uri="{0D108BD9-81ED-4DB2-BD59-A6C34878D82A}">
                    <a16:rowId xmlns:a16="http://schemas.microsoft.com/office/drawing/2014/main" val="10017"/>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Orange County</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286</a:t>
                      </a:r>
                    </a:p>
                  </a:txBody>
                  <a:tcPr marL="7620" marR="7620" marT="7620" marB="0" anchor="b"/>
                </a:tc>
                <a:extLst>
                  <a:ext uri="{0D108BD9-81ED-4DB2-BD59-A6C34878D82A}">
                    <a16:rowId xmlns:a16="http://schemas.microsoft.com/office/drawing/2014/main" val="10018"/>
                  </a:ext>
                </a:extLst>
              </a:tr>
              <a:tr h="1790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San Diego County </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312</a:t>
                      </a:r>
                    </a:p>
                  </a:txBody>
                  <a:tcPr marL="7620" marR="7620" marT="7620" marB="0" anchor="b"/>
                </a:tc>
                <a:extLst>
                  <a:ext uri="{0D108BD9-81ED-4DB2-BD59-A6C34878D82A}">
                    <a16:rowId xmlns:a16="http://schemas.microsoft.com/office/drawing/2014/main" val="10019"/>
                  </a:ext>
                </a:extLst>
              </a:tr>
              <a:tr h="207871">
                <a:tc>
                  <a:txBody>
                    <a:bodyPr/>
                    <a:lstStyle/>
                    <a:p>
                      <a:pPr marL="0" marR="0">
                        <a:spcBef>
                          <a:spcPts val="0"/>
                        </a:spcBef>
                        <a:spcAft>
                          <a:spcPts val="0"/>
                        </a:spcAft>
                      </a:pPr>
                      <a:r>
                        <a:rPr lang="en-US" sz="1000" b="1" dirty="0">
                          <a:effectLst/>
                        </a:rPr>
                        <a:t>Grand Total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algn="ctr" fontAlgn="b"/>
                      <a:r>
                        <a:rPr lang="en-US" sz="1100" b="1" i="0" u="none" strike="noStrike" dirty="0">
                          <a:solidFill>
                            <a:srgbClr val="000000"/>
                          </a:solidFill>
                          <a:effectLst/>
                          <a:latin typeface="Calibri" panose="020F0502020204030204" pitchFamily="34" charset="0"/>
                        </a:rPr>
                        <a:t>4,829</a:t>
                      </a:r>
                    </a:p>
                  </a:txBody>
                  <a:tcPr marL="7620" marR="7620" marT="7620" marB="0" anchor="b"/>
                </a:tc>
                <a:extLst>
                  <a:ext uri="{0D108BD9-81ED-4DB2-BD59-A6C34878D82A}">
                    <a16:rowId xmlns:a16="http://schemas.microsoft.com/office/drawing/2014/main" val="10020"/>
                  </a:ext>
                </a:extLst>
              </a:tr>
            </a:tbl>
          </a:graphicData>
        </a:graphic>
      </p:graphicFrame>
      <p:sp>
        <p:nvSpPr>
          <p:cNvPr id="6" name="Rectangle 1"/>
          <p:cNvSpPr>
            <a:spLocks noGrp="1" noChangeArrowheads="1"/>
          </p:cNvSpPr>
          <p:nvPr>
            <p:ph type="body" sz="quarter" idx="13"/>
          </p:nvPr>
        </p:nvSpPr>
        <p:spPr bwMode="auto">
          <a:xfrm>
            <a:off x="633195" y="718214"/>
            <a:ext cx="4740514" cy="327667"/>
          </a:xfrm>
          <a:prstGeom prst="rect">
            <a:avLst/>
          </a:prstGeom>
          <a:extLst/>
        </p:spPr>
        <p:txBody>
          <a:bodyPr vert="horz" lIns="91440" tIns="45720" rIns="91440" bIns="45720" rtlCol="0">
            <a:normAutofit/>
          </a:bodyPr>
          <a:lstStyle/>
          <a:p>
            <a:pPr>
              <a:spcBef>
                <a:spcPts val="600"/>
              </a:spcBef>
            </a:pPr>
            <a:r>
              <a:rPr lang="en-US" altLang="en-US" sz="1200" dirty="0"/>
              <a:t>2019 AI/AN Enrollment (Active or Pending Status) as of 07/01/2019</a:t>
            </a:r>
          </a:p>
          <a:p>
            <a:pPr>
              <a:spcBef>
                <a:spcPts val="600"/>
              </a:spcBef>
            </a:pPr>
            <a:endParaRPr lang="en-US" altLang="en-US" sz="12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9930"/>
            <a:ext cx="3124201" cy="36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stretch>
            <a:fillRect/>
          </a:stretch>
        </p:blipFill>
        <p:spPr>
          <a:xfrm>
            <a:off x="6012874" y="1232885"/>
            <a:ext cx="2796419" cy="1869017"/>
          </a:xfrm>
          <a:prstGeom prst="rect">
            <a:avLst/>
          </a:prstGeom>
        </p:spPr>
      </p:pic>
    </p:spTree>
    <p:extLst>
      <p:ext uri="{BB962C8B-B14F-4D97-AF65-F5344CB8AC3E}">
        <p14:creationId xmlns:p14="http://schemas.microsoft.com/office/powerpoint/2010/main" val="150506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000" dirty="0"/>
              <a:t>CURRENT MIXED AMERICAN INDIAN/ALASKA NATIVE HOUSEHOLDS</a:t>
            </a:r>
          </a:p>
        </p:txBody>
      </p:sp>
      <p:sp>
        <p:nvSpPr>
          <p:cNvPr id="4" name="Slide Number Placeholder 3"/>
          <p:cNvSpPr>
            <a:spLocks noGrp="1"/>
          </p:cNvSpPr>
          <p:nvPr>
            <p:ph type="sldNum" sz="quarter" idx="4"/>
          </p:nvPr>
        </p:nvSpPr>
        <p:spPr/>
        <p:txBody>
          <a:bodyPr/>
          <a:lstStyle/>
          <a:p>
            <a:fld id="{C8146628-1A01-9741-8A8B-916D51547CC7}" type="slidenum">
              <a:rPr lang="en-US" smtClean="0"/>
              <a:pPr/>
              <a:t>25</a:t>
            </a:fld>
            <a:endParaRPr lang="en-US" dirty="0"/>
          </a:p>
        </p:txBody>
      </p:sp>
      <p:graphicFrame>
        <p:nvGraphicFramePr>
          <p:cNvPr id="5" name="Table 4"/>
          <p:cNvGraphicFramePr>
            <a:graphicFrameLocks noGrp="1"/>
          </p:cNvGraphicFramePr>
          <p:nvPr>
            <p:extLst/>
          </p:nvPr>
        </p:nvGraphicFramePr>
        <p:xfrm>
          <a:off x="379672" y="1421406"/>
          <a:ext cx="3685459" cy="2834384"/>
        </p:xfrm>
        <a:graphic>
          <a:graphicData uri="http://schemas.openxmlformats.org/drawingml/2006/table">
            <a:tbl>
              <a:tblPr firstRow="1" firstCol="1" bandRow="1">
                <a:tableStyleId>{7DF18680-E054-41AD-8BC1-D1AEF772440D}</a:tableStyleId>
              </a:tblPr>
              <a:tblGrid>
                <a:gridCol w="2096243">
                  <a:extLst>
                    <a:ext uri="{9D8B030D-6E8A-4147-A177-3AD203B41FA5}">
                      <a16:colId xmlns:a16="http://schemas.microsoft.com/office/drawing/2014/main" val="20000"/>
                    </a:ext>
                  </a:extLst>
                </a:gridCol>
                <a:gridCol w="1589216">
                  <a:extLst>
                    <a:ext uri="{9D8B030D-6E8A-4147-A177-3AD203B41FA5}">
                      <a16:colId xmlns:a16="http://schemas.microsoft.com/office/drawing/2014/main" val="20001"/>
                    </a:ext>
                  </a:extLst>
                </a:gridCol>
              </a:tblGrid>
              <a:tr h="192968">
                <a:tc>
                  <a:txBody>
                    <a:bodyPr/>
                    <a:lstStyle/>
                    <a:p>
                      <a:pPr marL="0" marR="0">
                        <a:spcBef>
                          <a:spcPts val="0"/>
                        </a:spcBef>
                        <a:spcAft>
                          <a:spcPts val="0"/>
                        </a:spcAft>
                      </a:pPr>
                      <a:r>
                        <a:rPr lang="en-US" sz="1100" dirty="0">
                          <a:effectLst/>
                        </a:rPr>
                        <a:t>Issuer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of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20118">
                <a:tc>
                  <a:txBody>
                    <a:bodyPr/>
                    <a:lstStyle/>
                    <a:p>
                      <a:pPr marL="0" marR="0">
                        <a:spcBef>
                          <a:spcPts val="0"/>
                        </a:spcBef>
                        <a:spcAft>
                          <a:spcPts val="0"/>
                        </a:spcAft>
                      </a:pPr>
                      <a:r>
                        <a:rPr lang="en-US" sz="1100" b="1" dirty="0">
                          <a:effectLst/>
                        </a:rPr>
                        <a:t>Anthem Blue Cross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0118">
                <a:tc>
                  <a:txBody>
                    <a:bodyPr/>
                    <a:lstStyle/>
                    <a:p>
                      <a:pPr marL="0" marR="0">
                        <a:spcBef>
                          <a:spcPts val="0"/>
                        </a:spcBef>
                        <a:spcAft>
                          <a:spcPts val="0"/>
                        </a:spcAft>
                      </a:pPr>
                      <a:r>
                        <a:rPr lang="en-US" sz="1100" dirty="0">
                          <a:effectLst/>
                        </a:rPr>
                        <a:t>Blue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0118">
                <a:tc>
                  <a:txBody>
                    <a:bodyPr/>
                    <a:lstStyle/>
                    <a:p>
                      <a:pPr marL="0" marR="0">
                        <a:spcBef>
                          <a:spcPts val="0"/>
                        </a:spcBef>
                        <a:spcAft>
                          <a:spcPts val="0"/>
                        </a:spcAft>
                      </a:pPr>
                      <a:r>
                        <a:rPr lang="en-US" sz="1100" dirty="0">
                          <a:effectLst/>
                        </a:rPr>
                        <a:t>Chinese Community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0118">
                <a:tc>
                  <a:txBody>
                    <a:bodyPr/>
                    <a:lstStyle/>
                    <a:p>
                      <a:pPr marL="0" marR="0">
                        <a:spcBef>
                          <a:spcPts val="0"/>
                        </a:spcBef>
                        <a:spcAft>
                          <a:spcPts val="0"/>
                        </a:spcAft>
                      </a:pPr>
                      <a:r>
                        <a:rPr lang="en-US" sz="1100" dirty="0">
                          <a:effectLst/>
                        </a:rPr>
                        <a:t>Health 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0118">
                <a:tc>
                  <a:txBody>
                    <a:bodyPr/>
                    <a:lstStyle/>
                    <a:p>
                      <a:pPr marL="0" marR="0">
                        <a:spcBef>
                          <a:spcPts val="0"/>
                        </a:spcBef>
                        <a:spcAft>
                          <a:spcPts val="0"/>
                        </a:spcAft>
                      </a:pPr>
                      <a:r>
                        <a:rPr lang="en-US" sz="1100" b="1" dirty="0">
                          <a:effectLst/>
                        </a:rPr>
                        <a:t>Kaiser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20118">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LA Care</a:t>
                      </a:r>
                    </a:p>
                  </a:txBody>
                  <a:tcPr marL="68580" marR="68580" marT="0" marB="0" anchor="b"/>
                </a:tc>
                <a:tc>
                  <a:txBody>
                    <a:bodyPr/>
                    <a:lstStyle/>
                    <a:p>
                      <a:pPr marL="0" marR="0" algn="ctr">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ctr"/>
                </a:tc>
                <a:extLst>
                  <a:ext uri="{0D108BD9-81ED-4DB2-BD59-A6C34878D82A}">
                    <a16:rowId xmlns:a16="http://schemas.microsoft.com/office/drawing/2014/main" val="2135948745"/>
                  </a:ext>
                </a:extLst>
              </a:tr>
              <a:tr h="220118">
                <a:tc>
                  <a:txBody>
                    <a:bodyPr/>
                    <a:lstStyle/>
                    <a:p>
                      <a:pPr marL="0" marR="0">
                        <a:spcBef>
                          <a:spcPts val="0"/>
                        </a:spcBef>
                        <a:spcAft>
                          <a:spcPts val="0"/>
                        </a:spcAft>
                      </a:pPr>
                      <a:r>
                        <a:rPr lang="en-US" sz="1100" dirty="0">
                          <a:effectLst/>
                        </a:rPr>
                        <a:t>Molina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20118">
                <a:tc>
                  <a:txBody>
                    <a:bodyPr/>
                    <a:lstStyle/>
                    <a:p>
                      <a:pPr marL="0" marR="0">
                        <a:spcBef>
                          <a:spcPts val="0"/>
                        </a:spcBef>
                        <a:spcAft>
                          <a:spcPts val="0"/>
                        </a:spcAft>
                      </a:pPr>
                      <a:r>
                        <a:rPr lang="en-US" sz="1100" dirty="0">
                          <a:effectLst/>
                        </a:rPr>
                        <a:t>Oscar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20118">
                <a:tc>
                  <a:txBody>
                    <a:bodyPr/>
                    <a:lstStyle/>
                    <a:p>
                      <a:pPr marL="0" marR="0">
                        <a:spcBef>
                          <a:spcPts val="0"/>
                        </a:spcBef>
                        <a:spcAft>
                          <a:spcPts val="0"/>
                        </a:spcAft>
                      </a:pPr>
                      <a:r>
                        <a:rPr lang="en-US" sz="1100" dirty="0">
                          <a:effectLst/>
                        </a:rPr>
                        <a:t>SHARP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20118">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Valley Health </a:t>
                      </a:r>
                    </a:p>
                  </a:txBody>
                  <a:tcPr marL="68580" marR="68580" marT="0" marB="0" anchor="b"/>
                </a:tc>
                <a:tc>
                  <a:txBody>
                    <a:bodyPr/>
                    <a:lstStyle/>
                    <a:p>
                      <a:pPr marL="0" marR="0" algn="ctr">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37429302"/>
                  </a:ext>
                </a:extLst>
              </a:tr>
              <a:tr h="220118">
                <a:tc>
                  <a:txBody>
                    <a:bodyPr/>
                    <a:lstStyle/>
                    <a:p>
                      <a:pPr marL="0" marR="0">
                        <a:spcBef>
                          <a:spcPts val="0"/>
                        </a:spcBef>
                        <a:spcAft>
                          <a:spcPts val="0"/>
                        </a:spcAft>
                      </a:pPr>
                      <a:r>
                        <a:rPr lang="en-US" sz="1100" dirty="0">
                          <a:effectLst/>
                        </a:rPr>
                        <a:t>Western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tc>
                <a:extLst>
                  <a:ext uri="{0D108BD9-81ED-4DB2-BD59-A6C34878D82A}">
                    <a16:rowId xmlns:a16="http://schemas.microsoft.com/office/drawing/2014/main" val="10009"/>
                  </a:ext>
                </a:extLst>
              </a:tr>
              <a:tr h="220118">
                <a:tc>
                  <a:txBody>
                    <a:bodyPr/>
                    <a:lstStyle/>
                    <a:p>
                      <a:pPr marL="0" marR="0">
                        <a:spcBef>
                          <a:spcPts val="0"/>
                        </a:spcBef>
                        <a:spcAft>
                          <a:spcPts val="0"/>
                        </a:spcAft>
                      </a:pPr>
                      <a:r>
                        <a:rPr lang="en-US" sz="1100" b="1" dirty="0">
                          <a:effectLst/>
                        </a:rPr>
                        <a:t>Grand 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2,610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6" name="Rectangle 2"/>
          <p:cNvSpPr>
            <a:spLocks noChangeArrowheads="1"/>
          </p:cNvSpPr>
          <p:nvPr/>
        </p:nvSpPr>
        <p:spPr bwMode="auto">
          <a:xfrm>
            <a:off x="285559" y="4280370"/>
            <a:ext cx="7979210" cy="378952"/>
          </a:xfrm>
          <a:prstGeom prst="rect">
            <a:avLst/>
          </a:prstGeom>
          <a:extLst/>
        </p:spPr>
        <p:txBody>
          <a:bodyPr vert="horz" lIns="91440" tIns="45720" rIns="91440" bIns="45720" rtlCol="0">
            <a:noAutofit/>
          </a:bodyPr>
          <a:lstStyle/>
          <a:p>
            <a:pPr defTabSz="914378">
              <a:spcBef>
                <a:spcPts val="600"/>
              </a:spcBef>
            </a:pPr>
            <a:r>
              <a:rPr lang="en-US" altLang="en-US" sz="1000" dirty="0">
                <a:solidFill>
                  <a:srgbClr val="554D56"/>
                </a:solidFill>
                <a:latin typeface="Arial" pitchFamily="34" charset="0"/>
                <a:cs typeface="Arial" pitchFamily="34" charset="0"/>
              </a:rPr>
              <a:t>*2019 Enrollment Active or Pending for Consumers indicating they are a member of AI/AN Tribe and are in a mixed AI/AN household (AI/AN and Non-AI/AN as of October 2019)</a:t>
            </a:r>
          </a:p>
        </p:txBody>
      </p:sp>
      <p:pic>
        <p:nvPicPr>
          <p:cNvPr id="11" name="Picture 10"/>
          <p:cNvPicPr>
            <a:picLocks noChangeAspect="1"/>
          </p:cNvPicPr>
          <p:nvPr/>
        </p:nvPicPr>
        <p:blipFill>
          <a:blip r:embed="rId3"/>
          <a:stretch>
            <a:fillRect/>
          </a:stretch>
        </p:blipFill>
        <p:spPr>
          <a:xfrm>
            <a:off x="5078871" y="1630363"/>
            <a:ext cx="1616315" cy="1856815"/>
          </a:xfrm>
          <a:prstGeom prst="rect">
            <a:avLst/>
          </a:prstGeom>
        </p:spPr>
      </p:pic>
      <p:pic>
        <p:nvPicPr>
          <p:cNvPr id="12" name="Picture 11"/>
          <p:cNvPicPr>
            <a:picLocks noChangeAspect="1"/>
          </p:cNvPicPr>
          <p:nvPr/>
        </p:nvPicPr>
        <p:blipFill>
          <a:blip r:embed="rId4"/>
          <a:stretch>
            <a:fillRect/>
          </a:stretch>
        </p:blipFill>
        <p:spPr>
          <a:xfrm>
            <a:off x="6472034" y="1686141"/>
            <a:ext cx="1711749" cy="1913776"/>
          </a:xfrm>
          <a:prstGeom prst="rect">
            <a:avLst/>
          </a:prstGeom>
        </p:spPr>
      </p:pic>
      <p:pic>
        <p:nvPicPr>
          <p:cNvPr id="14" name="Picture 13"/>
          <p:cNvPicPr>
            <a:picLocks noChangeAspect="1"/>
          </p:cNvPicPr>
          <p:nvPr/>
        </p:nvPicPr>
        <p:blipFill>
          <a:blip r:embed="rId5"/>
          <a:stretch>
            <a:fillRect/>
          </a:stretch>
        </p:blipFill>
        <p:spPr>
          <a:xfrm>
            <a:off x="5240553" y="3300893"/>
            <a:ext cx="1580078" cy="462820"/>
          </a:xfrm>
          <a:prstGeom prst="rect">
            <a:avLst/>
          </a:prstGeom>
        </p:spPr>
      </p:pic>
      <p:pic>
        <p:nvPicPr>
          <p:cNvPr id="15" name="Picture 14"/>
          <p:cNvPicPr>
            <a:picLocks noChangeAspect="1"/>
          </p:cNvPicPr>
          <p:nvPr/>
        </p:nvPicPr>
        <p:blipFill>
          <a:blip r:embed="rId6"/>
          <a:stretch>
            <a:fillRect/>
          </a:stretch>
        </p:blipFill>
        <p:spPr>
          <a:xfrm>
            <a:off x="6911665" y="3681317"/>
            <a:ext cx="1044866" cy="531475"/>
          </a:xfrm>
          <a:prstGeom prst="rect">
            <a:avLst/>
          </a:prstGeom>
        </p:spPr>
      </p:pic>
      <p:pic>
        <p:nvPicPr>
          <p:cNvPr id="16" name="Picture 15"/>
          <p:cNvPicPr>
            <a:picLocks noChangeAspect="1"/>
          </p:cNvPicPr>
          <p:nvPr/>
        </p:nvPicPr>
        <p:blipFill>
          <a:blip r:embed="rId7"/>
          <a:stretch>
            <a:fillRect/>
          </a:stretch>
        </p:blipFill>
        <p:spPr>
          <a:xfrm>
            <a:off x="5289581" y="3703376"/>
            <a:ext cx="1243494" cy="55241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47471862"/>
              </p:ext>
            </p:extLst>
          </p:nvPr>
        </p:nvGraphicFramePr>
        <p:xfrm>
          <a:off x="3284807" y="622307"/>
          <a:ext cx="2695919" cy="791858"/>
        </p:xfrm>
        <a:graphic>
          <a:graphicData uri="http://schemas.openxmlformats.org/drawingml/2006/table">
            <a:tbl>
              <a:tblPr firstRow="1" bandRow="1">
                <a:tableStyleId>{7DF18680-E054-41AD-8BC1-D1AEF772440D}</a:tableStyleId>
              </a:tblPr>
              <a:tblGrid>
                <a:gridCol w="2695919">
                  <a:extLst>
                    <a:ext uri="{9D8B030D-6E8A-4147-A177-3AD203B41FA5}">
                      <a16:colId xmlns:a16="http://schemas.microsoft.com/office/drawing/2014/main" val="20000"/>
                    </a:ext>
                  </a:extLst>
                </a:gridCol>
              </a:tblGrid>
              <a:tr h="395929">
                <a:tc>
                  <a:txBody>
                    <a:bodyPr/>
                    <a:lstStyle/>
                    <a:p>
                      <a:pPr algn="ctr"/>
                      <a:r>
                        <a:rPr lang="en-US" sz="1800" dirty="0"/>
                        <a:t>Mixed Households</a:t>
                      </a:r>
                    </a:p>
                  </a:txBody>
                  <a:tcPr/>
                </a:tc>
                <a:extLst>
                  <a:ext uri="{0D108BD9-81ED-4DB2-BD59-A6C34878D82A}">
                    <a16:rowId xmlns:a16="http://schemas.microsoft.com/office/drawing/2014/main" val="10000"/>
                  </a:ext>
                </a:extLst>
              </a:tr>
              <a:tr h="395929">
                <a:tc>
                  <a:txBody>
                    <a:bodyPr/>
                    <a:lstStyle/>
                    <a:p>
                      <a:pPr algn="ctr"/>
                      <a:r>
                        <a:rPr lang="en-US" sz="1800" dirty="0"/>
                        <a:t>1,029</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3594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AMERICAN INDIAN/ALASKA NATIVE SPECIFIC EOCs AND SBCs</a:t>
            </a:r>
          </a:p>
        </p:txBody>
      </p:sp>
      <p:sp>
        <p:nvSpPr>
          <p:cNvPr id="3" name="Text Placeholder 2"/>
          <p:cNvSpPr>
            <a:spLocks noGrp="1"/>
          </p:cNvSpPr>
          <p:nvPr>
            <p:ph type="body" sz="quarter" idx="13"/>
          </p:nvPr>
        </p:nvSpPr>
        <p:spPr>
          <a:xfrm>
            <a:off x="228292" y="668772"/>
            <a:ext cx="8687108" cy="3805958"/>
          </a:xfrm>
        </p:spPr>
        <p:txBody>
          <a:bodyPr/>
          <a:lstStyle/>
          <a:p>
            <a:pPr marL="342892" indent="-342892">
              <a:buFont typeface="Arial" panose="020B0604020202020204" pitchFamily="34" charset="0"/>
              <a:buChar char="□"/>
            </a:pPr>
            <a:r>
              <a:rPr lang="en-US" sz="1800" dirty="0"/>
              <a:t>QHP issuers provide Evidence of Coverage (EOC) and Summary of Benefits and Coverage (SBC) for each metal tier by product type</a:t>
            </a:r>
          </a:p>
          <a:p>
            <a:pPr marL="342892" indent="-342892">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26</a:t>
            </a:fld>
            <a:endParaRPr lang="en-US" dirty="0"/>
          </a:p>
        </p:txBody>
      </p:sp>
      <p:pic>
        <p:nvPicPr>
          <p:cNvPr id="6" name="Picture 5"/>
          <p:cNvPicPr>
            <a:picLocks noChangeAspect="1"/>
          </p:cNvPicPr>
          <p:nvPr/>
        </p:nvPicPr>
        <p:blipFill>
          <a:blip r:embed="rId3"/>
          <a:stretch>
            <a:fillRect/>
          </a:stretch>
        </p:blipFill>
        <p:spPr>
          <a:xfrm>
            <a:off x="2144630" y="1425953"/>
            <a:ext cx="4349943" cy="3346109"/>
          </a:xfrm>
          <a:prstGeom prst="rect">
            <a:avLst/>
          </a:prstGeom>
        </p:spPr>
      </p:pic>
    </p:spTree>
    <p:extLst>
      <p:ext uri="{BB962C8B-B14F-4D97-AF65-F5344CB8AC3E}">
        <p14:creationId xmlns:p14="http://schemas.microsoft.com/office/powerpoint/2010/main" val="1358527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COMPARISON PER ISSUER</a:t>
            </a:r>
          </a:p>
        </p:txBody>
      </p:sp>
      <p:sp>
        <p:nvSpPr>
          <p:cNvPr id="4" name="Slide Number Placeholder 3"/>
          <p:cNvSpPr>
            <a:spLocks noGrp="1"/>
          </p:cNvSpPr>
          <p:nvPr>
            <p:ph type="sldNum" sz="quarter" idx="4"/>
          </p:nvPr>
        </p:nvSpPr>
        <p:spPr/>
        <p:txBody>
          <a:bodyPr/>
          <a:lstStyle/>
          <a:p>
            <a:fld id="{C8146628-1A01-9741-8A8B-916D51547CC7}"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75375706"/>
              </p:ext>
            </p:extLst>
          </p:nvPr>
        </p:nvGraphicFramePr>
        <p:xfrm>
          <a:off x="528506" y="1195964"/>
          <a:ext cx="2292186" cy="3402640"/>
        </p:xfrm>
        <a:graphic>
          <a:graphicData uri="http://schemas.openxmlformats.org/drawingml/2006/table">
            <a:tbl>
              <a:tblPr firstRow="1" firstCol="1" bandRow="1">
                <a:tableStyleId>{7DF18680-E054-41AD-8BC1-D1AEF772440D}</a:tableStyleId>
              </a:tblPr>
              <a:tblGrid>
                <a:gridCol w="1140039">
                  <a:extLst>
                    <a:ext uri="{9D8B030D-6E8A-4147-A177-3AD203B41FA5}">
                      <a16:colId xmlns:a16="http://schemas.microsoft.com/office/drawing/2014/main" val="20000"/>
                    </a:ext>
                  </a:extLst>
                </a:gridCol>
                <a:gridCol w="1152147">
                  <a:extLst>
                    <a:ext uri="{9D8B030D-6E8A-4147-A177-3AD203B41FA5}">
                      <a16:colId xmlns:a16="http://schemas.microsoft.com/office/drawing/2014/main" val="20001"/>
                    </a:ext>
                  </a:extLst>
                </a:gridCol>
              </a:tblGrid>
              <a:tr h="215780">
                <a:tc>
                  <a:txBody>
                    <a:bodyPr/>
                    <a:lstStyle/>
                    <a:p>
                      <a:pPr marL="0" marR="0">
                        <a:spcBef>
                          <a:spcPts val="0"/>
                        </a:spcBef>
                        <a:spcAft>
                          <a:spcPts val="0"/>
                        </a:spcAft>
                      </a:pPr>
                      <a:r>
                        <a:rPr lang="en-US" sz="1100" dirty="0">
                          <a:effectLst/>
                        </a:rPr>
                        <a:t>Issuer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of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5780">
                <a:tc>
                  <a:txBody>
                    <a:bodyPr/>
                    <a:lstStyle/>
                    <a:p>
                      <a:pPr marL="0" marR="0">
                        <a:spcBef>
                          <a:spcPts val="0"/>
                        </a:spcBef>
                        <a:spcAft>
                          <a:spcPts val="0"/>
                        </a:spcAft>
                      </a:pPr>
                      <a:r>
                        <a:rPr lang="en-US" sz="1100" b="1" dirty="0">
                          <a:effectLst/>
                        </a:rPr>
                        <a:t>Anthem Blue Cross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1,583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5780">
                <a:tc>
                  <a:txBody>
                    <a:bodyPr/>
                    <a:lstStyle/>
                    <a:p>
                      <a:pPr marL="0" marR="0">
                        <a:spcBef>
                          <a:spcPts val="0"/>
                        </a:spcBef>
                        <a:spcAft>
                          <a:spcPts val="0"/>
                        </a:spcAft>
                      </a:pPr>
                      <a:r>
                        <a:rPr lang="en-US" sz="1100" dirty="0">
                          <a:effectLst/>
                        </a:rPr>
                        <a:t>Blue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15780">
                <a:tc>
                  <a:txBody>
                    <a:bodyPr/>
                    <a:lstStyle/>
                    <a:p>
                      <a:pPr marL="0" marR="0">
                        <a:spcBef>
                          <a:spcPts val="0"/>
                        </a:spcBef>
                        <a:spcAft>
                          <a:spcPts val="0"/>
                        </a:spcAft>
                      </a:pPr>
                      <a:r>
                        <a:rPr lang="en-US" sz="1100" dirty="0">
                          <a:effectLst/>
                        </a:rPr>
                        <a:t>Chinese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15780">
                <a:tc>
                  <a:txBody>
                    <a:bodyPr/>
                    <a:lstStyle/>
                    <a:p>
                      <a:pPr marL="0" marR="0">
                        <a:spcBef>
                          <a:spcPts val="0"/>
                        </a:spcBef>
                        <a:spcAft>
                          <a:spcPts val="0"/>
                        </a:spcAft>
                      </a:pPr>
                      <a:r>
                        <a:rPr lang="en-US" sz="1100" dirty="0">
                          <a:effectLst/>
                        </a:rPr>
                        <a:t>Health 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126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15780">
                <a:tc>
                  <a:txBody>
                    <a:bodyPr/>
                    <a:lstStyle/>
                    <a:p>
                      <a:pPr marL="0" marR="0">
                        <a:spcBef>
                          <a:spcPts val="0"/>
                        </a:spcBef>
                        <a:spcAft>
                          <a:spcPts val="0"/>
                        </a:spcAft>
                      </a:pPr>
                      <a:r>
                        <a:rPr lang="en-US" sz="1100" b="1" dirty="0">
                          <a:effectLst/>
                        </a:rPr>
                        <a:t>Kaiser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1,338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15780">
                <a:tc>
                  <a:txBody>
                    <a:bodyPr/>
                    <a:lstStyle/>
                    <a:p>
                      <a:pPr marL="0" marR="0">
                        <a:spcBef>
                          <a:spcPts val="0"/>
                        </a:spcBef>
                        <a:spcAft>
                          <a:spcPts val="0"/>
                        </a:spcAft>
                      </a:pPr>
                      <a:r>
                        <a:rPr lang="en-US" sz="1100" dirty="0">
                          <a:effectLst/>
                        </a:rPr>
                        <a:t>LA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15780">
                <a:tc>
                  <a:txBody>
                    <a:bodyPr/>
                    <a:lstStyle/>
                    <a:p>
                      <a:pPr marL="0" marR="0">
                        <a:spcBef>
                          <a:spcPts val="0"/>
                        </a:spcBef>
                        <a:spcAft>
                          <a:spcPts val="0"/>
                        </a:spcAft>
                      </a:pPr>
                      <a:r>
                        <a:rPr lang="en-US" sz="1100" dirty="0">
                          <a:effectLst/>
                        </a:rPr>
                        <a:t>Molina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165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15780">
                <a:tc>
                  <a:txBody>
                    <a:bodyPr/>
                    <a:lstStyle/>
                    <a:p>
                      <a:pPr marL="0" marR="0">
                        <a:spcBef>
                          <a:spcPts val="0"/>
                        </a:spcBef>
                        <a:spcAft>
                          <a:spcPts val="0"/>
                        </a:spcAft>
                      </a:pPr>
                      <a:r>
                        <a:rPr lang="en-US" sz="1100" dirty="0">
                          <a:effectLst/>
                        </a:rPr>
                        <a:t>Oscar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15780">
                <a:tc>
                  <a:txBody>
                    <a:bodyPr/>
                    <a:lstStyle/>
                    <a:p>
                      <a:pPr marL="0" marR="0">
                        <a:spcBef>
                          <a:spcPts val="0"/>
                        </a:spcBef>
                        <a:spcAft>
                          <a:spcPts val="0"/>
                        </a:spcAft>
                      </a:pPr>
                      <a:r>
                        <a:rPr lang="en-US" sz="1100" dirty="0">
                          <a:effectLst/>
                        </a:rPr>
                        <a:t>SHARP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15780">
                <a:tc>
                  <a:txBody>
                    <a:bodyPr/>
                    <a:lstStyle/>
                    <a:p>
                      <a:pPr marL="0" marR="0">
                        <a:spcBef>
                          <a:spcPts val="0"/>
                        </a:spcBef>
                        <a:spcAft>
                          <a:spcPts val="0"/>
                        </a:spcAft>
                      </a:pPr>
                      <a:r>
                        <a:rPr lang="en-US" sz="1100" dirty="0">
                          <a:effectLst/>
                        </a:rPr>
                        <a:t>Valley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15780">
                <a:tc>
                  <a:txBody>
                    <a:bodyPr/>
                    <a:lstStyle/>
                    <a:p>
                      <a:pPr marL="0" marR="0">
                        <a:spcBef>
                          <a:spcPts val="0"/>
                        </a:spcBef>
                        <a:spcAft>
                          <a:spcPts val="0"/>
                        </a:spcAft>
                      </a:pPr>
                      <a:r>
                        <a:rPr lang="en-US" sz="1100" dirty="0">
                          <a:effectLst/>
                        </a:rPr>
                        <a:t>Western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15780">
                <a:tc>
                  <a:txBody>
                    <a:bodyPr/>
                    <a:lstStyle/>
                    <a:p>
                      <a:pPr marL="0" marR="0">
                        <a:spcBef>
                          <a:spcPts val="0"/>
                        </a:spcBef>
                        <a:spcAft>
                          <a:spcPts val="0"/>
                        </a:spcAft>
                      </a:pPr>
                      <a:r>
                        <a:rPr lang="en-US" sz="1100" b="1" dirty="0">
                          <a:effectLst/>
                        </a:rPr>
                        <a:t>Grand 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4,310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6" name="Rectangle 2"/>
          <p:cNvSpPr>
            <a:spLocks noChangeArrowheads="1"/>
          </p:cNvSpPr>
          <p:nvPr/>
        </p:nvSpPr>
        <p:spPr bwMode="auto">
          <a:xfrm>
            <a:off x="280984" y="597538"/>
            <a:ext cx="4727571" cy="385251"/>
          </a:xfrm>
          <a:prstGeom prst="rect">
            <a:avLst/>
          </a:prstGeom>
          <a:extLst/>
        </p:spPr>
        <p:txBody>
          <a:bodyPr vert="horz" lIns="91440" tIns="45720" rIns="91440" bIns="45720" rtlCol="0">
            <a:normAutofit/>
          </a:bodyPr>
          <a:lstStyle/>
          <a:p>
            <a:pPr defTabSz="914400">
              <a:spcBef>
                <a:spcPts val="600"/>
              </a:spcBef>
              <a:buFont typeface="Arial" pitchFamily="34" charset="0"/>
              <a:buNone/>
            </a:pPr>
            <a:r>
              <a:rPr lang="en-US" altLang="en-US" sz="1200" dirty="0">
                <a:solidFill>
                  <a:srgbClr val="554D56"/>
                </a:solidFill>
                <a:latin typeface="Arial" pitchFamily="34" charset="0"/>
                <a:cs typeface="Arial" pitchFamily="34" charset="0"/>
              </a:rPr>
              <a:t>Slight increases in enrollment from since 2017</a:t>
            </a:r>
          </a:p>
        </p:txBody>
      </p:sp>
      <p:sp>
        <p:nvSpPr>
          <p:cNvPr id="3" name="TextBox 2"/>
          <p:cNvSpPr txBox="1"/>
          <p:nvPr/>
        </p:nvSpPr>
        <p:spPr>
          <a:xfrm>
            <a:off x="927520" y="956633"/>
            <a:ext cx="1494157"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September 2017</a:t>
            </a:r>
          </a:p>
        </p:txBody>
      </p:sp>
      <p:graphicFrame>
        <p:nvGraphicFramePr>
          <p:cNvPr id="13" name="Table 12"/>
          <p:cNvGraphicFramePr>
            <a:graphicFrameLocks noGrp="1"/>
          </p:cNvGraphicFramePr>
          <p:nvPr>
            <p:extLst>
              <p:ext uri="{D42A27DB-BD31-4B8C-83A1-F6EECF244321}">
                <p14:modId xmlns:p14="http://schemas.microsoft.com/office/powerpoint/2010/main" val="2483534657"/>
              </p:ext>
            </p:extLst>
          </p:nvPr>
        </p:nvGraphicFramePr>
        <p:xfrm>
          <a:off x="3099057" y="1195964"/>
          <a:ext cx="2434049" cy="3396072"/>
        </p:xfrm>
        <a:graphic>
          <a:graphicData uri="http://schemas.openxmlformats.org/drawingml/2006/table">
            <a:tbl>
              <a:tblPr firstRow="1" firstCol="1" bandRow="1">
                <a:tableStyleId>{7DF18680-E054-41AD-8BC1-D1AEF772440D}</a:tableStyleId>
              </a:tblPr>
              <a:tblGrid>
                <a:gridCol w="1210596">
                  <a:extLst>
                    <a:ext uri="{9D8B030D-6E8A-4147-A177-3AD203B41FA5}">
                      <a16:colId xmlns:a16="http://schemas.microsoft.com/office/drawing/2014/main" val="20000"/>
                    </a:ext>
                  </a:extLst>
                </a:gridCol>
                <a:gridCol w="1223453">
                  <a:extLst>
                    <a:ext uri="{9D8B030D-6E8A-4147-A177-3AD203B41FA5}">
                      <a16:colId xmlns:a16="http://schemas.microsoft.com/office/drawing/2014/main" val="20001"/>
                    </a:ext>
                  </a:extLst>
                </a:gridCol>
              </a:tblGrid>
              <a:tr h="228328">
                <a:tc>
                  <a:txBody>
                    <a:bodyPr/>
                    <a:lstStyle/>
                    <a:p>
                      <a:pPr marL="0" marR="0">
                        <a:spcBef>
                          <a:spcPts val="0"/>
                        </a:spcBef>
                        <a:spcAft>
                          <a:spcPts val="0"/>
                        </a:spcAft>
                      </a:pPr>
                      <a:r>
                        <a:rPr lang="en-US" sz="1100" dirty="0">
                          <a:effectLst/>
                        </a:rPr>
                        <a:t>Issuer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of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0300">
                <a:tc>
                  <a:txBody>
                    <a:bodyPr/>
                    <a:lstStyle/>
                    <a:p>
                      <a:pPr marL="0" marR="0">
                        <a:spcBef>
                          <a:spcPts val="0"/>
                        </a:spcBef>
                        <a:spcAft>
                          <a:spcPts val="0"/>
                        </a:spcAft>
                      </a:pPr>
                      <a:r>
                        <a:rPr lang="en-US" sz="1100" b="1" dirty="0">
                          <a:effectLst/>
                        </a:rPr>
                        <a:t>Anthem Blue Cross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8328">
                <a:tc>
                  <a:txBody>
                    <a:bodyPr/>
                    <a:lstStyle/>
                    <a:p>
                      <a:pPr marL="0" marR="0">
                        <a:spcBef>
                          <a:spcPts val="0"/>
                        </a:spcBef>
                        <a:spcAft>
                          <a:spcPts val="0"/>
                        </a:spcAft>
                      </a:pPr>
                      <a:r>
                        <a:rPr lang="en-US" sz="1100" dirty="0">
                          <a:effectLst/>
                        </a:rPr>
                        <a:t>Blue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1,717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0300">
                <a:tc>
                  <a:txBody>
                    <a:bodyPr/>
                    <a:lstStyle/>
                    <a:p>
                      <a:pPr marL="0" marR="0">
                        <a:spcBef>
                          <a:spcPts val="0"/>
                        </a:spcBef>
                        <a:spcAft>
                          <a:spcPts val="0"/>
                        </a:spcAft>
                      </a:pPr>
                      <a:r>
                        <a:rPr lang="en-US" sz="1100" dirty="0">
                          <a:effectLst/>
                        </a:rPr>
                        <a:t>Chinese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8328">
                <a:tc>
                  <a:txBody>
                    <a:bodyPr/>
                    <a:lstStyle/>
                    <a:p>
                      <a:pPr marL="0" marR="0">
                        <a:spcBef>
                          <a:spcPts val="0"/>
                        </a:spcBef>
                        <a:spcAft>
                          <a:spcPts val="0"/>
                        </a:spcAft>
                      </a:pPr>
                      <a:r>
                        <a:rPr lang="en-US" sz="1100" dirty="0">
                          <a:effectLst/>
                        </a:rPr>
                        <a:t>Health 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8328">
                <a:tc>
                  <a:txBody>
                    <a:bodyPr/>
                    <a:lstStyle/>
                    <a:p>
                      <a:pPr marL="0" marR="0">
                        <a:spcBef>
                          <a:spcPts val="0"/>
                        </a:spcBef>
                        <a:spcAft>
                          <a:spcPts val="0"/>
                        </a:spcAft>
                      </a:pPr>
                      <a:r>
                        <a:rPr lang="en-US" sz="1100" b="1" dirty="0">
                          <a:effectLst/>
                        </a:rPr>
                        <a:t>Kaiser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1,785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28328">
                <a:tc>
                  <a:txBody>
                    <a:bodyPr/>
                    <a:lstStyle/>
                    <a:p>
                      <a:pPr marL="0" marR="0">
                        <a:spcBef>
                          <a:spcPts val="0"/>
                        </a:spcBef>
                        <a:spcAft>
                          <a:spcPts val="0"/>
                        </a:spcAft>
                      </a:pPr>
                      <a:r>
                        <a:rPr lang="en-US" sz="1100" dirty="0">
                          <a:effectLst/>
                        </a:rPr>
                        <a:t>LA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30300">
                <a:tc>
                  <a:txBody>
                    <a:bodyPr/>
                    <a:lstStyle/>
                    <a:p>
                      <a:pPr marL="0" marR="0">
                        <a:spcBef>
                          <a:spcPts val="0"/>
                        </a:spcBef>
                        <a:spcAft>
                          <a:spcPts val="0"/>
                        </a:spcAft>
                      </a:pPr>
                      <a:r>
                        <a:rPr lang="en-US" sz="1100" dirty="0">
                          <a:effectLst/>
                        </a:rPr>
                        <a:t>Molina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28328">
                <a:tc>
                  <a:txBody>
                    <a:bodyPr/>
                    <a:lstStyle/>
                    <a:p>
                      <a:pPr marL="0" marR="0">
                        <a:spcBef>
                          <a:spcPts val="0"/>
                        </a:spcBef>
                        <a:spcAft>
                          <a:spcPts val="0"/>
                        </a:spcAft>
                      </a:pPr>
                      <a:r>
                        <a:rPr lang="en-US" sz="1100" dirty="0">
                          <a:effectLst/>
                        </a:rPr>
                        <a:t>Oscar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30300">
                <a:tc>
                  <a:txBody>
                    <a:bodyPr/>
                    <a:lstStyle/>
                    <a:p>
                      <a:pPr marL="0" marR="0">
                        <a:spcBef>
                          <a:spcPts val="0"/>
                        </a:spcBef>
                        <a:spcAft>
                          <a:spcPts val="0"/>
                        </a:spcAft>
                      </a:pPr>
                      <a:r>
                        <a:rPr lang="en-US" sz="1100" dirty="0">
                          <a:effectLst/>
                        </a:rPr>
                        <a:t>SHARP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28328">
                <a:tc>
                  <a:txBody>
                    <a:bodyPr/>
                    <a:lstStyle/>
                    <a:p>
                      <a:pPr marL="0" marR="0">
                        <a:spcBef>
                          <a:spcPts val="0"/>
                        </a:spcBef>
                        <a:spcAft>
                          <a:spcPts val="0"/>
                        </a:spcAft>
                      </a:pPr>
                      <a:r>
                        <a:rPr lang="en-US" sz="1100" dirty="0">
                          <a:effectLst/>
                        </a:rPr>
                        <a:t>Valley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28328">
                <a:tc>
                  <a:txBody>
                    <a:bodyPr/>
                    <a:lstStyle/>
                    <a:p>
                      <a:pPr marL="0" marR="0">
                        <a:spcBef>
                          <a:spcPts val="0"/>
                        </a:spcBef>
                        <a:spcAft>
                          <a:spcPts val="0"/>
                        </a:spcAft>
                      </a:pPr>
                      <a:r>
                        <a:rPr lang="en-US" sz="1100" dirty="0">
                          <a:effectLst/>
                        </a:rPr>
                        <a:t>Western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28328">
                <a:tc>
                  <a:txBody>
                    <a:bodyPr/>
                    <a:lstStyle/>
                    <a:p>
                      <a:pPr marL="0" marR="0">
                        <a:spcBef>
                          <a:spcPts val="0"/>
                        </a:spcBef>
                        <a:spcAft>
                          <a:spcPts val="0"/>
                        </a:spcAft>
                      </a:pPr>
                      <a:r>
                        <a:rPr lang="en-US" sz="1100" b="1" dirty="0">
                          <a:effectLst/>
                        </a:rPr>
                        <a:t>Grand 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4,918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18" name="TextBox 17"/>
          <p:cNvSpPr txBox="1"/>
          <p:nvPr/>
        </p:nvSpPr>
        <p:spPr>
          <a:xfrm>
            <a:off x="3809094" y="956632"/>
            <a:ext cx="1013975"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March 2018</a:t>
            </a:r>
          </a:p>
        </p:txBody>
      </p:sp>
      <p:graphicFrame>
        <p:nvGraphicFramePr>
          <p:cNvPr id="11" name="Table 10">
            <a:extLst>
              <a:ext uri="{FF2B5EF4-FFF2-40B4-BE49-F238E27FC236}">
                <a16:creationId xmlns:a16="http://schemas.microsoft.com/office/drawing/2014/main" id="{ECC91E7E-BDC7-410C-B881-6BF4B656006A}"/>
              </a:ext>
            </a:extLst>
          </p:cNvPr>
          <p:cNvGraphicFramePr>
            <a:graphicFrameLocks noGrp="1"/>
          </p:cNvGraphicFramePr>
          <p:nvPr>
            <p:extLst>
              <p:ext uri="{D42A27DB-BD31-4B8C-83A1-F6EECF244321}">
                <p14:modId xmlns:p14="http://schemas.microsoft.com/office/powerpoint/2010/main" val="580434098"/>
              </p:ext>
            </p:extLst>
          </p:nvPr>
        </p:nvGraphicFramePr>
        <p:xfrm>
          <a:off x="5816573" y="1195965"/>
          <a:ext cx="2367209" cy="3402641"/>
        </p:xfrm>
        <a:graphic>
          <a:graphicData uri="http://schemas.openxmlformats.org/drawingml/2006/table">
            <a:tbl>
              <a:tblPr firstRow="1" firstCol="1" bandRow="1">
                <a:tableStyleId>{7DF18680-E054-41AD-8BC1-D1AEF772440D}</a:tableStyleId>
              </a:tblPr>
              <a:tblGrid>
                <a:gridCol w="1184792">
                  <a:extLst>
                    <a:ext uri="{9D8B030D-6E8A-4147-A177-3AD203B41FA5}">
                      <a16:colId xmlns:a16="http://schemas.microsoft.com/office/drawing/2014/main" val="20000"/>
                    </a:ext>
                  </a:extLst>
                </a:gridCol>
                <a:gridCol w="1182417">
                  <a:extLst>
                    <a:ext uri="{9D8B030D-6E8A-4147-A177-3AD203B41FA5}">
                      <a16:colId xmlns:a16="http://schemas.microsoft.com/office/drawing/2014/main" val="20001"/>
                    </a:ext>
                  </a:extLst>
                </a:gridCol>
              </a:tblGrid>
              <a:tr h="228557">
                <a:tc>
                  <a:txBody>
                    <a:bodyPr/>
                    <a:lstStyle/>
                    <a:p>
                      <a:pPr marL="0" marR="0">
                        <a:spcBef>
                          <a:spcPts val="0"/>
                        </a:spcBef>
                        <a:spcAft>
                          <a:spcPts val="0"/>
                        </a:spcAft>
                      </a:pPr>
                      <a:r>
                        <a:rPr lang="en-US" sz="1100" dirty="0">
                          <a:effectLst/>
                        </a:rPr>
                        <a:t>Issuer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of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36407">
                <a:tc>
                  <a:txBody>
                    <a:bodyPr/>
                    <a:lstStyle/>
                    <a:p>
                      <a:pPr marL="0" marR="0">
                        <a:spcBef>
                          <a:spcPts val="0"/>
                        </a:spcBef>
                        <a:spcAft>
                          <a:spcPts val="0"/>
                        </a:spcAft>
                      </a:pPr>
                      <a:r>
                        <a:rPr lang="en-US" sz="1100" b="1" dirty="0">
                          <a:effectLst/>
                        </a:rPr>
                        <a:t>Anthem Blue Cross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644</a:t>
                      </a:r>
                    </a:p>
                  </a:txBody>
                  <a:tcPr marL="7620" marR="7620" marT="7620" marB="0" anchor="b"/>
                </a:tc>
                <a:extLst>
                  <a:ext uri="{0D108BD9-81ED-4DB2-BD59-A6C34878D82A}">
                    <a16:rowId xmlns:a16="http://schemas.microsoft.com/office/drawing/2014/main" val="10001"/>
                  </a:ext>
                </a:extLst>
              </a:tr>
              <a:tr h="228557">
                <a:tc>
                  <a:txBody>
                    <a:bodyPr/>
                    <a:lstStyle/>
                    <a:p>
                      <a:pPr marL="0" marR="0">
                        <a:spcBef>
                          <a:spcPts val="0"/>
                        </a:spcBef>
                        <a:spcAft>
                          <a:spcPts val="0"/>
                        </a:spcAft>
                      </a:pPr>
                      <a:r>
                        <a:rPr lang="en-US" sz="1100" dirty="0">
                          <a:effectLst/>
                        </a:rPr>
                        <a:t>Blue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1" i="0" u="none" strike="noStrike" dirty="0">
                          <a:solidFill>
                            <a:srgbClr val="000000"/>
                          </a:solidFill>
                          <a:effectLst/>
                          <a:latin typeface="Calibri" panose="020F0502020204030204" pitchFamily="34" charset="0"/>
                        </a:rPr>
                        <a:t>1,854</a:t>
                      </a:r>
                    </a:p>
                  </a:txBody>
                  <a:tcPr marL="7620" marR="7620" marT="7620" marB="0" anchor="b"/>
                </a:tc>
                <a:extLst>
                  <a:ext uri="{0D108BD9-81ED-4DB2-BD59-A6C34878D82A}">
                    <a16:rowId xmlns:a16="http://schemas.microsoft.com/office/drawing/2014/main" val="10002"/>
                  </a:ext>
                </a:extLst>
              </a:tr>
              <a:tr h="336407">
                <a:tc>
                  <a:txBody>
                    <a:bodyPr/>
                    <a:lstStyle/>
                    <a:p>
                      <a:pPr marL="0" marR="0">
                        <a:spcBef>
                          <a:spcPts val="0"/>
                        </a:spcBef>
                        <a:spcAft>
                          <a:spcPts val="0"/>
                        </a:spcAft>
                      </a:pPr>
                      <a:r>
                        <a:rPr lang="en-US" sz="1100" dirty="0">
                          <a:effectLst/>
                        </a:rPr>
                        <a:t>Chinese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8557">
                <a:tc>
                  <a:txBody>
                    <a:bodyPr/>
                    <a:lstStyle/>
                    <a:p>
                      <a:pPr marL="0" marR="0">
                        <a:spcBef>
                          <a:spcPts val="0"/>
                        </a:spcBef>
                        <a:spcAft>
                          <a:spcPts val="0"/>
                        </a:spcAft>
                      </a:pPr>
                      <a:r>
                        <a:rPr lang="en-US" sz="1100">
                          <a:effectLst/>
                        </a:rPr>
                        <a:t>Health 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330</a:t>
                      </a:r>
                    </a:p>
                  </a:txBody>
                  <a:tcPr marL="7620" marR="7620" marT="7620" marB="0" anchor="b"/>
                </a:tc>
                <a:extLst>
                  <a:ext uri="{0D108BD9-81ED-4DB2-BD59-A6C34878D82A}">
                    <a16:rowId xmlns:a16="http://schemas.microsoft.com/office/drawing/2014/main" val="10004"/>
                  </a:ext>
                </a:extLst>
              </a:tr>
              <a:tr h="228557">
                <a:tc>
                  <a:txBody>
                    <a:bodyPr/>
                    <a:lstStyle/>
                    <a:p>
                      <a:pPr marL="0" marR="0">
                        <a:spcBef>
                          <a:spcPts val="0"/>
                        </a:spcBef>
                        <a:spcAft>
                          <a:spcPts val="0"/>
                        </a:spcAft>
                      </a:pPr>
                      <a:r>
                        <a:rPr lang="en-US" sz="1100" b="1" dirty="0">
                          <a:effectLst/>
                        </a:rPr>
                        <a:t>Kaiser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1" i="0" u="none" strike="noStrike" dirty="0">
                          <a:solidFill>
                            <a:srgbClr val="000000"/>
                          </a:solidFill>
                          <a:effectLst/>
                          <a:latin typeface="Calibri" panose="020F0502020204030204" pitchFamily="34" charset="0"/>
                        </a:rPr>
                        <a:t>1,988</a:t>
                      </a:r>
                    </a:p>
                  </a:txBody>
                  <a:tcPr marL="7620" marR="7620" marT="7620" marB="0" anchor="b"/>
                </a:tc>
                <a:extLst>
                  <a:ext uri="{0D108BD9-81ED-4DB2-BD59-A6C34878D82A}">
                    <a16:rowId xmlns:a16="http://schemas.microsoft.com/office/drawing/2014/main" val="10005"/>
                  </a:ext>
                </a:extLst>
              </a:tr>
              <a:tr h="228557">
                <a:tc>
                  <a:txBody>
                    <a:bodyPr/>
                    <a:lstStyle/>
                    <a:p>
                      <a:pPr marL="0" marR="0">
                        <a:spcBef>
                          <a:spcPts val="0"/>
                        </a:spcBef>
                        <a:spcAft>
                          <a:spcPts val="0"/>
                        </a:spcAft>
                      </a:pPr>
                      <a:r>
                        <a:rPr lang="en-US" sz="1100" dirty="0">
                          <a:effectLst/>
                        </a:rPr>
                        <a:t>LA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52</a:t>
                      </a:r>
                    </a:p>
                  </a:txBody>
                  <a:tcPr marL="7620" marR="7620" marT="7620" marB="0" anchor="b"/>
                </a:tc>
                <a:extLst>
                  <a:ext uri="{0D108BD9-81ED-4DB2-BD59-A6C34878D82A}">
                    <a16:rowId xmlns:a16="http://schemas.microsoft.com/office/drawing/2014/main" val="10006"/>
                  </a:ext>
                </a:extLst>
              </a:tr>
              <a:tr h="336407">
                <a:tc>
                  <a:txBody>
                    <a:bodyPr/>
                    <a:lstStyle/>
                    <a:p>
                      <a:pPr marL="0" marR="0">
                        <a:spcBef>
                          <a:spcPts val="0"/>
                        </a:spcBef>
                        <a:spcAft>
                          <a:spcPts val="0"/>
                        </a:spcAft>
                      </a:pPr>
                      <a:r>
                        <a:rPr lang="en-US" sz="1100" dirty="0">
                          <a:effectLst/>
                        </a:rPr>
                        <a:t>Molina Health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114</a:t>
                      </a:r>
                    </a:p>
                  </a:txBody>
                  <a:tcPr marL="7620" marR="7620" marT="7620" marB="0" anchor="b"/>
                </a:tc>
                <a:extLst>
                  <a:ext uri="{0D108BD9-81ED-4DB2-BD59-A6C34878D82A}">
                    <a16:rowId xmlns:a16="http://schemas.microsoft.com/office/drawing/2014/main" val="10007"/>
                  </a:ext>
                </a:extLst>
              </a:tr>
              <a:tr h="228557">
                <a:tc>
                  <a:txBody>
                    <a:bodyPr/>
                    <a:lstStyle/>
                    <a:p>
                      <a:pPr marL="0" marR="0">
                        <a:spcBef>
                          <a:spcPts val="0"/>
                        </a:spcBef>
                        <a:spcAft>
                          <a:spcPts val="0"/>
                        </a:spcAft>
                      </a:pPr>
                      <a:r>
                        <a:rPr lang="en-US" sz="1100" dirty="0">
                          <a:effectLst/>
                        </a:rPr>
                        <a:t>Oscar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106</a:t>
                      </a:r>
                    </a:p>
                  </a:txBody>
                  <a:tcPr marL="7620" marR="7620" marT="7620" marB="0" anchor="b"/>
                </a:tc>
                <a:extLst>
                  <a:ext uri="{0D108BD9-81ED-4DB2-BD59-A6C34878D82A}">
                    <a16:rowId xmlns:a16="http://schemas.microsoft.com/office/drawing/2014/main" val="10008"/>
                  </a:ext>
                </a:extLst>
              </a:tr>
              <a:tr h="336407">
                <a:tc>
                  <a:txBody>
                    <a:bodyPr/>
                    <a:lstStyle/>
                    <a:p>
                      <a:pPr marL="0" marR="0">
                        <a:spcBef>
                          <a:spcPts val="0"/>
                        </a:spcBef>
                        <a:spcAft>
                          <a:spcPts val="0"/>
                        </a:spcAft>
                      </a:pPr>
                      <a:r>
                        <a:rPr lang="en-US" sz="1100">
                          <a:effectLst/>
                        </a:rPr>
                        <a:t>SHARP Health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71</a:t>
                      </a:r>
                    </a:p>
                  </a:txBody>
                  <a:tcPr marL="7620" marR="7620" marT="7620" marB="0" anchor="b"/>
                </a:tc>
                <a:extLst>
                  <a:ext uri="{0D108BD9-81ED-4DB2-BD59-A6C34878D82A}">
                    <a16:rowId xmlns:a16="http://schemas.microsoft.com/office/drawing/2014/main" val="10009"/>
                  </a:ext>
                </a:extLst>
              </a:tr>
              <a:tr h="228557">
                <a:tc>
                  <a:txBody>
                    <a:bodyPr/>
                    <a:lstStyle/>
                    <a:p>
                      <a:pPr marL="0" marR="0">
                        <a:spcBef>
                          <a:spcPts val="0"/>
                        </a:spcBef>
                        <a:spcAft>
                          <a:spcPts val="0"/>
                        </a:spcAft>
                      </a:pPr>
                      <a:r>
                        <a:rPr lang="en-US" sz="1100">
                          <a:effectLst/>
                        </a:rPr>
                        <a:t>Valley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chemeClr val="tx1"/>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10010"/>
                  </a:ext>
                </a:extLst>
              </a:tr>
              <a:tr h="228557">
                <a:tc>
                  <a:txBody>
                    <a:bodyPr/>
                    <a:lstStyle/>
                    <a:p>
                      <a:pPr marL="0" marR="0">
                        <a:spcBef>
                          <a:spcPts val="0"/>
                        </a:spcBef>
                        <a:spcAft>
                          <a:spcPts val="0"/>
                        </a:spcAft>
                      </a:pPr>
                      <a:r>
                        <a:rPr lang="en-US" sz="1100">
                          <a:effectLst/>
                        </a:rPr>
                        <a:t>Western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45</a:t>
                      </a:r>
                    </a:p>
                  </a:txBody>
                  <a:tcPr marL="7620" marR="7620" marT="7620" marB="0" anchor="b"/>
                </a:tc>
                <a:extLst>
                  <a:ext uri="{0D108BD9-81ED-4DB2-BD59-A6C34878D82A}">
                    <a16:rowId xmlns:a16="http://schemas.microsoft.com/office/drawing/2014/main" val="10011"/>
                  </a:ext>
                </a:extLst>
              </a:tr>
              <a:tr h="228557">
                <a:tc>
                  <a:txBody>
                    <a:bodyPr/>
                    <a:lstStyle/>
                    <a:p>
                      <a:pPr marL="0" marR="0">
                        <a:spcBef>
                          <a:spcPts val="0"/>
                        </a:spcBef>
                        <a:spcAft>
                          <a:spcPts val="0"/>
                        </a:spcAft>
                      </a:pPr>
                      <a:r>
                        <a:rPr lang="en-US" sz="1100" b="1" dirty="0">
                          <a:effectLst/>
                        </a:rPr>
                        <a:t>Grand 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100" b="1" i="0" u="none" strike="noStrike" dirty="0">
                          <a:solidFill>
                            <a:srgbClr val="000000"/>
                          </a:solidFill>
                          <a:effectLst/>
                          <a:latin typeface="Calibri" panose="020F0502020204030204" pitchFamily="34" charset="0"/>
                        </a:rPr>
                        <a:t>5,238</a:t>
                      </a:r>
                    </a:p>
                  </a:txBody>
                  <a:tcPr marL="7620" marR="7620" marT="7620" marB="0" anchor="b"/>
                </a:tc>
                <a:extLst>
                  <a:ext uri="{0D108BD9-81ED-4DB2-BD59-A6C34878D82A}">
                    <a16:rowId xmlns:a16="http://schemas.microsoft.com/office/drawing/2014/main" val="10012"/>
                  </a:ext>
                </a:extLst>
              </a:tr>
            </a:tbl>
          </a:graphicData>
        </a:graphic>
      </p:graphicFrame>
      <p:sp>
        <p:nvSpPr>
          <p:cNvPr id="12" name="TextBox 11">
            <a:extLst>
              <a:ext uri="{FF2B5EF4-FFF2-40B4-BE49-F238E27FC236}">
                <a16:creationId xmlns:a16="http://schemas.microsoft.com/office/drawing/2014/main" id="{60A58B58-F16D-4C5E-98C1-4DD3AA6C2298}"/>
              </a:ext>
            </a:extLst>
          </p:cNvPr>
          <p:cNvSpPr txBox="1"/>
          <p:nvPr/>
        </p:nvSpPr>
        <p:spPr>
          <a:xfrm>
            <a:off x="6383507" y="970532"/>
            <a:ext cx="1233340"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February 2019</a:t>
            </a:r>
          </a:p>
        </p:txBody>
      </p:sp>
    </p:spTree>
    <p:extLst>
      <p:ext uri="{BB962C8B-B14F-4D97-AF65-F5344CB8AC3E}">
        <p14:creationId xmlns:p14="http://schemas.microsoft.com/office/powerpoint/2010/main" val="2532648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COMPARISON PER REGION</a:t>
            </a:r>
          </a:p>
        </p:txBody>
      </p:sp>
      <p:sp>
        <p:nvSpPr>
          <p:cNvPr id="4" name="Slide Number Placeholder 3"/>
          <p:cNvSpPr>
            <a:spLocks noGrp="1"/>
          </p:cNvSpPr>
          <p:nvPr>
            <p:ph type="sldNum" sz="quarter" idx="4"/>
          </p:nvPr>
        </p:nvSpPr>
        <p:spPr/>
        <p:txBody>
          <a:bodyPr/>
          <a:lstStyle/>
          <a:p>
            <a:fld id="{C8146628-1A01-9741-8A8B-916D51547CC7}"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51239651"/>
              </p:ext>
            </p:extLst>
          </p:nvPr>
        </p:nvGraphicFramePr>
        <p:xfrm>
          <a:off x="249554" y="846215"/>
          <a:ext cx="2508532" cy="3756776"/>
        </p:xfrm>
        <a:graphic>
          <a:graphicData uri="http://schemas.openxmlformats.org/drawingml/2006/table">
            <a:tbl>
              <a:tblPr firstRow="1" firstCol="1" bandRow="1">
                <a:tableStyleId>{7DF18680-E054-41AD-8BC1-D1AEF772440D}</a:tableStyleId>
              </a:tblPr>
              <a:tblGrid>
                <a:gridCol w="928066">
                  <a:extLst>
                    <a:ext uri="{9D8B030D-6E8A-4147-A177-3AD203B41FA5}">
                      <a16:colId xmlns:a16="http://schemas.microsoft.com/office/drawing/2014/main" val="20000"/>
                    </a:ext>
                  </a:extLst>
                </a:gridCol>
                <a:gridCol w="1580466">
                  <a:extLst>
                    <a:ext uri="{9D8B030D-6E8A-4147-A177-3AD203B41FA5}">
                      <a16:colId xmlns:a16="http://schemas.microsoft.com/office/drawing/2014/main" val="20001"/>
                    </a:ext>
                  </a:extLst>
                </a:gridCol>
              </a:tblGrid>
              <a:tr h="211020">
                <a:tc>
                  <a:txBody>
                    <a:bodyPr/>
                    <a:lstStyle/>
                    <a:p>
                      <a:pPr marL="0" marR="0">
                        <a:spcBef>
                          <a:spcPts val="0"/>
                        </a:spcBef>
                        <a:spcAft>
                          <a:spcPts val="0"/>
                        </a:spcAft>
                      </a:pPr>
                      <a:r>
                        <a:rPr lang="en-US" sz="1000" dirty="0">
                          <a:effectLst/>
                          <a:latin typeface="+mn-lt"/>
                          <a:ea typeface="+mn-ea"/>
                          <a:cs typeface="+mn-cs"/>
                        </a:rPr>
                        <a:t>Pricing</a:t>
                      </a:r>
                      <a:r>
                        <a:rPr lang="en-US" sz="1000" baseline="0" dirty="0">
                          <a:effectLst/>
                          <a:latin typeface="+mn-lt"/>
                          <a:ea typeface="+mn-ea"/>
                          <a:cs typeface="+mn-cs"/>
                        </a:rPr>
                        <a:t> Region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tc>
                  <a:txBody>
                    <a:bodyPr/>
                    <a:lstStyle/>
                    <a:p>
                      <a:pPr marL="0" marR="0" algn="ctr">
                        <a:spcBef>
                          <a:spcPts val="0"/>
                        </a:spcBef>
                        <a:spcAft>
                          <a:spcPts val="0"/>
                        </a:spcAft>
                      </a:pPr>
                      <a:r>
                        <a:rPr lang="en-US" sz="1000" dirty="0">
                          <a:effectLst/>
                        </a:rPr>
                        <a:t># of Individuals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extLst>
                  <a:ext uri="{0D108BD9-81ED-4DB2-BD59-A6C34878D82A}">
                    <a16:rowId xmlns:a16="http://schemas.microsoft.com/office/drawing/2014/main" val="10000"/>
                  </a:ext>
                </a:extLst>
              </a:tr>
              <a:tr h="175257">
                <a:tc>
                  <a:txBody>
                    <a:bodyPr/>
                    <a:lstStyle/>
                    <a:p>
                      <a:pPr marL="0" marR="0">
                        <a:spcBef>
                          <a:spcPts val="0"/>
                        </a:spcBef>
                        <a:spcAft>
                          <a:spcPts val="0"/>
                        </a:spcAft>
                      </a:pPr>
                      <a:r>
                        <a:rPr lang="en-US" sz="1000" b="1" dirty="0">
                          <a:effectLst/>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781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75257">
                <a:tc>
                  <a:txBody>
                    <a:bodyPr/>
                    <a:lstStyle/>
                    <a:p>
                      <a:pPr marL="0" marR="0">
                        <a:spcBef>
                          <a:spcPts val="0"/>
                        </a:spcBef>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75257">
                <a:tc>
                  <a:txBody>
                    <a:bodyPr/>
                    <a:lstStyle/>
                    <a:p>
                      <a:pPr marL="0" marR="0">
                        <a:spcBef>
                          <a:spcPts val="0"/>
                        </a:spcBef>
                        <a:spcAft>
                          <a:spcPts val="0"/>
                        </a:spcAft>
                      </a:pPr>
                      <a:r>
                        <a:rPr lang="en-US" sz="1000" b="1" dirty="0">
                          <a:effectLst/>
                        </a:rPr>
                        <a:t>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75257">
                <a:tc>
                  <a:txBody>
                    <a:bodyPr/>
                    <a:lstStyle/>
                    <a:p>
                      <a:pPr marL="0" marR="0">
                        <a:spcBef>
                          <a:spcPts val="0"/>
                        </a:spcBef>
                        <a:spcAft>
                          <a:spcPts val="0"/>
                        </a:spcAft>
                      </a:pPr>
                      <a:r>
                        <a:rPr lang="en-US" sz="10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75257">
                <a:tc>
                  <a:txBody>
                    <a:bodyPr/>
                    <a:lstStyle/>
                    <a:p>
                      <a:pPr marL="0" marR="0">
                        <a:spcBef>
                          <a:spcPts val="0"/>
                        </a:spcBef>
                        <a:spcAft>
                          <a:spcPts val="0"/>
                        </a:spcAft>
                      </a:pPr>
                      <a:r>
                        <a:rPr lang="en-US" sz="10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75257">
                <a:tc>
                  <a:txBody>
                    <a:bodyPr/>
                    <a:lstStyle/>
                    <a:p>
                      <a:pPr marL="0" marR="0">
                        <a:spcBef>
                          <a:spcPts val="0"/>
                        </a:spcBef>
                        <a:spcAft>
                          <a:spcPts val="0"/>
                        </a:spcAft>
                      </a:pPr>
                      <a:r>
                        <a:rPr lang="en-US" sz="1000" dirty="0">
                          <a:effectLst/>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75257">
                <a:tc>
                  <a:txBody>
                    <a:bodyPr/>
                    <a:lstStyle/>
                    <a:p>
                      <a:pPr marL="0" marR="0">
                        <a:spcBef>
                          <a:spcPts val="0"/>
                        </a:spcBef>
                        <a:spcAft>
                          <a:spcPts val="0"/>
                        </a:spcAft>
                      </a:pPr>
                      <a:r>
                        <a:rPr lang="en-US" sz="1000" dirty="0">
                          <a:effectLst/>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75257">
                <a:tc>
                  <a:txBody>
                    <a:bodyPr/>
                    <a:lstStyle/>
                    <a:p>
                      <a:pPr marL="0" marR="0">
                        <a:spcBef>
                          <a:spcPts val="0"/>
                        </a:spcBef>
                        <a:spcAft>
                          <a:spcPts val="0"/>
                        </a:spcAft>
                      </a:pPr>
                      <a:r>
                        <a:rPr lang="en-US" sz="1000" dirty="0">
                          <a:effectLst/>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175257">
                <a:tc>
                  <a:txBody>
                    <a:bodyPr/>
                    <a:lstStyle/>
                    <a:p>
                      <a:pPr marL="0" marR="0">
                        <a:spcBef>
                          <a:spcPts val="0"/>
                        </a:spcBef>
                        <a:spcAft>
                          <a:spcPts val="0"/>
                        </a:spcAft>
                      </a:pPr>
                      <a:r>
                        <a:rPr lang="en-US" sz="1000" dirty="0">
                          <a:effectLst/>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175257">
                <a:tc>
                  <a:txBody>
                    <a:bodyPr/>
                    <a:lstStyle/>
                    <a:p>
                      <a:pPr marL="0" marR="0">
                        <a:spcBef>
                          <a:spcPts val="0"/>
                        </a:spcBef>
                        <a:spcAft>
                          <a:spcPts val="0"/>
                        </a:spcAft>
                      </a:pPr>
                      <a:r>
                        <a:rPr lang="en-US" sz="1000" dirty="0">
                          <a:effectLst/>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175257">
                <a:tc>
                  <a:txBody>
                    <a:bodyPr/>
                    <a:lstStyle/>
                    <a:p>
                      <a:pPr marL="0" marR="0">
                        <a:spcBef>
                          <a:spcPts val="0"/>
                        </a:spcBef>
                        <a:spcAft>
                          <a:spcPts val="0"/>
                        </a:spcAft>
                      </a:pPr>
                      <a:r>
                        <a:rPr lang="en-US" sz="1000" dirty="0">
                          <a:effectLst/>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175257">
                <a:tc>
                  <a:txBody>
                    <a:bodyPr/>
                    <a:lstStyle/>
                    <a:p>
                      <a:pPr marL="0" marR="0">
                        <a:spcBef>
                          <a:spcPts val="0"/>
                        </a:spcBef>
                        <a:spcAft>
                          <a:spcPts val="0"/>
                        </a:spcAft>
                      </a:pPr>
                      <a:r>
                        <a:rPr lang="en-US" sz="1000" dirty="0">
                          <a:effectLst/>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175257">
                <a:tc>
                  <a:txBody>
                    <a:bodyPr/>
                    <a:lstStyle/>
                    <a:p>
                      <a:pPr marL="0" marR="0">
                        <a:spcBef>
                          <a:spcPts val="0"/>
                        </a:spcBef>
                        <a:spcAft>
                          <a:spcPts val="0"/>
                        </a:spcAft>
                      </a:pPr>
                      <a:r>
                        <a:rPr lang="en-US" sz="1000" dirty="0">
                          <a:effectLst/>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175257">
                <a:tc>
                  <a:txBody>
                    <a:bodyPr/>
                    <a:lstStyle/>
                    <a:p>
                      <a:pPr marL="0" marR="0">
                        <a:spcBef>
                          <a:spcPts val="0"/>
                        </a:spcBef>
                        <a:spcAft>
                          <a:spcPts val="0"/>
                        </a:spcAft>
                      </a:pPr>
                      <a:r>
                        <a:rPr lang="en-US" sz="1000" dirty="0">
                          <a:effectLst/>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175257">
                <a:tc>
                  <a:txBody>
                    <a:bodyPr/>
                    <a:lstStyle/>
                    <a:p>
                      <a:pPr marL="0" marR="0">
                        <a:spcBef>
                          <a:spcPts val="0"/>
                        </a:spcBef>
                        <a:spcAft>
                          <a:spcPts val="0"/>
                        </a:spcAft>
                      </a:pPr>
                      <a:r>
                        <a:rPr lang="en-US" sz="1000" b="1" dirty="0">
                          <a:effectLst/>
                        </a:rPr>
                        <a:t>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221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175257">
                <a:tc>
                  <a:txBody>
                    <a:bodyPr/>
                    <a:lstStyle/>
                    <a:p>
                      <a:pPr marL="0" marR="0">
                        <a:spcBef>
                          <a:spcPts val="0"/>
                        </a:spcBef>
                        <a:spcAft>
                          <a:spcPts val="0"/>
                        </a:spcAft>
                      </a:pPr>
                      <a:r>
                        <a:rPr lang="en-US" sz="1000" b="1" dirty="0">
                          <a:effectLst/>
                        </a:rPr>
                        <a:t>16</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289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175257">
                <a:tc>
                  <a:txBody>
                    <a:bodyPr/>
                    <a:lstStyle/>
                    <a:p>
                      <a:pPr marL="0" marR="0">
                        <a:spcBef>
                          <a:spcPts val="0"/>
                        </a:spcBef>
                        <a:spcAft>
                          <a:spcPts val="0"/>
                        </a:spcAft>
                      </a:pPr>
                      <a:r>
                        <a:rPr lang="en-US" sz="1000" dirty="0">
                          <a:effectLst/>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r h="175257">
                <a:tc>
                  <a:txBody>
                    <a:bodyPr/>
                    <a:lstStyle/>
                    <a:p>
                      <a:pPr marL="0" marR="0">
                        <a:spcBef>
                          <a:spcPts val="0"/>
                        </a:spcBef>
                        <a:spcAft>
                          <a:spcPts val="0"/>
                        </a:spcAft>
                      </a:pPr>
                      <a:r>
                        <a:rPr lang="en-US" sz="1000" dirty="0">
                          <a:effectLst/>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8"/>
                  </a:ext>
                </a:extLst>
              </a:tr>
              <a:tr h="175257">
                <a:tc>
                  <a:txBody>
                    <a:bodyPr/>
                    <a:lstStyle/>
                    <a:p>
                      <a:pPr marL="0" marR="0">
                        <a:spcBef>
                          <a:spcPts val="0"/>
                        </a:spcBef>
                        <a:spcAft>
                          <a:spcPts val="0"/>
                        </a:spcAft>
                      </a:pPr>
                      <a:r>
                        <a:rPr lang="en-US" sz="1000" dirty="0">
                          <a:effectLst/>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9"/>
                  </a:ext>
                </a:extLst>
              </a:tr>
              <a:tr h="215873">
                <a:tc>
                  <a:txBody>
                    <a:bodyPr/>
                    <a:lstStyle/>
                    <a:p>
                      <a:pPr marL="0" marR="0">
                        <a:spcBef>
                          <a:spcPts val="0"/>
                        </a:spcBef>
                        <a:spcAft>
                          <a:spcPts val="0"/>
                        </a:spcAft>
                      </a:pPr>
                      <a:r>
                        <a:rPr lang="en-US" sz="1000" b="1" dirty="0">
                          <a:effectLst/>
                        </a:rPr>
                        <a:t>Grand Total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0"/>
                  </a:ext>
                </a:extLst>
              </a:tr>
            </a:tbl>
          </a:graphicData>
        </a:graphic>
      </p:graphicFrame>
      <p:sp>
        <p:nvSpPr>
          <p:cNvPr id="3" name="TextBox 2"/>
          <p:cNvSpPr txBox="1"/>
          <p:nvPr/>
        </p:nvSpPr>
        <p:spPr>
          <a:xfrm>
            <a:off x="815819" y="599972"/>
            <a:ext cx="1376002"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September 2017</a:t>
            </a:r>
          </a:p>
        </p:txBody>
      </p:sp>
      <p:graphicFrame>
        <p:nvGraphicFramePr>
          <p:cNvPr id="9" name="Table 8"/>
          <p:cNvGraphicFramePr>
            <a:graphicFrameLocks noGrp="1"/>
          </p:cNvGraphicFramePr>
          <p:nvPr>
            <p:extLst>
              <p:ext uri="{D42A27DB-BD31-4B8C-83A1-F6EECF244321}">
                <p14:modId xmlns:p14="http://schemas.microsoft.com/office/powerpoint/2010/main" val="4061277379"/>
              </p:ext>
            </p:extLst>
          </p:nvPr>
        </p:nvGraphicFramePr>
        <p:xfrm>
          <a:off x="3261853" y="863175"/>
          <a:ext cx="2280676" cy="3763357"/>
        </p:xfrm>
        <a:graphic>
          <a:graphicData uri="http://schemas.openxmlformats.org/drawingml/2006/table">
            <a:tbl>
              <a:tblPr firstRow="1" firstCol="1" bandRow="1">
                <a:tableStyleId>{7DF18680-E054-41AD-8BC1-D1AEF772440D}</a:tableStyleId>
              </a:tblPr>
              <a:tblGrid>
                <a:gridCol w="843768">
                  <a:extLst>
                    <a:ext uri="{9D8B030D-6E8A-4147-A177-3AD203B41FA5}">
                      <a16:colId xmlns:a16="http://schemas.microsoft.com/office/drawing/2014/main" val="20000"/>
                    </a:ext>
                  </a:extLst>
                </a:gridCol>
                <a:gridCol w="1436908">
                  <a:extLst>
                    <a:ext uri="{9D8B030D-6E8A-4147-A177-3AD203B41FA5}">
                      <a16:colId xmlns:a16="http://schemas.microsoft.com/office/drawing/2014/main" val="20001"/>
                    </a:ext>
                  </a:extLst>
                </a:gridCol>
              </a:tblGrid>
              <a:tr h="297371">
                <a:tc>
                  <a:txBody>
                    <a:bodyPr/>
                    <a:lstStyle/>
                    <a:p>
                      <a:pPr marL="0" marR="0">
                        <a:spcBef>
                          <a:spcPts val="0"/>
                        </a:spcBef>
                        <a:spcAft>
                          <a:spcPts val="0"/>
                        </a:spcAft>
                      </a:pPr>
                      <a:r>
                        <a:rPr lang="en-US" sz="1000" dirty="0">
                          <a:effectLst/>
                          <a:latin typeface="+mn-lt"/>
                          <a:ea typeface="+mn-ea"/>
                          <a:cs typeface="+mn-cs"/>
                        </a:rPr>
                        <a:t>Pricing</a:t>
                      </a:r>
                      <a:r>
                        <a:rPr lang="en-US" sz="1000" baseline="0" dirty="0">
                          <a:effectLst/>
                          <a:latin typeface="+mn-lt"/>
                          <a:ea typeface="+mn-ea"/>
                          <a:cs typeface="+mn-cs"/>
                        </a:rPr>
                        <a:t> Region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tc>
                  <a:txBody>
                    <a:bodyPr/>
                    <a:lstStyle/>
                    <a:p>
                      <a:pPr marL="0" marR="0" algn="ctr">
                        <a:spcBef>
                          <a:spcPts val="0"/>
                        </a:spcBef>
                        <a:spcAft>
                          <a:spcPts val="0"/>
                        </a:spcAft>
                      </a:pPr>
                      <a:r>
                        <a:rPr lang="en-US" sz="1000" dirty="0">
                          <a:effectLst/>
                        </a:rPr>
                        <a:t># of Individuals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extLst>
                  <a:ext uri="{0D108BD9-81ED-4DB2-BD59-A6C34878D82A}">
                    <a16:rowId xmlns:a16="http://schemas.microsoft.com/office/drawing/2014/main" val="10000"/>
                  </a:ext>
                </a:extLst>
              </a:tr>
              <a:tr h="170947">
                <a:tc>
                  <a:txBody>
                    <a:bodyPr/>
                    <a:lstStyle/>
                    <a:p>
                      <a:pPr marL="0" marR="0">
                        <a:spcBef>
                          <a:spcPts val="0"/>
                        </a:spcBef>
                        <a:spcAft>
                          <a:spcPts val="0"/>
                        </a:spcAft>
                      </a:pPr>
                      <a:r>
                        <a:rPr lang="en-US" sz="1000" b="1" dirty="0">
                          <a:effectLst/>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829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70947">
                <a:tc>
                  <a:txBody>
                    <a:bodyPr/>
                    <a:lstStyle/>
                    <a:p>
                      <a:pPr marL="0" marR="0">
                        <a:spcBef>
                          <a:spcPts val="0"/>
                        </a:spcBef>
                        <a:spcAft>
                          <a:spcPts val="0"/>
                        </a:spcAft>
                      </a:pPr>
                      <a:r>
                        <a:rPr lang="en-US" sz="10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70947">
                <a:tc>
                  <a:txBody>
                    <a:bodyPr/>
                    <a:lstStyle/>
                    <a:p>
                      <a:pPr marL="0" marR="0">
                        <a:spcBef>
                          <a:spcPts val="0"/>
                        </a:spcBef>
                        <a:spcAft>
                          <a:spcPts val="0"/>
                        </a:spcAft>
                      </a:pPr>
                      <a:r>
                        <a:rPr lang="en-US" sz="1000" b="1" dirty="0">
                          <a:effectLst/>
                        </a:rPr>
                        <a:t>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70947">
                <a:tc>
                  <a:txBody>
                    <a:bodyPr/>
                    <a:lstStyle/>
                    <a:p>
                      <a:pPr marL="0" marR="0">
                        <a:spcBef>
                          <a:spcPts val="0"/>
                        </a:spcBef>
                        <a:spcAft>
                          <a:spcPts val="0"/>
                        </a:spcAft>
                      </a:pPr>
                      <a:r>
                        <a:rPr lang="en-US" sz="10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70947">
                <a:tc>
                  <a:txBody>
                    <a:bodyPr/>
                    <a:lstStyle/>
                    <a:p>
                      <a:pPr marL="0" marR="0">
                        <a:spcBef>
                          <a:spcPts val="0"/>
                        </a:spcBef>
                        <a:spcAft>
                          <a:spcPts val="0"/>
                        </a:spcAft>
                      </a:pPr>
                      <a:r>
                        <a:rPr lang="en-US" sz="10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70947">
                <a:tc>
                  <a:txBody>
                    <a:bodyPr/>
                    <a:lstStyle/>
                    <a:p>
                      <a:pPr marL="0" marR="0">
                        <a:spcBef>
                          <a:spcPts val="0"/>
                        </a:spcBef>
                        <a:spcAft>
                          <a:spcPts val="0"/>
                        </a:spcAft>
                      </a:pPr>
                      <a:r>
                        <a:rPr lang="en-US" sz="1000" dirty="0">
                          <a:effectLst/>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70947">
                <a:tc>
                  <a:txBody>
                    <a:bodyPr/>
                    <a:lstStyle/>
                    <a:p>
                      <a:pPr marL="0" marR="0">
                        <a:spcBef>
                          <a:spcPts val="0"/>
                        </a:spcBef>
                        <a:spcAft>
                          <a:spcPts val="0"/>
                        </a:spcAft>
                      </a:pPr>
                      <a:r>
                        <a:rPr lang="en-US" sz="1000" dirty="0">
                          <a:effectLst/>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70947">
                <a:tc>
                  <a:txBody>
                    <a:bodyPr/>
                    <a:lstStyle/>
                    <a:p>
                      <a:pPr marL="0" marR="0">
                        <a:spcBef>
                          <a:spcPts val="0"/>
                        </a:spcBef>
                        <a:spcAft>
                          <a:spcPts val="0"/>
                        </a:spcAft>
                      </a:pPr>
                      <a:r>
                        <a:rPr lang="en-US" sz="1000" dirty="0">
                          <a:effectLst/>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170947">
                <a:tc>
                  <a:txBody>
                    <a:bodyPr/>
                    <a:lstStyle/>
                    <a:p>
                      <a:pPr marL="0" marR="0">
                        <a:spcBef>
                          <a:spcPts val="0"/>
                        </a:spcBef>
                        <a:spcAft>
                          <a:spcPts val="0"/>
                        </a:spcAft>
                      </a:pPr>
                      <a:r>
                        <a:rPr lang="en-US" sz="1000" dirty="0">
                          <a:effectLst/>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170947">
                <a:tc>
                  <a:txBody>
                    <a:bodyPr/>
                    <a:lstStyle/>
                    <a:p>
                      <a:pPr marL="0" marR="0">
                        <a:spcBef>
                          <a:spcPts val="0"/>
                        </a:spcBef>
                        <a:spcAft>
                          <a:spcPts val="0"/>
                        </a:spcAft>
                      </a:pPr>
                      <a:r>
                        <a:rPr lang="en-US" sz="1000" dirty="0">
                          <a:effectLst/>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170947">
                <a:tc>
                  <a:txBody>
                    <a:bodyPr/>
                    <a:lstStyle/>
                    <a:p>
                      <a:pPr marL="0" marR="0">
                        <a:spcBef>
                          <a:spcPts val="0"/>
                        </a:spcBef>
                        <a:spcAft>
                          <a:spcPts val="0"/>
                        </a:spcAft>
                      </a:pPr>
                      <a:r>
                        <a:rPr lang="en-US" sz="1000" dirty="0">
                          <a:effectLst/>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170947">
                <a:tc>
                  <a:txBody>
                    <a:bodyPr/>
                    <a:lstStyle/>
                    <a:p>
                      <a:pPr marL="0" marR="0">
                        <a:spcBef>
                          <a:spcPts val="0"/>
                        </a:spcBef>
                        <a:spcAft>
                          <a:spcPts val="0"/>
                        </a:spcAft>
                      </a:pPr>
                      <a:r>
                        <a:rPr lang="en-US" sz="1000" dirty="0">
                          <a:effectLst/>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170947">
                <a:tc>
                  <a:txBody>
                    <a:bodyPr/>
                    <a:lstStyle/>
                    <a:p>
                      <a:pPr marL="0" marR="0">
                        <a:spcBef>
                          <a:spcPts val="0"/>
                        </a:spcBef>
                        <a:spcAft>
                          <a:spcPts val="0"/>
                        </a:spcAft>
                      </a:pPr>
                      <a:r>
                        <a:rPr lang="en-US" sz="1000" dirty="0">
                          <a:effectLst/>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170947">
                <a:tc>
                  <a:txBody>
                    <a:bodyPr/>
                    <a:lstStyle/>
                    <a:p>
                      <a:pPr marL="0" marR="0">
                        <a:spcBef>
                          <a:spcPts val="0"/>
                        </a:spcBef>
                        <a:spcAft>
                          <a:spcPts val="0"/>
                        </a:spcAft>
                      </a:pPr>
                      <a:r>
                        <a:rPr lang="en-US" sz="1000" dirty="0">
                          <a:effectLst/>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170947">
                <a:tc>
                  <a:txBody>
                    <a:bodyPr/>
                    <a:lstStyle/>
                    <a:p>
                      <a:pPr marL="0" marR="0">
                        <a:spcBef>
                          <a:spcPts val="0"/>
                        </a:spcBef>
                        <a:spcAft>
                          <a:spcPts val="0"/>
                        </a:spcAft>
                      </a:pPr>
                      <a:r>
                        <a:rPr lang="en-US" sz="1000" b="1" dirty="0">
                          <a:effectLst/>
                        </a:rPr>
                        <a:t>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241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170947">
                <a:tc>
                  <a:txBody>
                    <a:bodyPr/>
                    <a:lstStyle/>
                    <a:p>
                      <a:pPr marL="0" marR="0">
                        <a:spcBef>
                          <a:spcPts val="0"/>
                        </a:spcBef>
                        <a:spcAft>
                          <a:spcPts val="0"/>
                        </a:spcAft>
                      </a:pPr>
                      <a:r>
                        <a:rPr lang="en-US" sz="1000" b="1" dirty="0">
                          <a:effectLst/>
                        </a:rPr>
                        <a:t>16</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377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170947">
                <a:tc>
                  <a:txBody>
                    <a:bodyPr/>
                    <a:lstStyle/>
                    <a:p>
                      <a:pPr marL="0" marR="0">
                        <a:spcBef>
                          <a:spcPts val="0"/>
                        </a:spcBef>
                        <a:spcAft>
                          <a:spcPts val="0"/>
                        </a:spcAft>
                      </a:pPr>
                      <a:r>
                        <a:rPr lang="en-US" sz="1000" dirty="0">
                          <a:effectLst/>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r h="170947">
                <a:tc>
                  <a:txBody>
                    <a:bodyPr/>
                    <a:lstStyle/>
                    <a:p>
                      <a:pPr marL="0" marR="0">
                        <a:spcBef>
                          <a:spcPts val="0"/>
                        </a:spcBef>
                        <a:spcAft>
                          <a:spcPts val="0"/>
                        </a:spcAft>
                      </a:pPr>
                      <a:r>
                        <a:rPr lang="en-US" sz="1000" dirty="0">
                          <a:effectLst/>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8"/>
                  </a:ext>
                </a:extLst>
              </a:tr>
              <a:tr h="170947">
                <a:tc>
                  <a:txBody>
                    <a:bodyPr/>
                    <a:lstStyle/>
                    <a:p>
                      <a:pPr marL="0" marR="0">
                        <a:spcBef>
                          <a:spcPts val="0"/>
                        </a:spcBef>
                        <a:spcAft>
                          <a:spcPts val="0"/>
                        </a:spcAft>
                      </a:pPr>
                      <a:r>
                        <a:rPr lang="en-US" sz="1000" dirty="0">
                          <a:effectLst/>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9"/>
                  </a:ext>
                </a:extLst>
              </a:tr>
              <a:tr h="210564">
                <a:tc>
                  <a:txBody>
                    <a:bodyPr/>
                    <a:lstStyle/>
                    <a:p>
                      <a:pPr marL="0" marR="0">
                        <a:spcBef>
                          <a:spcPts val="0"/>
                        </a:spcBef>
                        <a:spcAft>
                          <a:spcPts val="0"/>
                        </a:spcAft>
                      </a:pPr>
                      <a:r>
                        <a:rPr lang="en-US" sz="1000" b="1" dirty="0">
                          <a:effectLst/>
                        </a:rPr>
                        <a:t>Grand Total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0"/>
                  </a:ext>
                </a:extLst>
              </a:tr>
            </a:tbl>
          </a:graphicData>
        </a:graphic>
      </p:graphicFrame>
      <p:sp>
        <p:nvSpPr>
          <p:cNvPr id="12" name="TextBox 11"/>
          <p:cNvSpPr txBox="1"/>
          <p:nvPr/>
        </p:nvSpPr>
        <p:spPr>
          <a:xfrm>
            <a:off x="3871289" y="631115"/>
            <a:ext cx="1061803"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March 2018</a:t>
            </a:r>
          </a:p>
        </p:txBody>
      </p:sp>
      <p:graphicFrame>
        <p:nvGraphicFramePr>
          <p:cNvPr id="13" name="Table 12">
            <a:extLst>
              <a:ext uri="{FF2B5EF4-FFF2-40B4-BE49-F238E27FC236}">
                <a16:creationId xmlns:a16="http://schemas.microsoft.com/office/drawing/2014/main" id="{224EC6A7-1534-4303-B9E6-C5B05938258F}"/>
              </a:ext>
            </a:extLst>
          </p:cNvPr>
          <p:cNvGraphicFramePr>
            <a:graphicFrameLocks noGrp="1"/>
          </p:cNvGraphicFramePr>
          <p:nvPr>
            <p:extLst>
              <p:ext uri="{D42A27DB-BD31-4B8C-83A1-F6EECF244321}">
                <p14:modId xmlns:p14="http://schemas.microsoft.com/office/powerpoint/2010/main" val="3034552608"/>
              </p:ext>
            </p:extLst>
          </p:nvPr>
        </p:nvGraphicFramePr>
        <p:xfrm>
          <a:off x="5986604" y="876974"/>
          <a:ext cx="2521966" cy="3726019"/>
        </p:xfrm>
        <a:graphic>
          <a:graphicData uri="http://schemas.openxmlformats.org/drawingml/2006/table">
            <a:tbl>
              <a:tblPr firstRow="1" firstCol="1" bandRow="1">
                <a:tableStyleId>{7DF18680-E054-41AD-8BC1-D1AEF772440D}</a:tableStyleId>
              </a:tblPr>
              <a:tblGrid>
                <a:gridCol w="1166265">
                  <a:extLst>
                    <a:ext uri="{9D8B030D-6E8A-4147-A177-3AD203B41FA5}">
                      <a16:colId xmlns:a16="http://schemas.microsoft.com/office/drawing/2014/main" val="20000"/>
                    </a:ext>
                  </a:extLst>
                </a:gridCol>
                <a:gridCol w="1355701">
                  <a:extLst>
                    <a:ext uri="{9D8B030D-6E8A-4147-A177-3AD203B41FA5}">
                      <a16:colId xmlns:a16="http://schemas.microsoft.com/office/drawing/2014/main" val="20001"/>
                    </a:ext>
                  </a:extLst>
                </a:gridCol>
              </a:tblGrid>
              <a:tr h="162817">
                <a:tc>
                  <a:txBody>
                    <a:bodyPr/>
                    <a:lstStyle/>
                    <a:p>
                      <a:pPr marL="0" marR="0">
                        <a:spcBef>
                          <a:spcPts val="0"/>
                        </a:spcBef>
                        <a:spcAft>
                          <a:spcPts val="0"/>
                        </a:spcAft>
                      </a:pPr>
                      <a:r>
                        <a:rPr lang="en-US" sz="1000" dirty="0">
                          <a:effectLst/>
                          <a:latin typeface="+mn-lt"/>
                          <a:ea typeface="+mn-ea"/>
                          <a:cs typeface="+mn-cs"/>
                        </a:rPr>
                        <a:t>Pricing</a:t>
                      </a:r>
                      <a:r>
                        <a:rPr lang="en-US" sz="1000" baseline="0" dirty="0">
                          <a:effectLst/>
                          <a:latin typeface="+mn-lt"/>
                          <a:ea typeface="+mn-ea"/>
                          <a:cs typeface="+mn-cs"/>
                        </a:rPr>
                        <a:t> Region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tc>
                  <a:txBody>
                    <a:bodyPr/>
                    <a:lstStyle/>
                    <a:p>
                      <a:pPr marL="0" marR="0" algn="ctr">
                        <a:spcBef>
                          <a:spcPts val="0"/>
                        </a:spcBef>
                        <a:spcAft>
                          <a:spcPts val="0"/>
                        </a:spcAft>
                      </a:pPr>
                      <a:r>
                        <a:rPr lang="en-US" sz="1000" dirty="0">
                          <a:effectLst/>
                        </a:rPr>
                        <a:t># of Individuals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ctr"/>
                </a:tc>
                <a:extLst>
                  <a:ext uri="{0D108BD9-81ED-4DB2-BD59-A6C34878D82A}">
                    <a16:rowId xmlns:a16="http://schemas.microsoft.com/office/drawing/2014/main" val="10000"/>
                  </a:ext>
                </a:extLst>
              </a:tr>
              <a:tr h="177674">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4525" marR="64525" marT="0" marB="0" anchor="b"/>
                </a:tc>
                <a:tc>
                  <a:txBody>
                    <a:bodyPr/>
                    <a:lstStyle/>
                    <a:p>
                      <a:pPr algn="ctr" fontAlgn="b"/>
                      <a:r>
                        <a:rPr lang="en-US" sz="1100" b="1" i="0" u="none" strike="noStrike" dirty="0">
                          <a:solidFill>
                            <a:srgbClr val="000000"/>
                          </a:solidFill>
                          <a:effectLst/>
                          <a:latin typeface="Calibri" panose="020F0502020204030204" pitchFamily="34" charset="0"/>
                        </a:rPr>
                        <a:t>854</a:t>
                      </a:r>
                    </a:p>
                  </a:txBody>
                  <a:tcPr marL="7620" marR="7620" marT="7620" marB="0" anchor="b"/>
                </a:tc>
                <a:extLst>
                  <a:ext uri="{0D108BD9-81ED-4DB2-BD59-A6C34878D82A}">
                    <a16:rowId xmlns:a16="http://schemas.microsoft.com/office/drawing/2014/main" val="10001"/>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328</a:t>
                      </a:r>
                    </a:p>
                  </a:txBody>
                  <a:tcPr marL="7620" marR="7620" marT="7620" marB="0" anchor="b"/>
                </a:tc>
                <a:extLst>
                  <a:ext uri="{0D108BD9-81ED-4DB2-BD59-A6C34878D82A}">
                    <a16:rowId xmlns:a16="http://schemas.microsoft.com/office/drawing/2014/main" val="10002"/>
                  </a:ext>
                </a:extLst>
              </a:tr>
              <a:tr h="177674">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558</a:t>
                      </a:r>
                    </a:p>
                  </a:txBody>
                  <a:tcPr marL="7620" marR="7620" marT="7620" marB="0" anchor="b"/>
                </a:tc>
                <a:extLst>
                  <a:ext uri="{0D108BD9-81ED-4DB2-BD59-A6C34878D82A}">
                    <a16:rowId xmlns:a16="http://schemas.microsoft.com/office/drawing/2014/main" val="10003"/>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7620" marR="7620" marT="7620" marB="0" anchor="b"/>
                </a:tc>
                <a:extLst>
                  <a:ext uri="{0D108BD9-81ED-4DB2-BD59-A6C34878D82A}">
                    <a16:rowId xmlns:a16="http://schemas.microsoft.com/office/drawing/2014/main" val="10004"/>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147</a:t>
                      </a:r>
                    </a:p>
                  </a:txBody>
                  <a:tcPr marL="7620" marR="7620" marT="7620" marB="0" anchor="b"/>
                </a:tc>
                <a:extLst>
                  <a:ext uri="{0D108BD9-81ED-4DB2-BD59-A6C34878D82A}">
                    <a16:rowId xmlns:a16="http://schemas.microsoft.com/office/drawing/2014/main" val="10005"/>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185</a:t>
                      </a:r>
                    </a:p>
                  </a:txBody>
                  <a:tcPr marL="7620" marR="7620" marT="7620" marB="0" anchor="b"/>
                </a:tc>
                <a:extLst>
                  <a:ext uri="{0D108BD9-81ED-4DB2-BD59-A6C34878D82A}">
                    <a16:rowId xmlns:a16="http://schemas.microsoft.com/office/drawing/2014/main" val="10006"/>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7620" marR="7620" marT="7620" marB="0" anchor="b"/>
                </a:tc>
                <a:extLst>
                  <a:ext uri="{0D108BD9-81ED-4DB2-BD59-A6C34878D82A}">
                    <a16:rowId xmlns:a16="http://schemas.microsoft.com/office/drawing/2014/main" val="10007"/>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37</a:t>
                      </a:r>
                    </a:p>
                  </a:txBody>
                  <a:tcPr marL="7620" marR="7620" marT="7620" marB="0" anchor="b"/>
                </a:tc>
                <a:extLst>
                  <a:ext uri="{0D108BD9-81ED-4DB2-BD59-A6C34878D82A}">
                    <a16:rowId xmlns:a16="http://schemas.microsoft.com/office/drawing/2014/main" val="10008"/>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108</a:t>
                      </a:r>
                    </a:p>
                  </a:txBody>
                  <a:tcPr marL="7620" marR="7620" marT="7620" marB="0" anchor="b"/>
                </a:tc>
                <a:extLst>
                  <a:ext uri="{0D108BD9-81ED-4DB2-BD59-A6C34878D82A}">
                    <a16:rowId xmlns:a16="http://schemas.microsoft.com/office/drawing/2014/main" val="10009"/>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418</a:t>
                      </a:r>
                    </a:p>
                  </a:txBody>
                  <a:tcPr marL="7620" marR="7620" marT="7620" marB="0" anchor="b"/>
                </a:tc>
                <a:extLst>
                  <a:ext uri="{0D108BD9-81ED-4DB2-BD59-A6C34878D82A}">
                    <a16:rowId xmlns:a16="http://schemas.microsoft.com/office/drawing/2014/main" val="10010"/>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239</a:t>
                      </a:r>
                    </a:p>
                  </a:txBody>
                  <a:tcPr marL="7620" marR="7620" marT="7620" marB="0" anchor="b"/>
                </a:tc>
                <a:extLst>
                  <a:ext uri="{0D108BD9-81ED-4DB2-BD59-A6C34878D82A}">
                    <a16:rowId xmlns:a16="http://schemas.microsoft.com/office/drawing/2014/main" val="10011"/>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266</a:t>
                      </a:r>
                    </a:p>
                  </a:txBody>
                  <a:tcPr marL="7620" marR="7620" marT="7620" marB="0" anchor="b"/>
                </a:tc>
                <a:extLst>
                  <a:ext uri="{0D108BD9-81ED-4DB2-BD59-A6C34878D82A}">
                    <a16:rowId xmlns:a16="http://schemas.microsoft.com/office/drawing/2014/main" val="10012"/>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7620" marR="7620" marT="7620" marB="0" anchor="b"/>
                </a:tc>
                <a:extLst>
                  <a:ext uri="{0D108BD9-81ED-4DB2-BD59-A6C34878D82A}">
                    <a16:rowId xmlns:a16="http://schemas.microsoft.com/office/drawing/2014/main" val="10013"/>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137</a:t>
                      </a:r>
                    </a:p>
                  </a:txBody>
                  <a:tcPr marL="7620" marR="7620" marT="7620" marB="0" anchor="b"/>
                </a:tc>
                <a:extLst>
                  <a:ext uri="{0D108BD9-81ED-4DB2-BD59-A6C34878D82A}">
                    <a16:rowId xmlns:a16="http://schemas.microsoft.com/office/drawing/2014/main" val="10014"/>
                  </a:ext>
                </a:extLst>
              </a:tr>
              <a:tr h="177674">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15</a:t>
                      </a:r>
                    </a:p>
                  </a:txBody>
                  <a:tcPr marL="64525" marR="64525" marT="0" marB="0" anchor="b"/>
                </a:tc>
                <a:tc>
                  <a:txBody>
                    <a:bodyPr/>
                    <a:lstStyle/>
                    <a:p>
                      <a:pPr algn="ctr" fontAlgn="b"/>
                      <a:r>
                        <a:rPr lang="en-US" sz="1100" b="1" i="0" u="none" strike="noStrike" dirty="0">
                          <a:solidFill>
                            <a:srgbClr val="000000"/>
                          </a:solidFill>
                          <a:effectLst/>
                          <a:latin typeface="Calibri" panose="020F0502020204030204" pitchFamily="34" charset="0"/>
                        </a:rPr>
                        <a:t>225</a:t>
                      </a:r>
                    </a:p>
                  </a:txBody>
                  <a:tcPr marL="7620" marR="7620" marT="7620" marB="0" anchor="b"/>
                </a:tc>
                <a:extLst>
                  <a:ext uri="{0D108BD9-81ED-4DB2-BD59-A6C34878D82A}">
                    <a16:rowId xmlns:a16="http://schemas.microsoft.com/office/drawing/2014/main" val="10015"/>
                  </a:ext>
                </a:extLst>
              </a:tr>
              <a:tr h="187396">
                <a:tc>
                  <a:txBody>
                    <a:bodyPr/>
                    <a:lstStyle/>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16</a:t>
                      </a:r>
                    </a:p>
                  </a:txBody>
                  <a:tcPr marL="64525" marR="64525" marT="0" marB="0" anchor="b"/>
                </a:tc>
                <a:tc>
                  <a:txBody>
                    <a:bodyPr/>
                    <a:lstStyle/>
                    <a:p>
                      <a:pPr algn="ctr" fontAlgn="b"/>
                      <a:r>
                        <a:rPr lang="en-US" sz="1100" b="1" i="0" u="none" strike="noStrike" dirty="0">
                          <a:solidFill>
                            <a:srgbClr val="000000"/>
                          </a:solidFill>
                          <a:effectLst/>
                          <a:latin typeface="Calibri" panose="020F0502020204030204" pitchFamily="34" charset="0"/>
                        </a:rPr>
                        <a:t>396</a:t>
                      </a:r>
                    </a:p>
                  </a:txBody>
                  <a:tcPr marL="7620" marR="7620" marT="7620" marB="0" anchor="b"/>
                </a:tc>
                <a:extLst>
                  <a:ext uri="{0D108BD9-81ED-4DB2-BD59-A6C34878D82A}">
                    <a16:rowId xmlns:a16="http://schemas.microsoft.com/office/drawing/2014/main" val="10016"/>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449</a:t>
                      </a:r>
                    </a:p>
                  </a:txBody>
                  <a:tcPr marL="7620" marR="7620" marT="7620" marB="0" anchor="b"/>
                </a:tc>
                <a:extLst>
                  <a:ext uri="{0D108BD9-81ED-4DB2-BD59-A6C34878D82A}">
                    <a16:rowId xmlns:a16="http://schemas.microsoft.com/office/drawing/2014/main" val="10017"/>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312</a:t>
                      </a:r>
                    </a:p>
                  </a:txBody>
                  <a:tcPr marL="7620" marR="7620" marT="7620" marB="0" anchor="b"/>
                </a:tc>
                <a:extLst>
                  <a:ext uri="{0D108BD9-81ED-4DB2-BD59-A6C34878D82A}">
                    <a16:rowId xmlns:a16="http://schemas.microsoft.com/office/drawing/2014/main" val="10018"/>
                  </a:ext>
                </a:extLst>
              </a:tr>
              <a:tr h="177674">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a:t>
                      </a:r>
                    </a:p>
                  </a:txBody>
                  <a:tcPr marL="64525" marR="64525" marT="0" marB="0" anchor="b"/>
                </a:tc>
                <a:tc>
                  <a:txBody>
                    <a:bodyPr/>
                    <a:lstStyle/>
                    <a:p>
                      <a:pPr algn="ctr" fontAlgn="b"/>
                      <a:r>
                        <a:rPr lang="en-US" sz="1100" b="0" i="0" u="none" strike="noStrike" dirty="0">
                          <a:solidFill>
                            <a:srgbClr val="000000"/>
                          </a:solidFill>
                          <a:effectLst/>
                          <a:latin typeface="Calibri" panose="020F0502020204030204" pitchFamily="34" charset="0"/>
                        </a:rPr>
                        <a:t>355</a:t>
                      </a:r>
                    </a:p>
                  </a:txBody>
                  <a:tcPr marL="7620" marR="7620" marT="7620" marB="0" anchor="b"/>
                </a:tc>
                <a:extLst>
                  <a:ext uri="{0D108BD9-81ED-4DB2-BD59-A6C34878D82A}">
                    <a16:rowId xmlns:a16="http://schemas.microsoft.com/office/drawing/2014/main" val="10019"/>
                  </a:ext>
                </a:extLst>
              </a:tr>
              <a:tr h="177674">
                <a:tc>
                  <a:txBody>
                    <a:bodyPr/>
                    <a:lstStyle/>
                    <a:p>
                      <a:pPr marL="0" marR="0">
                        <a:spcBef>
                          <a:spcPts val="0"/>
                        </a:spcBef>
                        <a:spcAft>
                          <a:spcPts val="0"/>
                        </a:spcAft>
                      </a:pPr>
                      <a:r>
                        <a:rPr lang="en-US" sz="1000" b="1" dirty="0">
                          <a:effectLst/>
                        </a:rPr>
                        <a:t>Grand Total</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25" marR="64525" marT="0" marB="0" anchor="b"/>
                </a:tc>
                <a:tc>
                  <a:txBody>
                    <a:bodyPr/>
                    <a:lstStyle/>
                    <a:p>
                      <a:pPr algn="ctr" fontAlgn="b"/>
                      <a:r>
                        <a:rPr lang="en-US" sz="1100" b="1" i="0" u="none" strike="noStrike" dirty="0">
                          <a:solidFill>
                            <a:srgbClr val="000000"/>
                          </a:solidFill>
                          <a:effectLst/>
                          <a:latin typeface="Calibri" panose="020F0502020204030204" pitchFamily="34" charset="0"/>
                        </a:rPr>
                        <a:t>5,238</a:t>
                      </a:r>
                    </a:p>
                  </a:txBody>
                  <a:tcPr marL="7620" marR="7620" marT="7620" marB="0" anchor="b"/>
                </a:tc>
                <a:extLst>
                  <a:ext uri="{0D108BD9-81ED-4DB2-BD59-A6C34878D82A}">
                    <a16:rowId xmlns:a16="http://schemas.microsoft.com/office/drawing/2014/main" val="10020"/>
                  </a:ext>
                </a:extLst>
              </a:tr>
            </a:tbl>
          </a:graphicData>
        </a:graphic>
      </p:graphicFrame>
      <p:sp>
        <p:nvSpPr>
          <p:cNvPr id="14" name="TextBox 13">
            <a:extLst>
              <a:ext uri="{FF2B5EF4-FFF2-40B4-BE49-F238E27FC236}">
                <a16:creationId xmlns:a16="http://schemas.microsoft.com/office/drawing/2014/main" id="{84B6D401-65E6-4AF2-A748-A7448E31ACEC}"/>
              </a:ext>
            </a:extLst>
          </p:cNvPr>
          <p:cNvSpPr txBox="1"/>
          <p:nvPr/>
        </p:nvSpPr>
        <p:spPr>
          <a:xfrm>
            <a:off x="6620052" y="631115"/>
            <a:ext cx="1257194" cy="276999"/>
          </a:xfrm>
          <a:prstGeom prst="rect">
            <a:avLst/>
          </a:prstGeom>
          <a:noFill/>
        </p:spPr>
        <p:txBody>
          <a:bodyPr wrap="square" rtlCol="0">
            <a:spAutoFit/>
          </a:bodyPr>
          <a:lstStyle/>
          <a:p>
            <a:r>
              <a:rPr lang="en-US" sz="1200" dirty="0">
                <a:solidFill>
                  <a:srgbClr val="554D56"/>
                </a:solidFill>
                <a:latin typeface="Arial" panose="020B0604020202020204" pitchFamily="34" charset="0"/>
                <a:cs typeface="Arial" panose="020B0604020202020204" pitchFamily="34" charset="0"/>
              </a:rPr>
              <a:t>February 2019</a:t>
            </a:r>
          </a:p>
        </p:txBody>
      </p:sp>
    </p:spTree>
    <p:extLst>
      <p:ext uri="{BB962C8B-B14F-4D97-AF65-F5344CB8AC3E}">
        <p14:creationId xmlns:p14="http://schemas.microsoft.com/office/powerpoint/2010/main" val="318548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E1F6-41CC-4AC9-8C69-0FB454BA45FD}"/>
              </a:ext>
            </a:extLst>
          </p:cNvPr>
          <p:cNvSpPr>
            <a:spLocks noGrp="1"/>
          </p:cNvSpPr>
          <p:nvPr>
            <p:ph type="title"/>
          </p:nvPr>
        </p:nvSpPr>
        <p:spPr/>
        <p:txBody>
          <a:bodyPr>
            <a:noAutofit/>
          </a:bodyPr>
          <a:lstStyle/>
          <a:p>
            <a:r>
              <a:rPr lang="en-US" sz="2400" dirty="0"/>
              <a:t>Major Changes to the Health Care System Because of the Affordable Care Act</a:t>
            </a:r>
          </a:p>
        </p:txBody>
      </p:sp>
      <p:sp>
        <p:nvSpPr>
          <p:cNvPr id="4" name="Slide Number Placeholder 3">
            <a:extLst>
              <a:ext uri="{FF2B5EF4-FFF2-40B4-BE49-F238E27FC236}">
                <a16:creationId xmlns:a16="http://schemas.microsoft.com/office/drawing/2014/main" id="{E6D521FD-B06F-4757-92DB-FF7D2CB84D78}"/>
              </a:ext>
            </a:extLst>
          </p:cNvPr>
          <p:cNvSpPr>
            <a:spLocks noGrp="1"/>
          </p:cNvSpPr>
          <p:nvPr>
            <p:ph type="sldNum" sz="quarter" idx="4"/>
          </p:nvPr>
        </p:nvSpPr>
        <p:spPr/>
        <p:txBody>
          <a:bodyPr/>
          <a:lstStyle/>
          <a:p>
            <a:fld id="{C8146628-1A01-9741-8A8B-916D51547CC7}" type="slidenum">
              <a:rPr lang="en-US" smtClean="0"/>
              <a:pPr/>
              <a:t>2</a:t>
            </a:fld>
            <a:endParaRPr lang="en-US" dirty="0"/>
          </a:p>
        </p:txBody>
      </p:sp>
      <p:graphicFrame>
        <p:nvGraphicFramePr>
          <p:cNvPr id="6" name="Table 5">
            <a:extLst>
              <a:ext uri="{FF2B5EF4-FFF2-40B4-BE49-F238E27FC236}">
                <a16:creationId xmlns:a16="http://schemas.microsoft.com/office/drawing/2014/main" id="{8218CB0B-112A-4913-9794-4A247057925E}"/>
              </a:ext>
            </a:extLst>
          </p:cNvPr>
          <p:cNvGraphicFramePr>
            <a:graphicFrameLocks noGrp="1"/>
          </p:cNvGraphicFramePr>
          <p:nvPr>
            <p:extLst>
              <p:ext uri="{D42A27DB-BD31-4B8C-83A1-F6EECF244321}">
                <p14:modId xmlns:p14="http://schemas.microsoft.com/office/powerpoint/2010/main" val="3877474014"/>
              </p:ext>
            </p:extLst>
          </p:nvPr>
        </p:nvGraphicFramePr>
        <p:xfrm>
          <a:off x="731907" y="915564"/>
          <a:ext cx="7932322" cy="3726047"/>
        </p:xfrm>
        <a:graphic>
          <a:graphicData uri="http://schemas.openxmlformats.org/drawingml/2006/table">
            <a:tbl>
              <a:tblPr firstRow="1" firstCol="1" lastRow="1" lastCol="1" bandRow="1" bandCol="1"/>
              <a:tblGrid>
                <a:gridCol w="3966161">
                  <a:extLst>
                    <a:ext uri="{9D8B030D-6E8A-4147-A177-3AD203B41FA5}">
                      <a16:colId xmlns:a16="http://schemas.microsoft.com/office/drawing/2014/main" val="2805448664"/>
                    </a:ext>
                  </a:extLst>
                </a:gridCol>
                <a:gridCol w="3966161">
                  <a:extLst>
                    <a:ext uri="{9D8B030D-6E8A-4147-A177-3AD203B41FA5}">
                      <a16:colId xmlns:a16="http://schemas.microsoft.com/office/drawing/2014/main" val="3834234908"/>
                    </a:ext>
                  </a:extLst>
                </a:gridCol>
              </a:tblGrid>
              <a:tr h="320814">
                <a:tc gridSpan="2">
                  <a:txBody>
                    <a:bodyPr/>
                    <a:lstStyle/>
                    <a:p>
                      <a:pPr marL="733425" marR="0" lvl="0" algn="l">
                        <a:lnSpc>
                          <a:spcPct val="115000"/>
                        </a:lnSpc>
                        <a:spcBef>
                          <a:spcPts val="370"/>
                        </a:spcBef>
                        <a:spcAft>
                          <a:spcPts val="0"/>
                        </a:spcAft>
                        <a:tabLst>
                          <a:tab pos="7029450" algn="ctr"/>
                        </a:tabLst>
                      </a:pPr>
                      <a:r>
                        <a:rPr lang="en-US" sz="1600" b="1" dirty="0">
                          <a:effectLst/>
                          <a:latin typeface="Arial" panose="020B0604020202020204" pitchFamily="34" charset="0"/>
                          <a:ea typeface="Arial" panose="020B0604020202020204" pitchFamily="34" charset="0"/>
                          <a:cs typeface="Times New Roman" panose="02020603050405020304" pitchFamily="18" charset="0"/>
                        </a:rPr>
                        <a:t> Be</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fo</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r</a:t>
                      </a:r>
                      <a:r>
                        <a:rPr lang="en-US" sz="1600" b="1" dirty="0">
                          <a:effectLst/>
                          <a:latin typeface="Arial" panose="020B0604020202020204" pitchFamily="34" charset="0"/>
                          <a:ea typeface="Arial" panose="020B0604020202020204" pitchFamily="34" charset="0"/>
                          <a:cs typeface="Times New Roman" panose="02020603050405020304" pitchFamily="18" charset="0"/>
                        </a:rPr>
                        <a:t>e</a:t>
                      </a:r>
                      <a:r>
                        <a:rPr lang="en-US" sz="16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th</a:t>
                      </a:r>
                      <a:r>
                        <a:rPr lang="en-US" sz="1600" b="1" dirty="0">
                          <a:effectLst/>
                          <a:latin typeface="Arial" panose="020B0604020202020204" pitchFamily="34" charset="0"/>
                          <a:ea typeface="Arial" panose="020B0604020202020204" pitchFamily="34" charset="0"/>
                          <a:cs typeface="Times New Roman" panose="02020603050405020304" pitchFamily="18" charset="0"/>
                        </a:rPr>
                        <a:t>e </a:t>
                      </a:r>
                      <a:r>
                        <a:rPr lang="en-US" sz="1600" b="1" spc="-50" dirty="0">
                          <a:effectLst/>
                          <a:latin typeface="Arial" panose="020B0604020202020204" pitchFamily="34" charset="0"/>
                          <a:ea typeface="Arial" panose="020B0604020202020204" pitchFamily="34" charset="0"/>
                          <a:cs typeface="Times New Roman" panose="02020603050405020304" pitchFamily="18" charset="0"/>
                        </a:rPr>
                        <a:t>A</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f</a:t>
                      </a:r>
                      <a:r>
                        <a:rPr lang="en-US" sz="1600" b="1" spc="10" dirty="0">
                          <a:effectLst/>
                          <a:latin typeface="Arial" panose="020B0604020202020204" pitchFamily="34" charset="0"/>
                          <a:ea typeface="Arial" panose="020B0604020202020204" pitchFamily="34" charset="0"/>
                          <a:cs typeface="Times New Roman" panose="02020603050405020304" pitchFamily="18" charset="0"/>
                        </a:rPr>
                        <a:t>f</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o</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r</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d</a:t>
                      </a:r>
                      <a:r>
                        <a:rPr lang="en-US" sz="1600" b="1" dirty="0">
                          <a:effectLst/>
                          <a:latin typeface="Arial" panose="020B0604020202020204" pitchFamily="34" charset="0"/>
                          <a:ea typeface="Arial" panose="020B0604020202020204" pitchFamily="34" charset="0"/>
                          <a:cs typeface="Times New Roman" panose="02020603050405020304" pitchFamily="18" charset="0"/>
                        </a:rPr>
                        <a:t>a</a:t>
                      </a:r>
                      <a:r>
                        <a:rPr lang="en-US" sz="1600" b="1" spc="10" dirty="0">
                          <a:effectLst/>
                          <a:latin typeface="Arial" panose="020B0604020202020204" pitchFamily="34" charset="0"/>
                          <a:ea typeface="Arial" panose="020B0604020202020204" pitchFamily="34" charset="0"/>
                          <a:cs typeface="Times New Roman" panose="02020603050405020304" pitchFamily="18" charset="0"/>
                        </a:rPr>
                        <a:t>b</a:t>
                      </a:r>
                      <a:r>
                        <a:rPr lang="en-US" sz="1600" b="1" dirty="0">
                          <a:effectLst/>
                          <a:latin typeface="Arial" panose="020B0604020202020204" pitchFamily="34" charset="0"/>
                          <a:ea typeface="Arial" panose="020B0604020202020204" pitchFamily="34" charset="0"/>
                          <a:cs typeface="Times New Roman" panose="02020603050405020304" pitchFamily="18" charset="0"/>
                        </a:rPr>
                        <a:t>le</a:t>
                      </a:r>
                      <a:r>
                        <a:rPr lang="en-US" sz="1600" b="1" spc="-20" dirty="0">
                          <a:effectLst/>
                          <a:latin typeface="Arial" panose="020B0604020202020204" pitchFamily="34" charset="0"/>
                          <a:ea typeface="Arial" panose="020B0604020202020204" pitchFamily="34" charset="0"/>
                          <a:cs typeface="Times New Roman" panose="02020603050405020304" pitchFamily="18" charset="0"/>
                        </a:rPr>
                        <a:t> </a:t>
                      </a:r>
                      <a:r>
                        <a:rPr lang="en-US" sz="1600" b="1" dirty="0">
                          <a:effectLst/>
                          <a:latin typeface="Arial" panose="020B0604020202020204" pitchFamily="34" charset="0"/>
                          <a:ea typeface="Arial" panose="020B0604020202020204" pitchFamily="34" charset="0"/>
                          <a:cs typeface="Times New Roman" panose="02020603050405020304" pitchFamily="18" charset="0"/>
                        </a:rPr>
                        <a:t>Ca</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r</a:t>
                      </a:r>
                      <a:r>
                        <a:rPr lang="en-US" sz="1600" b="1" dirty="0">
                          <a:effectLst/>
                          <a:latin typeface="Arial" panose="020B0604020202020204" pitchFamily="34" charset="0"/>
                          <a:ea typeface="Arial" panose="020B0604020202020204" pitchFamily="34" charset="0"/>
                          <a:cs typeface="Times New Roman" panose="02020603050405020304" pitchFamily="18" charset="0"/>
                        </a:rPr>
                        <a:t>e</a:t>
                      </a:r>
                      <a:r>
                        <a:rPr lang="en-US" sz="16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600" b="1" spc="-50" dirty="0">
                          <a:effectLst/>
                          <a:latin typeface="Arial" panose="020B0604020202020204" pitchFamily="34" charset="0"/>
                          <a:ea typeface="Arial" panose="020B0604020202020204" pitchFamily="34" charset="0"/>
                          <a:cs typeface="Times New Roman" panose="02020603050405020304" pitchFamily="18" charset="0"/>
                        </a:rPr>
                        <a:t>A</a:t>
                      </a:r>
                      <a:r>
                        <a:rPr lang="en-US" sz="1600" b="1" dirty="0">
                          <a:effectLst/>
                          <a:latin typeface="Arial" panose="020B0604020202020204" pitchFamily="34" charset="0"/>
                          <a:ea typeface="Arial" panose="020B0604020202020204" pitchFamily="34" charset="0"/>
                          <a:cs typeface="Times New Roman" panose="02020603050405020304" pitchFamily="18" charset="0"/>
                        </a:rPr>
                        <a:t>ct                                    </a:t>
                      </a:r>
                      <a:r>
                        <a:rPr lang="en-US" sz="1600" b="1" spc="-5" dirty="0">
                          <a:effectLst/>
                          <a:latin typeface="Arial" panose="020B0604020202020204" pitchFamily="34" charset="0"/>
                          <a:ea typeface="Arial" panose="020B0604020202020204" pitchFamily="34" charset="0"/>
                          <a:cs typeface="Times New Roman" panose="02020603050405020304" pitchFamily="18" charset="0"/>
                        </a:rPr>
                        <a:t>Tod</a:t>
                      </a:r>
                      <a:r>
                        <a:rPr lang="en-US" sz="1600" b="1" dirty="0">
                          <a:effectLst/>
                          <a:latin typeface="Arial" panose="020B0604020202020204" pitchFamily="34" charset="0"/>
                          <a:ea typeface="Arial" panose="020B0604020202020204" pitchFamily="34" charset="0"/>
                          <a:cs typeface="Times New Roman" panose="02020603050405020304" pitchFamily="18" charset="0"/>
                        </a:rPr>
                        <a:t>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25954825"/>
                  </a:ext>
                </a:extLst>
              </a:tr>
              <a:tr h="434895">
                <a:tc>
                  <a:txBody>
                    <a:bodyPr/>
                    <a:lstStyle/>
                    <a:p>
                      <a:pPr marL="285750" marR="0" indent="-171450">
                        <a:lnSpc>
                          <a:spcPts val="1400"/>
                        </a:lnSpc>
                        <a:spcBef>
                          <a:spcPts val="5"/>
                        </a:spcBef>
                        <a:spcAft>
                          <a:spcPts val="0"/>
                        </a:spcAft>
                        <a:buFont typeface="Arial" panose="020B0604020202020204" pitchFamily="34" charset="0"/>
                        <a:buChar char="•"/>
                      </a:pPr>
                      <a:r>
                        <a:rPr lang="en-US" sz="1200" spc="-5"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an</a:t>
                      </a:r>
                      <a:r>
                        <a:rPr lang="en-US" sz="1200" dirty="0">
                          <a:effectLst/>
                          <a:latin typeface="Arial" panose="020B0604020202020204" pitchFamily="34" charset="0"/>
                          <a:ea typeface="Arial" panose="020B0604020202020204" pitchFamily="34" charset="0"/>
                          <a:cs typeface="Times New Roman" panose="02020603050405020304" pitchFamily="18" charset="0"/>
                        </a:rPr>
                        <a:t>y</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er</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den</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a:t>
                      </a:r>
                      <a:r>
                        <a:rPr lang="en-US" sz="1200" dirty="0">
                          <a:effectLst/>
                          <a:latin typeface="Arial" panose="020B0604020202020204" pitchFamily="34" charset="0"/>
                          <a:ea typeface="Arial" panose="020B0604020202020204" pitchFamily="34" charset="0"/>
                          <a:cs typeface="Times New Roman" panose="02020603050405020304" pitchFamily="18" charset="0"/>
                        </a:rPr>
                        <a:t>y</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au</a:t>
                      </a:r>
                      <a:r>
                        <a:rPr lang="en-US" sz="1200" dirty="0">
                          <a:effectLst/>
                          <a:latin typeface="Arial" panose="020B0604020202020204" pitchFamily="34" charset="0"/>
                          <a:ea typeface="Arial" panose="020B0604020202020204" pitchFamily="34" charset="0"/>
                          <a:cs typeface="Times New Roman" panose="02020603050405020304" pitchFamily="18" charset="0"/>
                        </a:rPr>
                        <a:t>se</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of p</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x</a:t>
                      </a:r>
                      <a:r>
                        <a:rPr lang="en-US" sz="1200" dirty="0">
                          <a:effectLst/>
                          <a:latin typeface="Arial" panose="020B0604020202020204" pitchFamily="34" charset="0"/>
                          <a:ea typeface="Arial" panose="020B0604020202020204" pitchFamily="34" charset="0"/>
                          <a:cs typeface="Times New Roman" panose="02020603050405020304" pitchFamily="18" charset="0"/>
                        </a:rPr>
                        <a:t>isti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ond</a:t>
                      </a:r>
                      <a:r>
                        <a:rPr lang="en-US" sz="1200" dirty="0">
                          <a:effectLst/>
                          <a:latin typeface="Arial" panose="020B0604020202020204" pitchFamily="34" charset="0"/>
                          <a:ea typeface="Arial" panose="020B0604020202020204" pitchFamily="34" charset="0"/>
                          <a:cs typeface="Times New Roman" panose="02020603050405020304" pitchFamily="18" charset="0"/>
                        </a:rPr>
                        <a:t>iti</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8E7E9"/>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5" dirty="0">
                          <a:effectLst/>
                          <a:latin typeface="Arial" panose="020B0604020202020204" pitchFamily="34" charset="0"/>
                          <a:ea typeface="Arial" panose="020B0604020202020204" pitchFamily="34" charset="0"/>
                          <a:cs typeface="Times New Roman" panose="02020603050405020304" pitchFamily="18" charset="0"/>
                        </a:rPr>
                        <a:t>ua</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an</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r</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l</a:t>
                      </a:r>
                      <a:r>
                        <a:rPr lang="en-US" sz="1200" dirty="0">
                          <a:effectLst/>
                          <a:latin typeface="Arial" panose="020B0604020202020204" pitchFamily="34" charset="0"/>
                          <a:ea typeface="Arial" panose="020B0604020202020204" pitchFamily="34" charset="0"/>
                          <a:cs typeface="Times New Roman" panose="02020603050405020304" pitchFamily="18" charset="0"/>
                        </a:rPr>
                        <a:t>l — </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o</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sc</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een</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r</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a:t>
                      </a:r>
                      <a:r>
                        <a:rPr lang="en-US" sz="1200" spc="-5" dirty="0">
                          <a:effectLst/>
                          <a:latin typeface="Arial" panose="020B0604020202020204" pitchFamily="34" charset="0"/>
                          <a:ea typeface="Arial" panose="020B0604020202020204" pitchFamily="34" charset="0"/>
                          <a:cs typeface="Times New Roman" panose="02020603050405020304" pitchFamily="18" charset="0"/>
                        </a:rPr>
                        <a:t>ri</a:t>
                      </a:r>
                      <a:r>
                        <a:rPr lang="en-US" sz="1200" dirty="0">
                          <a:effectLst/>
                          <a:latin typeface="Arial" panose="020B0604020202020204" pitchFamily="34" charset="0"/>
                          <a:ea typeface="Arial" panose="020B0604020202020204" pitchFamily="34" charset="0"/>
                          <a:cs typeface="Times New Roman" panose="02020603050405020304" pitchFamily="18" charset="0"/>
                        </a:rPr>
                        <a:t>ce </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15" dirty="0">
                          <a:effectLst/>
                          <a:latin typeface="Arial" panose="020B0604020202020204" pitchFamily="34" charset="0"/>
                          <a:ea typeface="Arial" panose="020B0604020202020204" pitchFamily="34" charset="0"/>
                          <a:cs typeface="Times New Roman" panose="02020603050405020304" pitchFamily="18" charset="0"/>
                        </a:rPr>
                        <a:t>ff</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ren</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du</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5" dirty="0">
                          <a:effectLst/>
                          <a:latin typeface="Arial" panose="020B0604020202020204" pitchFamily="34" charset="0"/>
                          <a:ea typeface="Arial" panose="020B0604020202020204" pitchFamily="34" charset="0"/>
                          <a:cs typeface="Times New Roman" panose="02020603050405020304" pitchFamily="18" charset="0"/>
                        </a:rPr>
                        <a:t> hea</a:t>
                      </a:r>
                      <a:r>
                        <a:rPr lang="en-US" sz="1200" dirty="0">
                          <a:effectLst/>
                          <a:latin typeface="Arial" panose="020B0604020202020204" pitchFamily="34" charset="0"/>
                          <a:ea typeface="Arial" panose="020B0604020202020204" pitchFamily="34" charset="0"/>
                          <a:cs typeface="Times New Roman" panose="02020603050405020304" pitchFamily="18" charset="0"/>
                        </a:rPr>
                        <a:t>lth</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st</a:t>
                      </a:r>
                      <a:r>
                        <a:rPr lang="en-US" sz="1200" spc="5" dirty="0">
                          <a:effectLst/>
                          <a:latin typeface="Arial" panose="020B0604020202020204" pitchFamily="34" charset="0"/>
                          <a:ea typeface="Arial" panose="020B0604020202020204" pitchFamily="34" charset="0"/>
                          <a:cs typeface="Times New Roman" panose="02020603050405020304" pitchFamily="18" charset="0"/>
                        </a:rPr>
                        <a:t>atu</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8E7E9"/>
                    </a:solidFill>
                  </a:tcPr>
                </a:tc>
                <a:extLst>
                  <a:ext uri="{0D108BD9-81ED-4DB2-BD59-A6C34878D82A}">
                    <a16:rowId xmlns:a16="http://schemas.microsoft.com/office/drawing/2014/main" val="1853515682"/>
                  </a:ext>
                </a:extLst>
              </a:tr>
              <a:tr h="434895">
                <a:tc>
                  <a:txBody>
                    <a:bodyPr/>
                    <a:lstStyle/>
                    <a:p>
                      <a:pPr marL="285750" marR="0" indent="-171450">
                        <a:lnSpc>
                          <a:spcPts val="1400"/>
                        </a:lnSpc>
                        <a:spcBef>
                          <a:spcPts val="5"/>
                        </a:spcBef>
                        <a:spcAft>
                          <a:spcPts val="0"/>
                        </a:spcAft>
                        <a:buFont typeface="Arial" panose="020B0604020202020204" pitchFamily="34" charset="0"/>
                        <a:buChar char="•"/>
                      </a:pPr>
                      <a:r>
                        <a:rPr lang="en-US" sz="12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Many consumers with insurance bankrupted by gaps in coverage and annual or lifetime limits.</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EAC8"/>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oh</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b</a:t>
                      </a:r>
                      <a:r>
                        <a:rPr lang="en-US" sz="1200" dirty="0">
                          <a:effectLst/>
                          <a:latin typeface="Arial" panose="020B0604020202020204" pitchFamily="34" charset="0"/>
                          <a:ea typeface="Arial" panose="020B0604020202020204" pitchFamily="34" charset="0"/>
                          <a:cs typeface="Times New Roman" panose="02020603050405020304" pitchFamily="18" charset="0"/>
                        </a:rPr>
                        <a:t>it</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m</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tti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l</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15"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ti</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li</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its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on e</a:t>
                      </a:r>
                      <a:r>
                        <a:rPr lang="en-US" sz="1200" dirty="0">
                          <a:effectLst/>
                          <a:latin typeface="Arial" panose="020B0604020202020204" pitchFamily="34" charset="0"/>
                          <a:ea typeface="Arial" panose="020B0604020202020204" pitchFamily="34" charset="0"/>
                          <a:cs typeface="Times New Roman" panose="02020603050405020304" pitchFamily="18" charset="0"/>
                        </a:rPr>
                        <a:t>ss</a:t>
                      </a:r>
                      <a:r>
                        <a:rPr lang="en-US" sz="1200" spc="5" dirty="0">
                          <a:effectLst/>
                          <a:latin typeface="Arial" panose="020B0604020202020204" pitchFamily="34" charset="0"/>
                          <a:ea typeface="Arial" panose="020B0604020202020204" pitchFamily="34" charset="0"/>
                          <a:cs typeface="Times New Roman" panose="02020603050405020304" pitchFamily="18" charset="0"/>
                        </a:rPr>
                        <a:t>en</a:t>
                      </a:r>
                      <a:r>
                        <a:rPr lang="en-US" sz="1200" dirty="0">
                          <a:effectLst/>
                          <a:latin typeface="Arial" panose="020B0604020202020204" pitchFamily="34" charset="0"/>
                          <a:ea typeface="Arial" panose="020B0604020202020204" pitchFamily="34" charset="0"/>
                          <a:cs typeface="Times New Roman" panose="02020603050405020304" pitchFamily="18" charset="0"/>
                        </a:rPr>
                        <a:t>ti</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l</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hea</a:t>
                      </a:r>
                      <a:r>
                        <a:rPr lang="en-US" sz="1200" dirty="0">
                          <a:effectLst/>
                          <a:latin typeface="Arial" panose="020B0604020202020204" pitchFamily="34" charset="0"/>
                          <a:ea typeface="Arial" panose="020B0604020202020204" pitchFamily="34" charset="0"/>
                          <a:cs typeface="Times New Roman" panose="02020603050405020304" pitchFamily="18" charset="0"/>
                        </a:rPr>
                        <a:t>lth</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bene</a:t>
                      </a:r>
                      <a:r>
                        <a:rPr lang="en-US" sz="1200" dirty="0">
                          <a:effectLst/>
                          <a:latin typeface="Arial" panose="020B0604020202020204" pitchFamily="34" charset="0"/>
                          <a:ea typeface="Arial" panose="020B0604020202020204" pitchFamily="34" charset="0"/>
                          <a:cs typeface="Times New Roman" panose="02020603050405020304" pitchFamily="18" charset="0"/>
                        </a:rPr>
                        <a:t>fi</a:t>
                      </a:r>
                      <a:r>
                        <a:rPr lang="en-US" sz="1200" spc="5" dirty="0">
                          <a:effectLst/>
                          <a:latin typeface="Arial" panose="020B0604020202020204" pitchFamily="34" charset="0"/>
                          <a:ea typeface="Arial" panose="020B0604020202020204" pitchFamily="34" charset="0"/>
                          <a:cs typeface="Times New Roman" panose="02020603050405020304" pitchFamily="18" charset="0"/>
                        </a:rPr>
                        <a:t>t</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dirty="0">
                          <a:effectLst/>
                          <a:latin typeface="Arial" panose="020B0604020202020204" pitchFamily="34" charset="0"/>
                          <a:ea typeface="Arial" panose="020B0604020202020204" pitchFamily="34" charset="0"/>
                          <a:cs typeface="Times New Roman" panose="02020603050405020304" pitchFamily="18" charset="0"/>
                        </a:rPr>
                        <a:t>ch</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ho</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p</a:t>
                      </a:r>
                      <a:r>
                        <a:rPr lang="en-US" sz="1200" dirty="0">
                          <a:effectLst/>
                          <a:latin typeface="Arial" panose="020B0604020202020204" pitchFamily="34" charset="0"/>
                          <a:ea typeface="Arial" panose="020B0604020202020204" pitchFamily="34" charset="0"/>
                          <a:cs typeface="Times New Roman" panose="02020603050405020304" pitchFamily="18" charset="0"/>
                        </a:rPr>
                        <a:t>it</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l</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st</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10" dirty="0">
                          <a:effectLst/>
                          <a:latin typeface="Arial" panose="020B0604020202020204" pitchFamily="34" charset="0"/>
                          <a:ea typeface="Arial" panose="020B0604020202020204" pitchFamily="34" charset="0"/>
                          <a:cs typeface="Times New Roman" panose="02020603050405020304" pitchFamily="18" charset="0"/>
                        </a:rPr>
                        <a:t>y</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8EAC8"/>
                    </a:solidFill>
                  </a:tcPr>
                </a:tc>
                <a:extLst>
                  <a:ext uri="{0D108BD9-81ED-4DB2-BD59-A6C34878D82A}">
                    <a16:rowId xmlns:a16="http://schemas.microsoft.com/office/drawing/2014/main" val="1239119837"/>
                  </a:ext>
                </a:extLst>
              </a:tr>
              <a:tr h="760076">
                <a:tc>
                  <a:txBody>
                    <a:bodyPr/>
                    <a:lstStyle/>
                    <a:p>
                      <a:pPr marL="285750" marR="0" indent="-171450">
                        <a:lnSpc>
                          <a:spcPts val="1400"/>
                        </a:lnSpc>
                        <a:spcBef>
                          <a:spcPts val="5"/>
                        </a:spcBef>
                        <a:spcAft>
                          <a:spcPts val="0"/>
                        </a:spcAft>
                        <a:buFont typeface="Arial" panose="020B0604020202020204" pitchFamily="34" charset="0"/>
                        <a:buChar char="•"/>
                      </a:pPr>
                      <a:r>
                        <a:rPr lang="en-US" sz="12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Health coverage unaffordable for millions without employer coverage — except the healthy (underwritten) and wealthy (those making enough to foot the bill)</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6BD"/>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spc="5" dirty="0">
                          <a:effectLst/>
                          <a:latin typeface="Arial" panose="020B0604020202020204" pitchFamily="34" charset="0"/>
                          <a:ea typeface="Arial" panose="020B0604020202020204" pitchFamily="34" charset="0"/>
                          <a:cs typeface="Times New Roman" panose="02020603050405020304" pitchFamily="18" charset="0"/>
                        </a:rPr>
                        <a:t>Sub</a:t>
                      </a:r>
                      <a:r>
                        <a:rPr lang="en-US" sz="1200" dirty="0">
                          <a:effectLst/>
                          <a:latin typeface="Arial" panose="020B0604020202020204" pitchFamily="34" charset="0"/>
                          <a:ea typeface="Arial" panose="020B0604020202020204" pitchFamily="34" charset="0"/>
                          <a:cs typeface="Times New Roman" panose="02020603050405020304" pitchFamily="18" charset="0"/>
                        </a:rPr>
                        <a:t>si</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ki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15" dirty="0">
                          <a:effectLst/>
                          <a:latin typeface="Arial" panose="020B0604020202020204" pitchFamily="34" charset="0"/>
                          <a:ea typeface="Arial" panose="020B0604020202020204" pitchFamily="34" charset="0"/>
                          <a:cs typeface="Times New Roman" panose="02020603050405020304" pitchFamily="18" charset="0"/>
                        </a:rPr>
                        <a:t>ff</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rdab</a:t>
                      </a:r>
                      <a:r>
                        <a:rPr lang="en-US" sz="1200" dirty="0">
                          <a:effectLst/>
                          <a:latin typeface="Arial" panose="020B0604020202020204" pitchFamily="34" charset="0"/>
                          <a:ea typeface="Arial" panose="020B0604020202020204" pitchFamily="34" charset="0"/>
                          <a:cs typeface="Times New Roman" panose="02020603050405020304" pitchFamily="18" charset="0"/>
                        </a:rPr>
                        <a:t>le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a:t>
                      </a:r>
                      <a:r>
                        <a:rPr lang="en-US" sz="1200"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9</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illi</a:t>
                      </a:r>
                      <a:r>
                        <a:rPr lang="en-US" sz="1200" spc="5" dirty="0">
                          <a:effectLst/>
                          <a:latin typeface="Arial" panose="020B0604020202020204" pitchFamily="34" charset="0"/>
                          <a:ea typeface="Arial" panose="020B0604020202020204" pitchFamily="34" charset="0"/>
                          <a:cs typeface="Times New Roman" panose="02020603050405020304" pitchFamily="18" charset="0"/>
                        </a:rPr>
                        <a:t>on A</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ic</a:t>
                      </a:r>
                      <a:r>
                        <a:rPr lang="en-US" sz="1200" spc="5" dirty="0">
                          <a:effectLst/>
                          <a:latin typeface="Arial" panose="020B0604020202020204" pitchFamily="34" charset="0"/>
                          <a:ea typeface="Arial" panose="020B0604020202020204" pitchFamily="34" charset="0"/>
                          <a:cs typeface="Times New Roman" panose="02020603050405020304" pitchFamily="18" charset="0"/>
                        </a:rPr>
                        <a:t>an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illi</a:t>
                      </a:r>
                      <a:r>
                        <a:rPr lang="en-US" sz="1200" spc="5" dirty="0">
                          <a:effectLst/>
                          <a:latin typeface="Arial" panose="020B0604020202020204" pitchFamily="34" charset="0"/>
                          <a:ea typeface="Arial" panose="020B0604020202020204" pitchFamily="34" charset="0"/>
                          <a:cs typeface="Times New Roman" panose="02020603050405020304" pitchFamily="18" charset="0"/>
                        </a:rPr>
                        <a:t>on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ha</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15" dirty="0">
                          <a:effectLst/>
                          <a:latin typeface="Arial" panose="020B0604020202020204" pitchFamily="34" charset="0"/>
                          <a:ea typeface="Arial" panose="020B0604020202020204" pitchFamily="34" charset="0"/>
                          <a:cs typeface="Times New Roman" panose="02020603050405020304" pitchFamily="18" charset="0"/>
                        </a:rPr>
                        <a:t>ff</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spc="-5" dirty="0">
                          <a:effectLst/>
                          <a:latin typeface="Arial" panose="020B0604020202020204" pitchFamily="34" charset="0"/>
                          <a:ea typeface="Arial" panose="020B0604020202020204" pitchFamily="34" charset="0"/>
                          <a:cs typeface="Times New Roman" panose="02020603050405020304" pitchFamily="18" charset="0"/>
                        </a:rPr>
                        <a:t>ab</a:t>
                      </a:r>
                      <a:r>
                        <a:rPr lang="en-US" sz="1200" dirty="0">
                          <a:effectLst/>
                          <a:latin typeface="Arial" panose="020B0604020202020204" pitchFamily="34" charset="0"/>
                          <a:ea typeface="Arial" panose="020B0604020202020204" pitchFamily="34" charset="0"/>
                          <a:cs typeface="Times New Roman" panose="02020603050405020304" pitchFamily="18" charset="0"/>
                        </a:rPr>
                        <a:t>le</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op</a:t>
                      </a:r>
                      <a:r>
                        <a:rPr lang="en-US" sz="1200" dirty="0">
                          <a:effectLst/>
                          <a:latin typeface="Arial" panose="020B0604020202020204" pitchFamily="34" charset="0"/>
                          <a:ea typeface="Arial" panose="020B0604020202020204" pitchFamily="34" charset="0"/>
                          <a:cs typeface="Times New Roman" panose="02020603050405020304" pitchFamily="18" charset="0"/>
                        </a:rPr>
                        <a:t>ti</a:t>
                      </a:r>
                      <a:r>
                        <a:rPr lang="en-US" sz="1200" spc="5" dirty="0">
                          <a:effectLst/>
                          <a:latin typeface="Arial" panose="020B0604020202020204" pitchFamily="34" charset="0"/>
                          <a:ea typeface="Arial" panose="020B0604020202020204" pitchFamily="34" charset="0"/>
                          <a:cs typeface="Times New Roman" panose="02020603050405020304" pitchFamily="18" charset="0"/>
                        </a:rPr>
                        <a:t>on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h</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ou</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h </a:t>
                      </a:r>
                      <a:r>
                        <a:rPr lang="en-US" sz="1200" spc="-5"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ed</a:t>
                      </a:r>
                      <a:r>
                        <a:rPr lang="en-US" sz="1200" dirty="0">
                          <a:effectLst/>
                          <a:latin typeface="Arial" panose="020B0604020202020204" pitchFamily="34" charset="0"/>
                          <a:ea typeface="Arial" panose="020B0604020202020204" pitchFamily="34" charset="0"/>
                          <a:cs typeface="Times New Roman" panose="02020603050405020304" pitchFamily="18" charset="0"/>
                        </a:rPr>
                        <a:t>ic</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id</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x</a:t>
                      </a:r>
                      <a:r>
                        <a:rPr lang="en-US" sz="1200" spc="5" dirty="0">
                          <a:effectLst/>
                          <a:latin typeface="Arial" panose="020B0604020202020204" pitchFamily="34" charset="0"/>
                          <a:ea typeface="Arial" panose="020B0604020202020204" pitchFamily="34" charset="0"/>
                          <a:cs typeface="Times New Roman" panose="02020603050405020304" pitchFamily="18" charset="0"/>
                        </a:rPr>
                        <a:t>pan</a:t>
                      </a:r>
                      <a:r>
                        <a:rPr lang="en-US" sz="1200" dirty="0">
                          <a:effectLst/>
                          <a:latin typeface="Arial" panose="020B0604020202020204" pitchFamily="34" charset="0"/>
                          <a:ea typeface="Arial" panose="020B0604020202020204" pitchFamily="34" charset="0"/>
                          <a:cs typeface="Times New Roman" panose="02020603050405020304" pitchFamily="18" charset="0"/>
                        </a:rPr>
                        <a:t>si</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7</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il</a:t>
                      </a:r>
                      <a:r>
                        <a:rPr lang="en-US" sz="1200" spc="-5" dirty="0">
                          <a:effectLst/>
                          <a:latin typeface="Arial" panose="020B0604020202020204" pitchFamily="34" charset="0"/>
                          <a:ea typeface="Arial" panose="020B0604020202020204" pitchFamily="34" charset="0"/>
                          <a:cs typeface="Times New Roman" panose="02020603050405020304" pitchFamily="18" charset="0"/>
                        </a:rPr>
                        <a:t>l</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n</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un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ub</a:t>
                      </a:r>
                      <a:r>
                        <a:rPr lang="en-US" sz="1200" dirty="0">
                          <a:effectLst/>
                          <a:latin typeface="Arial" panose="020B0604020202020204" pitchFamily="34" charset="0"/>
                          <a:ea typeface="Arial" panose="020B0604020202020204" pitchFamily="34" charset="0"/>
                          <a:cs typeface="Times New Roman" panose="02020603050405020304" pitchFamily="18" charset="0"/>
                        </a:rPr>
                        <a:t>si</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10" dirty="0">
                          <a:effectLst/>
                          <a:latin typeface="Arial" panose="020B0604020202020204" pitchFamily="34" charset="0"/>
                          <a:ea typeface="Arial" panose="020B0604020202020204" pitchFamily="34" charset="0"/>
                          <a:cs typeface="Times New Roman" panose="02020603050405020304" pitchFamily="18" charset="0"/>
                        </a:rPr>
                        <a:t>z</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st</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5" dirty="0">
                          <a:effectLst/>
                          <a:latin typeface="Arial" panose="020B0604020202020204" pitchFamily="34" charset="0"/>
                          <a:ea typeface="Arial" panose="020B0604020202020204" pitchFamily="34" charset="0"/>
                          <a:cs typeface="Times New Roman" panose="02020603050405020304" pitchFamily="18" charset="0"/>
                        </a:rPr>
                        <a:t>gg</a:t>
                      </a:r>
                      <a:r>
                        <a:rPr lang="en-US" sz="1200" dirty="0">
                          <a:effectLst/>
                          <a:latin typeface="Arial" panose="020B0604020202020204" pitchFamily="34" charset="0"/>
                          <a:ea typeface="Arial" panose="020B0604020202020204" pitchFamily="34" charset="0"/>
                          <a:cs typeface="Times New Roman" panose="02020603050405020304" pitchFamily="18" charset="0"/>
                        </a:rPr>
                        <a:t>li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w</a:t>
                      </a:r>
                      <a:r>
                        <a:rPr lang="en-US" sz="1200" dirty="0">
                          <a:effectLst/>
                          <a:latin typeface="Arial" panose="020B0604020202020204" pitchFamily="34" charset="0"/>
                          <a:ea typeface="Arial" panose="020B0604020202020204" pitchFamily="34" charset="0"/>
                          <a:cs typeface="Times New Roman" panose="02020603050405020304" pitchFamily="18" charset="0"/>
                        </a:rPr>
                        <a:t>ith </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isi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6BD"/>
                    </a:solidFill>
                  </a:tcPr>
                </a:tc>
                <a:extLst>
                  <a:ext uri="{0D108BD9-81ED-4DB2-BD59-A6C34878D82A}">
                    <a16:rowId xmlns:a16="http://schemas.microsoft.com/office/drawing/2014/main" val="1524044617"/>
                  </a:ext>
                </a:extLst>
              </a:tr>
              <a:tr h="434895">
                <a:tc>
                  <a:txBody>
                    <a:bodyPr/>
                    <a:lstStyle/>
                    <a:p>
                      <a:pPr marL="285750" marR="0" indent="-171450">
                        <a:lnSpc>
                          <a:spcPts val="1400"/>
                        </a:lnSpc>
                        <a:spcBef>
                          <a:spcPts val="5"/>
                        </a:spcBef>
                        <a:spcAft>
                          <a:spcPts val="0"/>
                        </a:spcAft>
                        <a:buFont typeface="Arial" panose="020B0604020202020204" pitchFamily="34" charset="0"/>
                        <a:buChar char="•"/>
                      </a:pPr>
                      <a:r>
                        <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lang="en-US" sz="12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nsurers could remove young adults from their parents’ policies, leaving them uninsured.</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F5CE"/>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5" dirty="0">
                          <a:effectLst/>
                          <a:latin typeface="Arial" panose="020B0604020202020204" pitchFamily="34" charset="0"/>
                          <a:ea typeface="Arial" panose="020B0604020202020204" pitchFamily="34" charset="0"/>
                          <a:cs typeface="Times New Roman" panose="02020603050405020304" pitchFamily="18" charset="0"/>
                        </a:rPr>
                        <a:t>epen</a:t>
                      </a:r>
                      <a:r>
                        <a:rPr lang="en-US" sz="1200" spc="-5" dirty="0">
                          <a:effectLst/>
                          <a:latin typeface="Arial" panose="020B0604020202020204" pitchFamily="34" charset="0"/>
                          <a:ea typeface="Arial" panose="020B0604020202020204" pitchFamily="34" charset="0"/>
                          <a:cs typeface="Times New Roman" panose="02020603050405020304" pitchFamily="18" charset="0"/>
                        </a:rPr>
                        <a:t>den</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h</a:t>
                      </a:r>
                      <a:r>
                        <a:rPr lang="en-US" sz="1200" dirty="0">
                          <a:effectLst/>
                          <a:latin typeface="Arial" panose="020B0604020202020204" pitchFamily="34" charset="0"/>
                          <a:ea typeface="Arial" panose="020B0604020202020204" pitchFamily="34" charset="0"/>
                          <a:cs typeface="Times New Roman" panose="02020603050405020304" pitchFamily="18" charset="0"/>
                        </a:rPr>
                        <a:t>il</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n</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dirty="0">
                          <a:effectLst/>
                          <a:latin typeface="Arial" panose="020B0604020202020204" pitchFamily="34" charset="0"/>
                          <a:ea typeface="Arial" panose="020B0604020202020204" pitchFamily="34" charset="0"/>
                          <a:cs typeface="Times New Roman" panose="02020603050405020304" pitchFamily="18" charset="0"/>
                        </a:rPr>
                        <a:t>p</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5" dirty="0">
                          <a:effectLst/>
                          <a:latin typeface="Arial" panose="020B0604020202020204" pitchFamily="34" charset="0"/>
                          <a:ea typeface="Arial" panose="020B0604020202020204" pitchFamily="34" charset="0"/>
                          <a:cs typeface="Times New Roman" panose="02020603050405020304" pitchFamily="18" charset="0"/>
                        </a:rPr>
                        <a:t> 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2</a:t>
                      </a:r>
                      <a:r>
                        <a:rPr lang="en-US" sz="1200" dirty="0">
                          <a:effectLst/>
                          <a:latin typeface="Arial" panose="020B0604020202020204" pitchFamily="34" charset="0"/>
                          <a:ea typeface="Arial" panose="020B0604020202020204" pitchFamily="34" charset="0"/>
                          <a:cs typeface="Times New Roman" panose="02020603050405020304" pitchFamily="18" charset="0"/>
                        </a:rPr>
                        <a:t>6</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dirty="0">
                          <a:effectLst/>
                          <a:latin typeface="Arial" panose="020B0604020202020204" pitchFamily="34" charset="0"/>
                          <a:ea typeface="Arial" panose="020B0604020202020204" pitchFamily="34" charset="0"/>
                          <a:cs typeface="Times New Roman" panose="02020603050405020304" pitchFamily="18" charset="0"/>
                        </a:rPr>
                        <a:t>st</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5" dirty="0">
                          <a:effectLst/>
                          <a:latin typeface="Arial" panose="020B0604020202020204" pitchFamily="34" charset="0"/>
                          <a:ea typeface="Arial" panose="020B0604020202020204" pitchFamily="34" charset="0"/>
                          <a:cs typeface="Times New Roman" panose="02020603050405020304" pitchFamily="18" charset="0"/>
                        </a:rPr>
                        <a:t>ff</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re</a:t>
                      </a:r>
                      <a:r>
                        <a:rPr lang="en-US" sz="1200" dirty="0">
                          <a:effectLst/>
                          <a:latin typeface="Arial" panose="020B0604020202020204" pitchFamily="34" charset="0"/>
                          <a:ea typeface="Arial" panose="020B0604020202020204" pitchFamily="34" charset="0"/>
                          <a:cs typeface="Times New Roman" panose="02020603050405020304" pitchFamily="18" charset="0"/>
                        </a:rPr>
                        <a:t>d</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 </a:t>
                      </a:r>
                      <a:r>
                        <a:rPr lang="en-US" sz="1200" spc="5" dirty="0">
                          <a:effectLst/>
                          <a:latin typeface="Arial" panose="020B0604020202020204" pitchFamily="34" charset="0"/>
                          <a:ea typeface="Arial" panose="020B0604020202020204" pitchFamily="34" charset="0"/>
                          <a:cs typeface="Times New Roman" panose="02020603050405020304" pitchFamily="18" charset="0"/>
                        </a:rPr>
                        <a:t>unde</a:t>
                      </a:r>
                      <a:r>
                        <a:rPr lang="en-US" sz="1200" dirty="0">
                          <a:effectLst/>
                          <a:latin typeface="Arial" panose="020B0604020202020204" pitchFamily="34" charset="0"/>
                          <a:ea typeface="Arial" panose="020B0604020202020204" pitchFamily="34" charset="0"/>
                          <a:cs typeface="Times New Roman" panose="02020603050405020304" pitchFamily="18" charset="0"/>
                        </a:rPr>
                        <a:t>r</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 pa</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en</a:t>
                      </a:r>
                      <a:r>
                        <a:rPr lang="en-US" sz="1200" dirty="0">
                          <a:effectLst/>
                          <a:latin typeface="Arial" panose="020B0604020202020204" pitchFamily="34" charset="0"/>
                          <a:ea typeface="Arial" panose="020B0604020202020204" pitchFamily="34" charset="0"/>
                          <a:cs typeface="Times New Roman" panose="02020603050405020304" pitchFamily="18" charset="0"/>
                        </a:rPr>
                        <a:t>t’s</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an</a:t>
                      </a:r>
                      <a:r>
                        <a:rPr lang="en-US" sz="1200" dirty="0">
                          <a:effectLst/>
                          <a:latin typeface="Arial" panose="020B0604020202020204" pitchFamily="34" charset="0"/>
                          <a:ea typeface="Arial" panose="020B0604020202020204" pitchFamily="34" charset="0"/>
                          <a:cs typeface="Times New Roman" panose="02020603050405020304" pitchFamily="18" charset="0"/>
                        </a:rPr>
                        <a:t>ce</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a:t>
                      </a:r>
                      <a:r>
                        <a:rPr lang="en-US" sz="1200" spc="-5" dirty="0">
                          <a:effectLst/>
                          <a:latin typeface="Arial" panose="020B0604020202020204" pitchFamily="34" charset="0"/>
                          <a:ea typeface="Arial" panose="020B0604020202020204" pitchFamily="34" charset="0"/>
                          <a:cs typeface="Times New Roman" panose="02020603050405020304" pitchFamily="18" charset="0"/>
                        </a:rPr>
                        <a:t>l</a:t>
                      </a:r>
                      <a:r>
                        <a:rPr lang="en-US" sz="1200" spc="5" dirty="0">
                          <a:effectLst/>
                          <a:latin typeface="Arial" panose="020B0604020202020204" pitchFamily="34" charset="0"/>
                          <a:ea typeface="Arial" panose="020B0604020202020204" pitchFamily="34" charset="0"/>
                          <a:cs typeface="Times New Roman" panose="02020603050405020304" pitchFamily="18" charset="0"/>
                        </a:rPr>
                        <a:t>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F5CE"/>
                    </a:solidFill>
                  </a:tcPr>
                </a:tc>
                <a:extLst>
                  <a:ext uri="{0D108BD9-81ED-4DB2-BD59-A6C34878D82A}">
                    <a16:rowId xmlns:a16="http://schemas.microsoft.com/office/drawing/2014/main" val="2477045247"/>
                  </a:ext>
                </a:extLst>
              </a:tr>
              <a:tr h="554606">
                <a:tc>
                  <a:txBody>
                    <a:bodyPr/>
                    <a:lstStyle/>
                    <a:p>
                      <a:pPr marL="285750" marR="0" indent="-171450">
                        <a:lnSpc>
                          <a:spcPts val="1400"/>
                        </a:lnSpc>
                        <a:spcBef>
                          <a:spcPts val="5"/>
                        </a:spcBef>
                        <a:spcAft>
                          <a:spcPts val="0"/>
                        </a:spcAft>
                        <a:buFont typeface="Arial" panose="020B0604020202020204" pitchFamily="34" charset="0"/>
                        <a:buChar char="•"/>
                      </a:pPr>
                      <a:r>
                        <a:rPr lang="en-US" sz="12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Children under 19 could be denied coverage because of a chronic condition.</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CDEA"/>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y</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no</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x</a:t>
                      </a:r>
                      <a:r>
                        <a:rPr lang="en-US" sz="1200" dirty="0">
                          <a:effectLst/>
                          <a:latin typeface="Arial" panose="020B0604020202020204" pitchFamily="34" charset="0"/>
                          <a:ea typeface="Arial" panose="020B0604020202020204" pitchFamily="34" charset="0"/>
                          <a:cs typeface="Times New Roman" panose="02020603050405020304" pitchFamily="18" charset="0"/>
                        </a:rPr>
                        <a:t>cl</a:t>
                      </a:r>
                      <a:r>
                        <a:rPr lang="en-US" sz="1200" spc="5" dirty="0">
                          <a:effectLst/>
                          <a:latin typeface="Arial" panose="020B0604020202020204" pitchFamily="34" charset="0"/>
                          <a:ea typeface="Arial" panose="020B0604020202020204" pitchFamily="34" charset="0"/>
                          <a:cs typeface="Times New Roman" panose="02020603050405020304" pitchFamily="18" charset="0"/>
                        </a:rPr>
                        <a:t>ud</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h</a:t>
                      </a:r>
                      <a:r>
                        <a:rPr lang="en-US" sz="1200" dirty="0">
                          <a:effectLst/>
                          <a:latin typeface="Arial" panose="020B0604020202020204" pitchFamily="34" charset="0"/>
                          <a:ea typeface="Arial" panose="020B0604020202020204" pitchFamily="34" charset="0"/>
                          <a:cs typeface="Times New Roman" panose="02020603050405020304" pitchFamily="18" charset="0"/>
                        </a:rPr>
                        <a:t>il</a:t>
                      </a:r>
                      <a:r>
                        <a:rPr lang="en-US" sz="1200" spc="5" dirty="0">
                          <a:effectLst/>
                          <a:latin typeface="Arial" panose="020B0604020202020204" pitchFamily="34" charset="0"/>
                          <a:ea typeface="Arial" panose="020B0604020202020204" pitchFamily="34" charset="0"/>
                          <a:cs typeface="Times New Roman" panose="02020603050405020304" pitchFamily="18" charset="0"/>
                        </a:rPr>
                        <a:t>d</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n</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unde</a:t>
                      </a:r>
                      <a:r>
                        <a:rPr lang="en-US" sz="1200" dirty="0">
                          <a:effectLst/>
                          <a:latin typeface="Arial" panose="020B0604020202020204" pitchFamily="34" charset="0"/>
                          <a:ea typeface="Arial" panose="020B0604020202020204" pitchFamily="34" charset="0"/>
                          <a:cs typeface="Times New Roman" panose="02020603050405020304" pitchFamily="18" charset="0"/>
                        </a:rPr>
                        <a:t>r</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h</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 1</a:t>
                      </a:r>
                      <a:r>
                        <a:rPr lang="en-US" sz="1200" dirty="0">
                          <a:effectLst/>
                          <a:latin typeface="Arial" panose="020B0604020202020204" pitchFamily="34" charset="0"/>
                          <a:ea typeface="Arial" panose="020B0604020202020204" pitchFamily="34" charset="0"/>
                          <a:cs typeface="Times New Roman" panose="02020603050405020304" pitchFamily="18" charset="0"/>
                        </a:rPr>
                        <a:t>9</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om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g</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du</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x</a:t>
                      </a:r>
                      <a:r>
                        <a:rPr lang="en-US" sz="1200" dirty="0">
                          <a:effectLst/>
                          <a:latin typeface="Arial" panose="020B0604020202020204" pitchFamily="34" charset="0"/>
                          <a:ea typeface="Arial" panose="020B0604020202020204" pitchFamily="34" charset="0"/>
                          <a:cs typeface="Times New Roman" panose="02020603050405020304" pitchFamily="18" charset="0"/>
                        </a:rPr>
                        <a:t>isti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g</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ed</a:t>
                      </a:r>
                      <a:r>
                        <a:rPr lang="en-US" sz="1200" dirty="0">
                          <a:effectLst/>
                          <a:latin typeface="Arial" panose="020B0604020202020204" pitchFamily="34" charset="0"/>
                          <a:ea typeface="Arial" panose="020B0604020202020204" pitchFamily="34" charset="0"/>
                          <a:cs typeface="Times New Roman" panose="02020603050405020304" pitchFamily="18" charset="0"/>
                        </a:rPr>
                        <a:t>ic</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l</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nd</a:t>
                      </a:r>
                      <a:r>
                        <a:rPr lang="en-US" sz="1200" dirty="0">
                          <a:effectLst/>
                          <a:latin typeface="Arial" panose="020B0604020202020204" pitchFamily="34" charset="0"/>
                          <a:ea typeface="Arial" panose="020B0604020202020204" pitchFamily="34" charset="0"/>
                          <a:cs typeface="Times New Roman" panose="02020603050405020304" pitchFamily="18" charset="0"/>
                        </a:rPr>
                        <a:t>iti</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CDEA"/>
                    </a:solidFill>
                  </a:tcPr>
                </a:tc>
                <a:extLst>
                  <a:ext uri="{0D108BD9-81ED-4DB2-BD59-A6C34878D82A}">
                    <a16:rowId xmlns:a16="http://schemas.microsoft.com/office/drawing/2014/main" val="3612680996"/>
                  </a:ext>
                </a:extLst>
              </a:tr>
              <a:tr h="785866">
                <a:tc>
                  <a:txBody>
                    <a:bodyPr/>
                    <a:lstStyle/>
                    <a:p>
                      <a:pPr marL="285750" marR="0" indent="-171450">
                        <a:lnSpc>
                          <a:spcPts val="1400"/>
                        </a:lnSpc>
                        <a:spcBef>
                          <a:spcPts val="5"/>
                        </a:spcBef>
                        <a:spcAft>
                          <a:spcPts val="0"/>
                        </a:spcAft>
                        <a:buFont typeface="Arial" panose="020B0604020202020204" pitchFamily="34" charset="0"/>
                        <a:buChar char="•"/>
                      </a:pPr>
                      <a:r>
                        <a:rPr lang="en-US" sz="1200" kern="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Medicaid only covered low-income children, pregnant women, elderly and disabled individuals, and some parents, but excluded other low-income adults.</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2C5DE"/>
                    </a:solidFill>
                  </a:tcPr>
                </a:tc>
                <a:tc>
                  <a:txBody>
                    <a:bodyPr/>
                    <a:lstStyle/>
                    <a:p>
                      <a:pPr marL="285750" marR="0" indent="-171450">
                        <a:lnSpc>
                          <a:spcPts val="1400"/>
                        </a:lnSpc>
                        <a:spcBef>
                          <a:spcPts val="5"/>
                        </a:spcBef>
                        <a:spcAft>
                          <a:spcPts val="0"/>
                        </a:spcAf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r </a:t>
                      </a:r>
                      <a:r>
                        <a:rPr lang="en-US" sz="1200" spc="-5" dirty="0">
                          <a:effectLst/>
                          <a:latin typeface="Arial" panose="020B0604020202020204" pitchFamily="34" charset="0"/>
                          <a:ea typeface="Arial" panose="020B0604020202020204" pitchFamily="34" charset="0"/>
                          <a:cs typeface="Times New Roman" panose="02020603050405020304" pitchFamily="18" charset="0"/>
                        </a:rPr>
                        <a:t>M</a:t>
                      </a:r>
                      <a:r>
                        <a:rPr lang="en-US" sz="1200" spc="5" dirty="0">
                          <a:effectLst/>
                          <a:latin typeface="Arial" panose="020B0604020202020204" pitchFamily="34" charset="0"/>
                          <a:ea typeface="Arial" panose="020B0604020202020204" pitchFamily="34" charset="0"/>
                          <a:cs typeface="Times New Roman" panose="02020603050405020304" pitchFamily="18" charset="0"/>
                        </a:rPr>
                        <a:t>ed</a:t>
                      </a:r>
                      <a:r>
                        <a:rPr lang="en-US" sz="1200" dirty="0">
                          <a:effectLst/>
                          <a:latin typeface="Arial" panose="020B0604020202020204" pitchFamily="34" charset="0"/>
                          <a:ea typeface="Arial" panose="020B0604020202020204" pitchFamily="34" charset="0"/>
                          <a:cs typeface="Times New Roman" panose="02020603050405020304" pitchFamily="18" charset="0"/>
                        </a:rPr>
                        <a:t>ic</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id</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x</a:t>
                      </a:r>
                      <a:r>
                        <a:rPr lang="en-US" sz="1200" spc="5" dirty="0">
                          <a:effectLst/>
                          <a:latin typeface="Arial" panose="020B0604020202020204" pitchFamily="34" charset="0"/>
                          <a:ea typeface="Arial" panose="020B0604020202020204" pitchFamily="34" charset="0"/>
                          <a:cs typeface="Times New Roman" panose="02020603050405020304" pitchFamily="18" charset="0"/>
                        </a:rPr>
                        <a:t>pan</a:t>
                      </a:r>
                      <a:r>
                        <a:rPr lang="en-US" sz="1200" dirty="0">
                          <a:effectLst/>
                          <a:latin typeface="Arial" panose="020B0604020202020204" pitchFamily="34" charset="0"/>
                          <a:ea typeface="Arial" panose="020B0604020202020204" pitchFamily="34" charset="0"/>
                          <a:cs typeface="Times New Roman" panose="02020603050405020304" pitchFamily="18" charset="0"/>
                        </a:rPr>
                        <a:t>si</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n</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st</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s,</a:t>
                      </a:r>
                      <a:r>
                        <a:rPr lang="en-US" sz="1200" spc="-5" dirty="0">
                          <a:effectLst/>
                          <a:latin typeface="Arial" panose="020B0604020202020204" pitchFamily="34" charset="0"/>
                          <a:ea typeface="Arial" panose="020B0604020202020204" pitchFamily="34" charset="0"/>
                          <a:cs typeface="Times New Roman" panose="02020603050405020304" pitchFamily="18" charset="0"/>
                        </a:rPr>
                        <a:t> M</a:t>
                      </a:r>
                      <a:r>
                        <a:rPr lang="en-US" sz="1200" spc="5" dirty="0">
                          <a:effectLst/>
                          <a:latin typeface="Arial" panose="020B0604020202020204" pitchFamily="34" charset="0"/>
                          <a:ea typeface="Arial" panose="020B0604020202020204" pitchFamily="34" charset="0"/>
                          <a:cs typeface="Times New Roman" panose="02020603050405020304" pitchFamily="18" charset="0"/>
                        </a:rPr>
                        <a:t>ed</a:t>
                      </a:r>
                      <a:r>
                        <a:rPr lang="en-US" sz="1200" dirty="0">
                          <a:effectLst/>
                          <a:latin typeface="Arial" panose="020B0604020202020204" pitchFamily="34" charset="0"/>
                          <a:ea typeface="Arial" panose="020B0604020202020204" pitchFamily="34" charset="0"/>
                          <a:cs typeface="Times New Roman" panose="02020603050405020304" pitchFamily="18" charset="0"/>
                        </a:rPr>
                        <a:t>ic</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id</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s </a:t>
                      </a:r>
                      <a:r>
                        <a:rPr lang="en-US" sz="1200" spc="5" dirty="0">
                          <a:effectLst/>
                          <a:latin typeface="Arial" panose="020B0604020202020204" pitchFamily="34" charset="0"/>
                          <a:ea typeface="Arial" panose="020B060402020202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ll</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adu</a:t>
                      </a:r>
                      <a:r>
                        <a:rPr lang="en-US" sz="1200" dirty="0">
                          <a:effectLst/>
                          <a:latin typeface="Arial" panose="020B0604020202020204" pitchFamily="34" charset="0"/>
                          <a:ea typeface="Arial" panose="020B0604020202020204" pitchFamily="34" charset="0"/>
                          <a:cs typeface="Times New Roman" panose="02020603050405020304" pitchFamily="18" charset="0"/>
                        </a:rPr>
                        <a:t>lts </a:t>
                      </a:r>
                      <a:r>
                        <a:rPr lang="en-US" sz="1200" spc="5" dirty="0">
                          <a:effectLst/>
                          <a:latin typeface="Arial" panose="020B0604020202020204" pitchFamily="34" charset="0"/>
                          <a:ea typeface="Arial" panose="020B0604020202020204" pitchFamily="34" charset="0"/>
                          <a:cs typeface="Times New Roman" panose="02020603050405020304" pitchFamily="18" charset="0"/>
                        </a:rPr>
                        <a:t>unde</a:t>
                      </a:r>
                      <a:r>
                        <a:rPr lang="en-US" sz="1200" dirty="0">
                          <a:effectLst/>
                          <a:latin typeface="Arial" panose="020B0604020202020204" pitchFamily="34" charset="0"/>
                          <a:ea typeface="Arial" panose="020B0604020202020204" pitchFamily="34" charset="0"/>
                          <a:cs typeface="Times New Roman" panose="02020603050405020304" pitchFamily="18" charset="0"/>
                        </a:rPr>
                        <a:t>r</a:t>
                      </a:r>
                      <a:r>
                        <a:rPr lang="en-US" sz="1200"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6</a:t>
                      </a:r>
                      <a:r>
                        <a:rPr lang="en-US" sz="1200" dirty="0">
                          <a:effectLst/>
                          <a:latin typeface="Arial" panose="020B0604020202020204" pitchFamily="34" charset="0"/>
                          <a:ea typeface="Arial" panose="020B0604020202020204" pitchFamily="34" charset="0"/>
                          <a:cs typeface="Times New Roman" panose="02020603050405020304" pitchFamily="18" charset="0"/>
                        </a:rPr>
                        <a:t>5</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w</a:t>
                      </a:r>
                      <a:r>
                        <a:rPr lang="en-US" sz="1200" dirty="0">
                          <a:effectLst/>
                          <a:latin typeface="Arial" panose="020B0604020202020204" pitchFamily="34" charset="0"/>
                          <a:ea typeface="Arial" panose="020B0604020202020204" pitchFamily="34" charset="0"/>
                          <a:cs typeface="Times New Roman" panose="02020603050405020304" pitchFamily="18" charset="0"/>
                        </a:rPr>
                        <a:t>ith</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i</a:t>
                      </a:r>
                      <a:r>
                        <a:rPr lang="en-US" sz="1200" spc="5" dirty="0">
                          <a:effectLst/>
                          <a:latin typeface="Arial" panose="020B0604020202020204" pitchFamily="34" charset="0"/>
                          <a:ea typeface="Arial" panose="020B0604020202020204" pitchFamily="34" charset="0"/>
                          <a:cs typeface="Times New Roman" panose="02020603050405020304" pitchFamily="18" charset="0"/>
                        </a:rPr>
                        <a:t>n</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spc="10" dirty="0">
                          <a:effectLst/>
                          <a:latin typeface="Arial" panose="020B0604020202020204" pitchFamily="34" charset="0"/>
                          <a:ea typeface="Arial" panose="020B0604020202020204" pitchFamily="34" charset="0"/>
                          <a:cs typeface="Times New Roman" panose="02020603050405020304" pitchFamily="18" charset="0"/>
                        </a:rPr>
                        <a:t>m</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u</a:t>
                      </a:r>
                      <a:r>
                        <a:rPr lang="en-US" sz="1200" dirty="0">
                          <a:effectLst/>
                          <a:latin typeface="Arial" panose="020B0604020202020204" pitchFamily="34" charset="0"/>
                          <a:ea typeface="Arial" panose="020B0604020202020204" pitchFamily="34" charset="0"/>
                          <a:cs typeface="Times New Roman" panose="02020603050405020304" pitchFamily="18" charset="0"/>
                        </a:rPr>
                        <a:t>p</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13</a:t>
                      </a:r>
                      <a:r>
                        <a:rPr lang="en-US" sz="1200" dirty="0">
                          <a:effectLst/>
                          <a:latin typeface="Arial" panose="020B0604020202020204" pitchFamily="34" charset="0"/>
                          <a:ea typeface="Arial" panose="020B0604020202020204" pitchFamily="34" charset="0"/>
                          <a:cs typeface="Times New Roman" panose="02020603050405020304" pitchFamily="18" charset="0"/>
                        </a:rPr>
                        <a:t>3</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c</a:t>
                      </a:r>
                      <a:r>
                        <a:rPr lang="en-US" sz="1200" spc="5" dirty="0">
                          <a:effectLst/>
                          <a:latin typeface="Arial" panose="020B0604020202020204" pitchFamily="34" charset="0"/>
                          <a:ea typeface="Arial" panose="020B0604020202020204" pitchFamily="34" charset="0"/>
                          <a:cs typeface="Times New Roman" panose="02020603050405020304" pitchFamily="18" charset="0"/>
                        </a:rPr>
                        <a:t>en</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3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o</a:t>
                      </a:r>
                      <a:r>
                        <a:rPr lang="en-US" sz="1200" dirty="0">
                          <a:effectLst/>
                          <a:latin typeface="Arial" panose="020B0604020202020204" pitchFamily="34" charset="0"/>
                          <a:ea typeface="Arial" panose="020B0604020202020204" pitchFamily="34" charset="0"/>
                          <a:cs typeface="Times New Roman" panose="02020603050405020304" pitchFamily="18" charset="0"/>
                        </a:rPr>
                        <a:t>n</a:t>
                      </a:r>
                      <a:r>
                        <a:rPr lang="en-US" sz="1200" spc="-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a:t>
                      </a:r>
                      <a:r>
                        <a:rPr lang="en-US" sz="1200" spc="5" dirty="0">
                          <a:effectLst/>
                          <a:latin typeface="Arial" panose="020B0604020202020204" pitchFamily="34" charset="0"/>
                          <a:ea typeface="Arial" panose="020B0604020202020204" pitchFamily="34" charset="0"/>
                          <a:cs typeface="Times New Roman" panose="02020603050405020304" pitchFamily="18" charset="0"/>
                        </a:rPr>
                        <a:t>h</a:t>
                      </a:r>
                      <a:r>
                        <a:rPr lang="en-US" sz="1200" dirty="0">
                          <a:effectLst/>
                          <a:latin typeface="Arial" panose="020B0604020202020204" pitchFamily="34" charset="0"/>
                          <a:ea typeface="Arial" panose="020B0604020202020204" pitchFamily="34" charset="0"/>
                          <a:cs typeface="Times New Roman" panose="02020603050405020304" pitchFamily="18" charset="0"/>
                        </a:rPr>
                        <a:t>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effectLst/>
                          <a:latin typeface="Arial" panose="020B0604020202020204" pitchFamily="34" charset="0"/>
                          <a:ea typeface="Arial" panose="020B0604020202020204" pitchFamily="34" charset="0"/>
                          <a:cs typeface="Times New Roman" panose="02020603050405020304" pitchFamily="18" charset="0"/>
                        </a:rPr>
                        <a:t>f</a:t>
                      </a:r>
                      <a:r>
                        <a:rPr lang="en-US" sz="1200" spc="5" dirty="0">
                          <a:effectLst/>
                          <a:latin typeface="Arial" panose="020B0604020202020204" pitchFamily="34" charset="0"/>
                          <a:ea typeface="Arial" panose="020B0604020202020204" pitchFamily="34" charset="0"/>
                          <a:cs typeface="Times New Roman" panose="02020603050405020304" pitchFamily="18" charset="0"/>
                        </a:rPr>
                        <a:t>ede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spc="5" dirty="0">
                          <a:effectLst/>
                          <a:latin typeface="Arial" panose="020B0604020202020204" pitchFamily="34" charset="0"/>
                          <a:ea typeface="Arial" panose="020B0604020202020204" pitchFamily="34" charset="0"/>
                          <a:cs typeface="Times New Roman" panose="02020603050405020304" pitchFamily="18" charset="0"/>
                        </a:rPr>
                        <a:t>al po</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5" dirty="0">
                          <a:effectLst/>
                          <a:latin typeface="Arial" panose="020B0604020202020204" pitchFamily="34" charset="0"/>
                          <a:ea typeface="Arial" panose="020B0604020202020204" pitchFamily="34" charset="0"/>
                          <a:cs typeface="Times New Roman" panose="02020603050405020304" pitchFamily="18" charset="0"/>
                        </a:rPr>
                        <a:t>r</a:t>
                      </a:r>
                      <a:r>
                        <a:rPr lang="en-US" sz="1200" dirty="0">
                          <a:effectLst/>
                          <a:latin typeface="Arial" panose="020B0604020202020204" pitchFamily="34" charset="0"/>
                          <a:ea typeface="Arial" panose="020B0604020202020204" pitchFamily="34" charset="0"/>
                          <a:cs typeface="Times New Roman" panose="02020603050405020304" pitchFamily="18" charset="0"/>
                        </a:rPr>
                        <a:t>ty</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l</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spc="-10" dirty="0">
                          <a:effectLst/>
                          <a:latin typeface="Arial" panose="020B0604020202020204" pitchFamily="34" charset="0"/>
                          <a:ea typeface="Arial" panose="020B0604020202020204" pitchFamily="34" charset="0"/>
                          <a:cs typeface="Times New Roman" panose="02020603050405020304" pitchFamily="18" charset="0"/>
                        </a:rPr>
                        <a:t>v</a:t>
                      </a:r>
                      <a:r>
                        <a:rPr lang="en-US" sz="1200" spc="5" dirty="0">
                          <a:effectLst/>
                          <a:latin typeface="Arial" panose="020B0604020202020204" pitchFamily="34" charset="0"/>
                          <a:ea typeface="Arial" panose="020B0604020202020204" pitchFamily="34" charset="0"/>
                          <a:cs typeface="Times New Roman" panose="02020603050405020304" pitchFamily="18" charset="0"/>
                        </a:rPr>
                        <a:t>e</a:t>
                      </a:r>
                      <a:r>
                        <a:rPr lang="en-US" sz="1200" dirty="0">
                          <a:effectLst/>
                          <a:latin typeface="Arial" panose="020B0604020202020204" pitchFamily="34" charset="0"/>
                          <a:ea typeface="Arial" panose="020B0604020202020204" pitchFamily="34" charset="0"/>
                          <a:cs typeface="Times New Roman" panose="02020603050405020304" pitchFamily="18" charset="0"/>
                        </a:rPr>
                        <a:t>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2C5DE"/>
                    </a:solidFill>
                  </a:tcPr>
                </a:tc>
                <a:extLst>
                  <a:ext uri="{0D108BD9-81ED-4DB2-BD59-A6C34878D82A}">
                    <a16:rowId xmlns:a16="http://schemas.microsoft.com/office/drawing/2014/main" val="1805476232"/>
                  </a:ext>
                </a:extLst>
              </a:tr>
            </a:tbl>
          </a:graphicData>
        </a:graphic>
      </p:graphicFrame>
    </p:spTree>
    <p:extLst>
      <p:ext uri="{BB962C8B-B14F-4D97-AF65-F5344CB8AC3E}">
        <p14:creationId xmlns:p14="http://schemas.microsoft.com/office/powerpoint/2010/main" val="145710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0CFA-B971-4037-85C6-22CA0070C399}"/>
              </a:ext>
            </a:extLst>
          </p:cNvPr>
          <p:cNvSpPr>
            <a:spLocks noGrp="1"/>
          </p:cNvSpPr>
          <p:nvPr>
            <p:ph type="title"/>
          </p:nvPr>
        </p:nvSpPr>
        <p:spPr/>
        <p:txBody>
          <a:bodyPr/>
          <a:lstStyle/>
          <a:p>
            <a:r>
              <a:rPr lang="en-US" dirty="0"/>
              <a:t>PLAN CHOICE FOR MIXED AI/AN HOUSEHOLDS</a:t>
            </a:r>
          </a:p>
        </p:txBody>
      </p:sp>
      <p:sp>
        <p:nvSpPr>
          <p:cNvPr id="4" name="Slide Number Placeholder 3">
            <a:extLst>
              <a:ext uri="{FF2B5EF4-FFF2-40B4-BE49-F238E27FC236}">
                <a16:creationId xmlns:a16="http://schemas.microsoft.com/office/drawing/2014/main" id="{729CFCE3-D553-4C36-8F8C-30B555EB08A0}"/>
              </a:ext>
            </a:extLst>
          </p:cNvPr>
          <p:cNvSpPr>
            <a:spLocks noGrp="1"/>
          </p:cNvSpPr>
          <p:nvPr>
            <p:ph type="sldNum" sz="quarter" idx="4"/>
          </p:nvPr>
        </p:nvSpPr>
        <p:spPr/>
        <p:txBody>
          <a:bodyPr/>
          <a:lstStyle/>
          <a:p>
            <a:fld id="{C8146628-1A01-9741-8A8B-916D51547CC7}" type="slidenum">
              <a:rPr lang="en-US" smtClean="0"/>
              <a:pPr/>
              <a:t>29</a:t>
            </a:fld>
            <a:endParaRPr lang="en-US" dirty="0"/>
          </a:p>
        </p:txBody>
      </p:sp>
      <p:grpSp>
        <p:nvGrpSpPr>
          <p:cNvPr id="5" name="Group 4">
            <a:extLst>
              <a:ext uri="{FF2B5EF4-FFF2-40B4-BE49-F238E27FC236}">
                <a16:creationId xmlns:a16="http://schemas.microsoft.com/office/drawing/2014/main" id="{D3ABEE83-ACCA-4C97-A69E-243E14229669}"/>
              </a:ext>
            </a:extLst>
          </p:cNvPr>
          <p:cNvGrpSpPr/>
          <p:nvPr/>
        </p:nvGrpSpPr>
        <p:grpSpPr>
          <a:xfrm>
            <a:off x="153081" y="655759"/>
            <a:ext cx="8615086" cy="4350580"/>
            <a:chOff x="537885" y="1457325"/>
            <a:chExt cx="8471645" cy="4638675"/>
          </a:xfrm>
        </p:grpSpPr>
        <p:pic>
          <p:nvPicPr>
            <p:cNvPr id="6" name="Picture 5">
              <a:extLst>
                <a:ext uri="{FF2B5EF4-FFF2-40B4-BE49-F238E27FC236}">
                  <a16:creationId xmlns:a16="http://schemas.microsoft.com/office/drawing/2014/main" id="{D1844DFC-5687-472B-A076-6EBFDA5A971C}"/>
                </a:ext>
              </a:extLst>
            </p:cNvPr>
            <p:cNvPicPr>
              <a:picLocks noChangeAspect="1"/>
            </p:cNvPicPr>
            <p:nvPr/>
          </p:nvPicPr>
          <p:blipFill>
            <a:blip r:embed="rId3"/>
            <a:stretch>
              <a:fillRect/>
            </a:stretch>
          </p:blipFill>
          <p:spPr>
            <a:xfrm>
              <a:off x="537885" y="1457325"/>
              <a:ext cx="8471645" cy="4638675"/>
            </a:xfrm>
            <a:prstGeom prst="rect">
              <a:avLst/>
            </a:prstGeom>
          </p:spPr>
        </p:pic>
        <p:sp>
          <p:nvSpPr>
            <p:cNvPr id="7" name="Rectangle 6">
              <a:extLst>
                <a:ext uri="{FF2B5EF4-FFF2-40B4-BE49-F238E27FC236}">
                  <a16:creationId xmlns:a16="http://schemas.microsoft.com/office/drawing/2014/main" id="{A868D987-1D6F-44C6-83B9-247161DD9C7F}"/>
                </a:ext>
              </a:extLst>
            </p:cNvPr>
            <p:cNvSpPr/>
            <p:nvPr/>
          </p:nvSpPr>
          <p:spPr>
            <a:xfrm>
              <a:off x="838200" y="5334000"/>
              <a:ext cx="1447800" cy="3048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02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ENROLLMENT ENTITIES (21)</a:t>
            </a:r>
          </a:p>
        </p:txBody>
      </p:sp>
      <p:sp>
        <p:nvSpPr>
          <p:cNvPr id="4" name="Slide Number Placeholder 3"/>
          <p:cNvSpPr>
            <a:spLocks noGrp="1"/>
          </p:cNvSpPr>
          <p:nvPr>
            <p:ph type="sldNum" sz="quarter" idx="4"/>
          </p:nvPr>
        </p:nvSpPr>
        <p:spPr/>
        <p:txBody>
          <a:bodyPr/>
          <a:lstStyle/>
          <a:p>
            <a:fld id="{C8146628-1A01-9741-8A8B-916D51547CC7}" type="slidenum">
              <a:rPr lang="en-US" smtClean="0"/>
              <a:pPr/>
              <a:t>30</a:t>
            </a:fld>
            <a:endParaRPr lang="en-US" dirty="0"/>
          </a:p>
        </p:txBody>
      </p:sp>
      <p:graphicFrame>
        <p:nvGraphicFramePr>
          <p:cNvPr id="6" name="Table 5"/>
          <p:cNvGraphicFramePr>
            <a:graphicFrameLocks noGrp="1"/>
          </p:cNvGraphicFramePr>
          <p:nvPr>
            <p:extLst/>
          </p:nvPr>
        </p:nvGraphicFramePr>
        <p:xfrm>
          <a:off x="155197" y="669546"/>
          <a:ext cx="8686800" cy="3812030"/>
        </p:xfrm>
        <a:graphic>
          <a:graphicData uri="http://schemas.openxmlformats.org/drawingml/2006/table">
            <a:tbl>
              <a:tblPr firstRow="1">
                <a:tableStyleId>{FABFCF23-3B69-468F-B69F-88F6DE6A72F2}</a:tableStyleId>
              </a:tblPr>
              <a:tblGrid>
                <a:gridCol w="6504506">
                  <a:extLst>
                    <a:ext uri="{9D8B030D-6E8A-4147-A177-3AD203B41FA5}">
                      <a16:colId xmlns:a16="http://schemas.microsoft.com/office/drawing/2014/main" val="20000"/>
                    </a:ext>
                  </a:extLst>
                </a:gridCol>
                <a:gridCol w="2182294">
                  <a:extLst>
                    <a:ext uri="{9D8B030D-6E8A-4147-A177-3AD203B41FA5}">
                      <a16:colId xmlns:a16="http://schemas.microsoft.com/office/drawing/2014/main" val="20001"/>
                    </a:ext>
                  </a:extLst>
                </a:gridCol>
              </a:tblGrid>
              <a:tr h="299652">
                <a:tc>
                  <a:txBody>
                    <a:bodyPr/>
                    <a:lstStyle/>
                    <a:p>
                      <a:pPr algn="ctr" fontAlgn="b"/>
                      <a:r>
                        <a:rPr lang="en-US" sz="1100" u="none" strike="noStrike" dirty="0">
                          <a:effectLst/>
                        </a:rPr>
                        <a:t>Name of Entity</a:t>
                      </a:r>
                      <a:endParaRPr lang="en-US" sz="1100" b="1" i="0" u="none" strike="noStrike" dirty="0">
                        <a:solidFill>
                          <a:srgbClr val="FFFFFF"/>
                        </a:solidFill>
                        <a:effectLst/>
                        <a:latin typeface="Calibri" panose="020F0502020204030204" pitchFamily="34" charset="0"/>
                      </a:endParaRPr>
                    </a:p>
                  </a:txBody>
                  <a:tcPr marL="6721" marR="6721" marT="6721" marB="0" anchor="b"/>
                </a:tc>
                <a:tc>
                  <a:txBody>
                    <a:bodyPr/>
                    <a:lstStyle/>
                    <a:p>
                      <a:pPr algn="ctr" fontAlgn="b"/>
                      <a:r>
                        <a:rPr lang="en-US" sz="1100" u="none" strike="noStrike" dirty="0">
                          <a:effectLst/>
                        </a:rPr>
                        <a:t>Program</a:t>
                      </a:r>
                      <a:endParaRPr lang="en-US" sz="1100" b="1" i="0" u="none" strike="noStrike" dirty="0">
                        <a:solidFill>
                          <a:srgbClr val="FFFFFF"/>
                        </a:solidFill>
                        <a:effectLst/>
                        <a:latin typeface="Calibri" panose="020F0502020204030204" pitchFamily="34" charset="0"/>
                      </a:endParaRPr>
                    </a:p>
                  </a:txBody>
                  <a:tcPr marL="6721" marR="6721" marT="6721" marB="0" anchor="b"/>
                </a:tc>
                <a:extLst>
                  <a:ext uri="{0D108BD9-81ED-4DB2-BD59-A6C34878D82A}">
                    <a16:rowId xmlns:a16="http://schemas.microsoft.com/office/drawing/2014/main" val="10000"/>
                  </a:ext>
                </a:extLst>
              </a:tr>
              <a:tr h="165812">
                <a:tc>
                  <a:txBody>
                    <a:bodyPr/>
                    <a:lstStyle/>
                    <a:p>
                      <a:pPr algn="l" fontAlgn="b"/>
                      <a:r>
                        <a:rPr lang="en-US" sz="1000" b="0" i="0" u="none" strike="noStrike" dirty="0">
                          <a:solidFill>
                            <a:srgbClr val="000000"/>
                          </a:solidFill>
                          <a:effectLst/>
                          <a:latin typeface="Calibri" panose="020F0502020204030204" pitchFamily="34" charset="0"/>
                        </a:rPr>
                        <a:t>American </a:t>
                      </a:r>
                      <a:r>
                        <a:rPr lang="en-US" sz="1000" b="0" i="0" u="none" strike="noStrike" kern="1200" dirty="0">
                          <a:solidFill>
                            <a:srgbClr val="000000"/>
                          </a:solidFill>
                          <a:effectLst/>
                          <a:latin typeface="Calibri" panose="020F0502020204030204" pitchFamily="34" charset="0"/>
                          <a:ea typeface="+mn-ea"/>
                          <a:cs typeface="+mn-cs"/>
                        </a:rPr>
                        <a:t>Indian H</a:t>
                      </a:r>
                      <a:r>
                        <a:rPr lang="en-US" sz="1000" b="0" i="0" u="none" strike="noStrike" dirty="0">
                          <a:solidFill>
                            <a:srgbClr val="000000"/>
                          </a:solidFill>
                          <a:effectLst/>
                          <a:latin typeface="Calibri" panose="020F0502020204030204" pitchFamily="34" charset="0"/>
                        </a:rPr>
                        <a:t>ealth and </a:t>
                      </a:r>
                      <a:r>
                        <a:rPr lang="en-US" sz="1000" b="0" i="0" u="none" strike="noStrike" kern="1200" dirty="0">
                          <a:solidFill>
                            <a:srgbClr val="000000"/>
                          </a:solidFill>
                          <a:effectLst/>
                          <a:latin typeface="Calibri" panose="020F0502020204030204" pitchFamily="34" charset="0"/>
                          <a:ea typeface="+mn-ea"/>
                          <a:cs typeface="+mn-cs"/>
                        </a:rPr>
                        <a:t>Servi</a:t>
                      </a:r>
                      <a:r>
                        <a:rPr lang="en-US" sz="1000" b="0" i="0" u="none" strike="noStrike" dirty="0">
                          <a:solidFill>
                            <a:srgbClr val="000000"/>
                          </a:solidFill>
                          <a:effectLst/>
                          <a:latin typeface="Calibri" panose="020F0502020204030204" pitchFamily="34" charset="0"/>
                        </a:rPr>
                        <a:t>ces, Inc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1"/>
                  </a:ext>
                </a:extLst>
              </a:tr>
              <a:tr h="180975">
                <a:tc>
                  <a:txBody>
                    <a:bodyPr/>
                    <a:lstStyle/>
                    <a:p>
                      <a:pPr algn="l" fontAlgn="b"/>
                      <a:r>
                        <a:rPr lang="en-US" sz="1000" b="0" i="0" u="none" strike="noStrike" kern="1200" dirty="0">
                          <a:solidFill>
                            <a:srgbClr val="000000"/>
                          </a:solidFill>
                          <a:effectLst/>
                          <a:latin typeface="Calibri" panose="020F0502020204030204" pitchFamily="34" charset="0"/>
                          <a:ea typeface="+mn-ea"/>
                          <a:cs typeface="+mn-cs"/>
                        </a:rPr>
                        <a:t>California Rural Indian Health Board</a:t>
                      </a:r>
                      <a:r>
                        <a:rPr lang="en-US" sz="1100" b="0" i="0" u="none" strike="noStrike" dirty="0">
                          <a:solidFill>
                            <a:srgbClr val="000000"/>
                          </a:solidFill>
                          <a:effectLst/>
                          <a:latin typeface="Calibri" panose="020F0502020204030204" pitchFamily="34" charset="0"/>
                        </a:rPr>
                        <a:t>,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890454445"/>
                  </a:ext>
                </a:extLst>
              </a:tr>
              <a:tr h="165812">
                <a:tc>
                  <a:txBody>
                    <a:bodyPr/>
                    <a:lstStyle/>
                    <a:p>
                      <a:pPr algn="l" fontAlgn="b"/>
                      <a:r>
                        <a:rPr lang="en-US" sz="1000" b="0" i="0" u="none" strike="noStrike" dirty="0">
                          <a:solidFill>
                            <a:srgbClr val="000000"/>
                          </a:solidFill>
                          <a:effectLst/>
                          <a:latin typeface="Calibri" panose="020F0502020204030204" pitchFamily="34" charset="0"/>
                        </a:rPr>
                        <a:t>Consolidated Tribal Health Project, Inc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2"/>
                  </a:ext>
                </a:extLst>
              </a:tr>
              <a:tr h="165812">
                <a:tc>
                  <a:txBody>
                    <a:bodyPr/>
                    <a:lstStyle/>
                    <a:p>
                      <a:pPr algn="l" fontAlgn="b"/>
                      <a:r>
                        <a:rPr lang="en-US" sz="1000" b="0" i="0" u="none" strike="noStrike" dirty="0">
                          <a:solidFill>
                            <a:srgbClr val="000000"/>
                          </a:solidFill>
                          <a:effectLst/>
                          <a:latin typeface="Calibri" panose="020F0502020204030204" pitchFamily="34" charset="0"/>
                        </a:rPr>
                        <a:t>Elk Valley Rancheria</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3015106792"/>
                  </a:ext>
                </a:extLst>
              </a:tr>
              <a:tr h="165812">
                <a:tc>
                  <a:txBody>
                    <a:bodyPr/>
                    <a:lstStyle/>
                    <a:p>
                      <a:pPr algn="l" fontAlgn="b"/>
                      <a:r>
                        <a:rPr lang="en-US" sz="1000" b="0" i="0" u="none" strike="noStrike" dirty="0">
                          <a:solidFill>
                            <a:srgbClr val="000000"/>
                          </a:solidFill>
                          <a:effectLst/>
                          <a:latin typeface="Calibri" panose="020F0502020204030204" pitchFamily="34" charset="0"/>
                        </a:rPr>
                        <a:t>Feather River Tribal Health, Inc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3"/>
                  </a:ext>
                </a:extLst>
              </a:tr>
              <a:tr h="165812">
                <a:tc>
                  <a:txBody>
                    <a:bodyPr/>
                    <a:lstStyle/>
                    <a:p>
                      <a:pPr algn="l" fontAlgn="b"/>
                      <a:r>
                        <a:rPr lang="en-US" sz="1000" b="0" i="0" u="none" strike="noStrike" dirty="0">
                          <a:solidFill>
                            <a:srgbClr val="000000"/>
                          </a:solidFill>
                          <a:effectLst/>
                          <a:latin typeface="Calibri" panose="020F0502020204030204" pitchFamily="34" charset="0"/>
                        </a:rPr>
                        <a:t>Fresno American Indian Health Project</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4"/>
                  </a:ext>
                </a:extLst>
              </a:tr>
              <a:tr h="165812">
                <a:tc>
                  <a:txBody>
                    <a:bodyPr/>
                    <a:lstStyle/>
                    <a:p>
                      <a:pPr algn="l" fontAlgn="b"/>
                      <a:r>
                        <a:rPr lang="en-US" sz="1000" b="0" i="0" u="none" strike="noStrike" dirty="0">
                          <a:solidFill>
                            <a:srgbClr val="000000"/>
                          </a:solidFill>
                          <a:effectLst/>
                          <a:latin typeface="Calibri" panose="020F0502020204030204" pitchFamily="34" charset="0"/>
                        </a:rPr>
                        <a:t>Indian Health Center of Santa Clara Valley</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5"/>
                  </a:ext>
                </a:extLst>
              </a:tr>
              <a:tr h="165812">
                <a:tc>
                  <a:txBody>
                    <a:bodyPr/>
                    <a:lstStyle/>
                    <a:p>
                      <a:pPr algn="l" fontAlgn="b"/>
                      <a:r>
                        <a:rPr lang="en-US" sz="1000" b="0" i="0" u="none" strike="noStrike" dirty="0">
                          <a:solidFill>
                            <a:srgbClr val="000000"/>
                          </a:solidFill>
                          <a:effectLst/>
                          <a:latin typeface="Calibri" panose="020F0502020204030204" pitchFamily="34" charset="0"/>
                        </a:rPr>
                        <a:t>Indian Health C</a:t>
                      </a:r>
                      <a:r>
                        <a:rPr lang="en-US" sz="1000" b="0" i="0" u="none" strike="noStrike" kern="1200" dirty="0">
                          <a:solidFill>
                            <a:srgbClr val="000000"/>
                          </a:solidFill>
                          <a:effectLst/>
                          <a:latin typeface="Calibri" panose="020F0502020204030204" pitchFamily="34" charset="0"/>
                          <a:ea typeface="+mn-ea"/>
                          <a:cs typeface="+mn-cs"/>
                        </a:rPr>
                        <a:t>ou</a:t>
                      </a:r>
                      <a:r>
                        <a:rPr lang="en-US" sz="1000" b="0" i="0" u="none" strike="noStrike" dirty="0">
                          <a:solidFill>
                            <a:srgbClr val="000000"/>
                          </a:solidFill>
                          <a:effectLst/>
                          <a:latin typeface="Calibri" panose="020F0502020204030204" pitchFamily="34" charset="0"/>
                        </a:rPr>
                        <a:t>ncil, Inc.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6"/>
                  </a:ext>
                </a:extLst>
              </a:tr>
              <a:tr h="165812">
                <a:tc>
                  <a:txBody>
                    <a:bodyPr/>
                    <a:lstStyle/>
                    <a:p>
                      <a:pPr algn="l" fontAlgn="b"/>
                      <a:r>
                        <a:rPr lang="en-US" sz="1000" b="0" i="0" u="none" strike="noStrike" dirty="0">
                          <a:solidFill>
                            <a:srgbClr val="000000"/>
                          </a:solidFill>
                          <a:effectLst/>
                          <a:latin typeface="Calibri" panose="020F0502020204030204" pitchFamily="34" charset="0"/>
                        </a:rPr>
                        <a:t>Karuk Tribe</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7"/>
                  </a:ext>
                </a:extLst>
              </a:tr>
              <a:tr h="165812">
                <a:tc>
                  <a:txBody>
                    <a:bodyPr/>
                    <a:lstStyle/>
                    <a:p>
                      <a:pPr algn="l" fontAlgn="b"/>
                      <a:r>
                        <a:rPr lang="en-US" sz="1000" b="0" i="0" u="none" strike="noStrike" kern="1200" dirty="0">
                          <a:solidFill>
                            <a:srgbClr val="000000"/>
                          </a:solidFill>
                          <a:effectLst/>
                          <a:latin typeface="Calibri" panose="020F0502020204030204" pitchFamily="34" charset="0"/>
                          <a:ea typeface="+mn-ea"/>
                          <a:cs typeface="+mn-cs"/>
                        </a:rPr>
                        <a:t>Lake County Tribal Health Consortium,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3419107297"/>
                  </a:ext>
                </a:extLst>
              </a:tr>
              <a:tr h="165812">
                <a:tc>
                  <a:txBody>
                    <a:bodyPr/>
                    <a:lstStyle/>
                    <a:p>
                      <a:pPr algn="l" fontAlgn="b"/>
                      <a:r>
                        <a:rPr lang="en-US" sz="1000" b="0" i="0" u="none" strike="noStrike" dirty="0">
                          <a:solidFill>
                            <a:srgbClr val="000000"/>
                          </a:solidFill>
                          <a:effectLst/>
                          <a:latin typeface="Calibri" panose="020F0502020204030204" pitchFamily="34" charset="0"/>
                        </a:rPr>
                        <a:t>Lassen Indian Health Center</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08"/>
                  </a:ext>
                </a:extLst>
              </a:tr>
              <a:tr h="180975">
                <a:tc>
                  <a:txBody>
                    <a:bodyPr/>
                    <a:lstStyle/>
                    <a:p>
                      <a:pPr algn="l" fontAlgn="b"/>
                      <a:r>
                        <a:rPr lang="en-US" sz="1100" b="0" i="0" u="none" strike="noStrike" dirty="0">
                          <a:solidFill>
                            <a:srgbClr val="000000"/>
                          </a:solidFill>
                          <a:effectLst/>
                          <a:latin typeface="Calibri" panose="020F0502020204030204" pitchFamily="34" charset="0"/>
                        </a:rPr>
                        <a:t>MACT </a:t>
                      </a:r>
                      <a:r>
                        <a:rPr lang="en-US" sz="1000" b="0" i="0" u="none" strike="noStrike" kern="1200" dirty="0">
                          <a:solidFill>
                            <a:srgbClr val="000000"/>
                          </a:solidFill>
                          <a:effectLst/>
                          <a:latin typeface="Calibri" panose="020F0502020204030204" pitchFamily="34" charset="0"/>
                          <a:ea typeface="+mn-ea"/>
                          <a:cs typeface="+mn-cs"/>
                        </a:rPr>
                        <a:t>Health</a:t>
                      </a:r>
                      <a:r>
                        <a:rPr lang="en-US" sz="1100" b="0" i="0" u="none" strike="noStrike" dirty="0">
                          <a:solidFill>
                            <a:srgbClr val="000000"/>
                          </a:solidFill>
                          <a:effectLst/>
                          <a:latin typeface="Calibri" panose="020F0502020204030204" pitchFamily="34" charset="0"/>
                        </a:rPr>
                        <a:t> Board, INC.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5016746"/>
                  </a:ext>
                </a:extLst>
              </a:tr>
              <a:tr h="165812">
                <a:tc>
                  <a:txBody>
                    <a:bodyPr/>
                    <a:lstStyle/>
                    <a:p>
                      <a:pPr algn="l" fontAlgn="b"/>
                      <a:r>
                        <a:rPr lang="en-US" sz="1000" b="0" i="0" u="none" strike="noStrike" dirty="0">
                          <a:solidFill>
                            <a:srgbClr val="000000"/>
                          </a:solidFill>
                          <a:effectLst/>
                          <a:latin typeface="Calibri" panose="020F0502020204030204" pitchFamily="34" charset="0"/>
                        </a:rPr>
                        <a:t>Northern Valley Indian Health,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0"/>
                  </a:ext>
                </a:extLst>
              </a:tr>
              <a:tr h="165812">
                <a:tc>
                  <a:txBody>
                    <a:bodyPr/>
                    <a:lstStyle/>
                    <a:p>
                      <a:pPr algn="l" fontAlgn="b"/>
                      <a:r>
                        <a:rPr lang="en-US" sz="1000" b="0" i="0" u="none" strike="noStrike" dirty="0">
                          <a:solidFill>
                            <a:srgbClr val="000000"/>
                          </a:solidFill>
                          <a:effectLst/>
                          <a:latin typeface="Calibri" panose="020F0502020204030204" pitchFamily="34" charset="0"/>
                        </a:rPr>
                        <a:t>Pit River Health Service,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484975607"/>
                  </a:ext>
                </a:extLst>
              </a:tr>
              <a:tr h="165812">
                <a:tc>
                  <a:txBody>
                    <a:bodyPr/>
                    <a:lstStyle/>
                    <a:p>
                      <a:pPr algn="l" fontAlgn="b"/>
                      <a:r>
                        <a:rPr lang="en-US" sz="1000" b="0" i="0" u="none" strike="noStrike" dirty="0">
                          <a:solidFill>
                            <a:srgbClr val="000000"/>
                          </a:solidFill>
                          <a:effectLst/>
                          <a:latin typeface="Calibri" panose="020F0502020204030204" pitchFamily="34" charset="0"/>
                        </a:rPr>
                        <a:t>Riverside San Bernardino Co Indian Health</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1"/>
                  </a:ext>
                </a:extLst>
              </a:tr>
              <a:tr h="165812">
                <a:tc>
                  <a:txBody>
                    <a:bodyPr/>
                    <a:lstStyle/>
                    <a:p>
                      <a:pPr algn="l" fontAlgn="b"/>
                      <a:r>
                        <a:rPr lang="en-US" sz="1000" b="0" i="0" u="none" strike="noStrike" dirty="0">
                          <a:solidFill>
                            <a:srgbClr val="000000"/>
                          </a:solidFill>
                          <a:effectLst/>
                          <a:latin typeface="Calibri" panose="020F0502020204030204" pitchFamily="34" charset="0"/>
                        </a:rPr>
                        <a:t>San Diego American Indian Health Center</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3"/>
                  </a:ext>
                </a:extLst>
              </a:tr>
              <a:tr h="165812">
                <a:tc>
                  <a:txBody>
                    <a:bodyPr/>
                    <a:lstStyle/>
                    <a:p>
                      <a:pPr algn="l" fontAlgn="b"/>
                      <a:r>
                        <a:rPr lang="en-US" sz="1000" b="0" i="0" u="none" strike="noStrike" dirty="0">
                          <a:solidFill>
                            <a:srgbClr val="000000"/>
                          </a:solidFill>
                          <a:effectLst/>
                          <a:latin typeface="Calibri" panose="020F0502020204030204" pitchFamily="34" charset="0"/>
                        </a:rPr>
                        <a:t>Santa Ynez Tribal Health Clinic</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4"/>
                  </a:ext>
                </a:extLst>
              </a:tr>
              <a:tr h="165812">
                <a:tc>
                  <a:txBody>
                    <a:bodyPr/>
                    <a:lstStyle/>
                    <a:p>
                      <a:pPr algn="l" fontAlgn="b"/>
                      <a:r>
                        <a:rPr lang="en-US" sz="1000" b="0" i="0" u="none" strike="noStrike" dirty="0">
                          <a:solidFill>
                            <a:srgbClr val="000000"/>
                          </a:solidFill>
                          <a:effectLst/>
                          <a:latin typeface="Calibri" panose="020F0502020204030204" pitchFamily="34" charset="0"/>
                        </a:rPr>
                        <a:t>Shingle Springs Tribal Health Program</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5"/>
                  </a:ext>
                </a:extLst>
              </a:tr>
              <a:tr h="165812">
                <a:tc>
                  <a:txBody>
                    <a:bodyPr/>
                    <a:lstStyle/>
                    <a:p>
                      <a:pPr algn="l" fontAlgn="b"/>
                      <a:r>
                        <a:rPr lang="en-US" sz="1000" b="0" i="0" u="none" strike="noStrike" dirty="0">
                          <a:solidFill>
                            <a:srgbClr val="000000"/>
                          </a:solidFill>
                          <a:effectLst/>
                          <a:latin typeface="Calibri" panose="020F0502020204030204" pitchFamily="34" charset="0"/>
                        </a:rPr>
                        <a:t>Southern Indian Health Council,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7"/>
                  </a:ext>
                </a:extLst>
              </a:tr>
              <a:tr h="165812">
                <a:tc>
                  <a:txBody>
                    <a:bodyPr/>
                    <a:lstStyle/>
                    <a:p>
                      <a:pPr algn="l" fontAlgn="b"/>
                      <a:r>
                        <a:rPr lang="en-US" sz="1000" b="0" i="0" u="none" strike="noStrike" dirty="0" err="1">
                          <a:solidFill>
                            <a:srgbClr val="000000"/>
                          </a:solidFill>
                          <a:effectLst/>
                          <a:latin typeface="Calibri" panose="020F0502020204030204" pitchFamily="34" charset="0"/>
                        </a:rPr>
                        <a:t>Toiyabe</a:t>
                      </a:r>
                      <a:r>
                        <a:rPr lang="en-US" sz="1000" b="0" i="0" u="none" strike="noStrike" dirty="0">
                          <a:solidFill>
                            <a:srgbClr val="000000"/>
                          </a:solidFill>
                          <a:effectLst/>
                          <a:latin typeface="Calibri" panose="020F0502020204030204" pitchFamily="34" charset="0"/>
                        </a:rPr>
                        <a:t> Indian Health Project</a:t>
                      </a:r>
                    </a:p>
                  </a:txBody>
                  <a:tcPr marL="9525" marR="9525" marT="9525" marB="0" anchor="b"/>
                </a:tc>
                <a:tc>
                  <a:txBody>
                    <a:bodyPr/>
                    <a:lstStyle/>
                    <a:p>
                      <a:pPr algn="ctr" fontAlgn="b"/>
                      <a:r>
                        <a:rPr lang="en-US" sz="1000" b="0" i="0" u="none" strike="noStrike">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8"/>
                  </a:ext>
                </a:extLst>
              </a:tr>
              <a:tr h="165812">
                <a:tc>
                  <a:txBody>
                    <a:bodyPr/>
                    <a:lstStyle/>
                    <a:p>
                      <a:pPr algn="l" fontAlgn="b"/>
                      <a:r>
                        <a:rPr lang="en-US" sz="1000" b="0" i="0" u="none" strike="noStrike" dirty="0">
                          <a:solidFill>
                            <a:srgbClr val="000000"/>
                          </a:solidFill>
                          <a:effectLst/>
                          <a:latin typeface="Calibri" panose="020F0502020204030204" pitchFamily="34" charset="0"/>
                        </a:rPr>
                        <a:t>Tule River Indian Health Center, Inc.</a:t>
                      </a: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CAC</a:t>
                      </a:r>
                    </a:p>
                  </a:txBody>
                  <a:tcPr marL="9525" marR="9525" marT="9525" marB="0" anchor="b"/>
                </a:tc>
                <a:extLst>
                  <a:ext uri="{0D108BD9-81ED-4DB2-BD59-A6C34878D82A}">
                    <a16:rowId xmlns:a16="http://schemas.microsoft.com/office/drawing/2014/main" val="10019"/>
                  </a:ext>
                </a:extLst>
              </a:tr>
            </a:tbl>
          </a:graphicData>
        </a:graphic>
      </p:graphicFrame>
      <p:sp>
        <p:nvSpPr>
          <p:cNvPr id="7" name="TextBox 6"/>
          <p:cNvSpPr txBox="1"/>
          <p:nvPr/>
        </p:nvSpPr>
        <p:spPr>
          <a:xfrm>
            <a:off x="7533990" y="4975874"/>
            <a:ext cx="1585519" cy="215444"/>
          </a:xfrm>
          <a:prstGeom prst="rect">
            <a:avLst/>
          </a:prstGeom>
          <a:noFill/>
        </p:spPr>
        <p:txBody>
          <a:bodyPr wrap="square" rtlCol="0">
            <a:spAutoFit/>
          </a:bodyPr>
          <a:lstStyle/>
          <a:p>
            <a:r>
              <a:rPr lang="en-US" sz="800" dirty="0"/>
              <a:t>*Updated October 2019 </a:t>
            </a:r>
          </a:p>
        </p:txBody>
      </p:sp>
    </p:spTree>
    <p:extLst>
      <p:ext uri="{BB962C8B-B14F-4D97-AF65-F5344CB8AC3E}">
        <p14:creationId xmlns:p14="http://schemas.microsoft.com/office/powerpoint/2010/main" val="379376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3C6AC1-B183-4383-A371-07E8B35D05C4}"/>
              </a:ext>
            </a:extLst>
          </p:cNvPr>
          <p:cNvSpPr>
            <a:spLocks noGrp="1"/>
          </p:cNvSpPr>
          <p:nvPr>
            <p:ph type="sldNum" sz="quarter" idx="4"/>
          </p:nvPr>
        </p:nvSpPr>
        <p:spPr/>
        <p:txBody>
          <a:bodyPr/>
          <a:lstStyle/>
          <a:p>
            <a:fld id="{C8146628-1A01-9741-8A8B-916D51547CC7}" type="slidenum">
              <a:rPr lang="en-US" smtClean="0">
                <a:solidFill>
                  <a:prstClr val="white"/>
                </a:solidFill>
              </a:rPr>
              <a:pPr/>
              <a:t>31</a:t>
            </a:fld>
            <a:endParaRPr lang="en-US" dirty="0">
              <a:solidFill>
                <a:prstClr val="white"/>
              </a:solidFill>
            </a:endParaRPr>
          </a:p>
        </p:txBody>
      </p:sp>
      <p:sp>
        <p:nvSpPr>
          <p:cNvPr id="58" name="Title 1">
            <a:extLst>
              <a:ext uri="{FF2B5EF4-FFF2-40B4-BE49-F238E27FC236}">
                <a16:creationId xmlns:a16="http://schemas.microsoft.com/office/drawing/2014/main" id="{B3173D04-CFB6-43FF-81AE-AD1BC4539DAA}"/>
              </a:ext>
            </a:extLst>
          </p:cNvPr>
          <p:cNvSpPr txBox="1">
            <a:spLocks/>
          </p:cNvSpPr>
          <p:nvPr/>
        </p:nvSpPr>
        <p:spPr>
          <a:xfrm>
            <a:off x="-1681649" y="2658604"/>
            <a:ext cx="8686800" cy="1377730"/>
          </a:xfrm>
          <a:prstGeom prst="rect">
            <a:avLst/>
          </a:prstGeom>
        </p:spPr>
        <p:txBody>
          <a:bodyPr vert="horz" lIns="68580" tIns="34290" rIns="68580" bIns="34290" rtlCol="0" anchor="t">
            <a:normAutofit fontScale="97500"/>
          </a:bodyPr>
          <a:lstStyle>
            <a:lvl1pPr algn="ctr" defTabSz="1219170" rtl="0" eaLnBrk="1" latinLnBrk="0" hangingPunct="1">
              <a:spcBef>
                <a:spcPct val="0"/>
              </a:spcBef>
              <a:buNone/>
              <a:defRPr sz="4400" b="1" i="0" kern="1200" cap="all" baseline="0">
                <a:solidFill>
                  <a:srgbClr val="5A5A59"/>
                </a:solidFill>
                <a:latin typeface="Arial"/>
                <a:ea typeface="+mj-ea"/>
                <a:cs typeface="Arial"/>
              </a:defRPr>
            </a:lvl1pPr>
          </a:lstStyle>
          <a:p>
            <a:br>
              <a:rPr lang="en-US" sz="3300" dirty="0">
                <a:ln>
                  <a:solidFill>
                    <a:schemeClr val="tx1"/>
                  </a:solidFill>
                </a:ln>
                <a:solidFill>
                  <a:schemeClr val="bg1"/>
                </a:solidFill>
                <a:effectLst>
                  <a:outerShdw blurRad="50800" dist="38100" dir="2700000" algn="tl" rotWithShape="0">
                    <a:prstClr val="black">
                      <a:alpha val="40000"/>
                    </a:prstClr>
                  </a:outerShdw>
                </a:effectLst>
                <a:latin typeface="+mn-lt"/>
              </a:rPr>
            </a:br>
            <a:endParaRPr lang="en-US" sz="3300" dirty="0">
              <a:ln>
                <a:solidFill>
                  <a:schemeClr val="tx1"/>
                </a:solidFill>
              </a:ln>
              <a:solidFill>
                <a:schemeClr val="bg1"/>
              </a:solidFill>
              <a:effectLst>
                <a:outerShdw blurRad="50800" dist="38100" dir="2700000" algn="tl" rotWithShape="0">
                  <a:prstClr val="black">
                    <a:alpha val="40000"/>
                  </a:prstClr>
                </a:outerShdw>
              </a:effectLst>
              <a:latin typeface="+mn-lt"/>
            </a:endParaRPr>
          </a:p>
        </p:txBody>
      </p:sp>
      <p:sp>
        <p:nvSpPr>
          <p:cNvPr id="3" name="TextBox 2">
            <a:extLst>
              <a:ext uri="{FF2B5EF4-FFF2-40B4-BE49-F238E27FC236}">
                <a16:creationId xmlns:a16="http://schemas.microsoft.com/office/drawing/2014/main" id="{5AB97512-7401-41E1-AF9E-9830F2B3C889}"/>
              </a:ext>
            </a:extLst>
          </p:cNvPr>
          <p:cNvSpPr txBox="1"/>
          <p:nvPr/>
        </p:nvSpPr>
        <p:spPr>
          <a:xfrm>
            <a:off x="993449" y="2127689"/>
            <a:ext cx="7319473" cy="553998"/>
          </a:xfrm>
          <a:prstGeom prst="rect">
            <a:avLst/>
          </a:prstGeom>
          <a:noFill/>
        </p:spPr>
        <p:txBody>
          <a:bodyPr wrap="square" rtlCol="0">
            <a:spAutoFit/>
          </a:bodyPr>
          <a:lstStyle/>
          <a:p>
            <a:pPr>
              <a:spcAft>
                <a:spcPts val="900"/>
              </a:spcAft>
            </a:pPr>
            <a:r>
              <a:rPr lang="en-US" sz="3000" b="1" dirty="0">
                <a:solidFill>
                  <a:schemeClr val="bg1"/>
                </a:solidFill>
                <a:latin typeface="Arial" panose="020B0604020202020204" pitchFamily="34" charset="0"/>
                <a:cs typeface="Arial" panose="020B0604020202020204" pitchFamily="34" charset="0"/>
              </a:rPr>
              <a:t>California State Affordability Initiatives</a:t>
            </a:r>
          </a:p>
        </p:txBody>
      </p:sp>
    </p:spTree>
    <p:extLst>
      <p:ext uri="{BB962C8B-B14F-4D97-AF65-F5344CB8AC3E}">
        <p14:creationId xmlns:p14="http://schemas.microsoft.com/office/powerpoint/2010/main" val="322706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B6BC15-EFF1-439F-B493-242D022D82C1}"/>
              </a:ext>
            </a:extLst>
          </p:cNvPr>
          <p:cNvSpPr>
            <a:spLocks noGrp="1"/>
          </p:cNvSpPr>
          <p:nvPr>
            <p:ph type="sldNum" sz="quarter" idx="4"/>
          </p:nvPr>
        </p:nvSpPr>
        <p:spPr/>
        <p:txBody>
          <a:bodyPr/>
          <a:lstStyle/>
          <a:p>
            <a:pPr defTabSz="685800">
              <a:defRPr/>
            </a:pPr>
            <a:fld id="{C8146628-1A01-9741-8A8B-916D51547CC7}" type="slidenum">
              <a:rPr lang="en-US" sz="525" b="0"/>
              <a:pPr defTabSz="685800">
                <a:defRPr/>
              </a:pPr>
              <a:t>32</a:t>
            </a:fld>
            <a:endParaRPr lang="en-US" sz="525" b="0" dirty="0"/>
          </a:p>
        </p:txBody>
      </p:sp>
      <p:sp>
        <p:nvSpPr>
          <p:cNvPr id="16" name="TextBox 15">
            <a:extLst>
              <a:ext uri="{FF2B5EF4-FFF2-40B4-BE49-F238E27FC236}">
                <a16:creationId xmlns:a16="http://schemas.microsoft.com/office/drawing/2014/main" id="{E3164417-084C-44E1-A6AD-7D14A40AEDF4}"/>
              </a:ext>
            </a:extLst>
          </p:cNvPr>
          <p:cNvSpPr txBox="1"/>
          <p:nvPr/>
        </p:nvSpPr>
        <p:spPr>
          <a:xfrm>
            <a:off x="548640" y="3822192"/>
            <a:ext cx="5696712" cy="300082"/>
          </a:xfrm>
          <a:prstGeom prst="rect">
            <a:avLst/>
          </a:prstGeom>
          <a:noFill/>
        </p:spPr>
        <p:txBody>
          <a:bodyPr wrap="square" rtlCol="0">
            <a:spAutoFit/>
          </a:bodyPr>
          <a:lstStyle/>
          <a:p>
            <a:pPr defTabSz="685800">
              <a:defRPr/>
            </a:pPr>
            <a:endParaRPr lang="en-US" sz="1350" dirty="0">
              <a:solidFill>
                <a:prstClr val="black"/>
              </a:solidFill>
              <a:latin typeface="Calibri"/>
            </a:endParaRPr>
          </a:p>
        </p:txBody>
      </p:sp>
      <p:sp>
        <p:nvSpPr>
          <p:cNvPr id="3" name="TextBox 2">
            <a:extLst>
              <a:ext uri="{FF2B5EF4-FFF2-40B4-BE49-F238E27FC236}">
                <a16:creationId xmlns:a16="http://schemas.microsoft.com/office/drawing/2014/main" id="{F8B3DEEB-6978-42D6-8C85-B474EF7E945B}"/>
              </a:ext>
            </a:extLst>
          </p:cNvPr>
          <p:cNvSpPr txBox="1"/>
          <p:nvPr/>
        </p:nvSpPr>
        <p:spPr>
          <a:xfrm>
            <a:off x="335188" y="246839"/>
            <a:ext cx="5553075" cy="461665"/>
          </a:xfrm>
          <a:prstGeom prst="rect">
            <a:avLst/>
          </a:prstGeom>
          <a:noFill/>
        </p:spPr>
        <p:txBody>
          <a:bodyPr wrap="square" rtlCol="0">
            <a:spAutoFit/>
          </a:bodyPr>
          <a:lstStyle/>
          <a:p>
            <a:pPr defTabSz="685800">
              <a:defRPr/>
            </a:pPr>
            <a:r>
              <a:rPr lang="en-US" sz="2400" dirty="0">
                <a:solidFill>
                  <a:srgbClr val="19B9CA"/>
                </a:solidFill>
                <a:latin typeface="Arial" panose="020B0604020202020204" pitchFamily="34" charset="0"/>
                <a:cs typeface="Arial" panose="020B0604020202020204" pitchFamily="34" charset="0"/>
              </a:rPr>
              <a:t>State and federal updates</a:t>
            </a:r>
          </a:p>
        </p:txBody>
      </p:sp>
      <p:sp>
        <p:nvSpPr>
          <p:cNvPr id="5" name="TextBox 4">
            <a:extLst>
              <a:ext uri="{FF2B5EF4-FFF2-40B4-BE49-F238E27FC236}">
                <a16:creationId xmlns:a16="http://schemas.microsoft.com/office/drawing/2014/main" id="{8586641D-03C9-4B1F-8291-7C45945E6003}"/>
              </a:ext>
            </a:extLst>
          </p:cNvPr>
          <p:cNvSpPr txBox="1"/>
          <p:nvPr/>
        </p:nvSpPr>
        <p:spPr>
          <a:xfrm>
            <a:off x="2899458" y="964686"/>
            <a:ext cx="2335193" cy="300082"/>
          </a:xfrm>
          <a:prstGeom prst="rect">
            <a:avLst/>
          </a:prstGeom>
          <a:noFill/>
        </p:spPr>
        <p:txBody>
          <a:bodyPr wrap="square" rtlCol="0">
            <a:spAutoFit/>
          </a:bodyPr>
          <a:lstStyle/>
          <a:p>
            <a:pPr defTabSz="685800">
              <a:defRPr/>
            </a:pPr>
            <a:endParaRPr lang="en-US" sz="1350" dirty="0">
              <a:solidFill>
                <a:prstClr val="black"/>
              </a:solidFill>
              <a:latin typeface="Calibri"/>
            </a:endParaRPr>
          </a:p>
        </p:txBody>
      </p:sp>
      <p:sp>
        <p:nvSpPr>
          <p:cNvPr id="7" name="TextBox 6">
            <a:extLst>
              <a:ext uri="{FF2B5EF4-FFF2-40B4-BE49-F238E27FC236}">
                <a16:creationId xmlns:a16="http://schemas.microsoft.com/office/drawing/2014/main" id="{F242026C-9240-401F-A4AA-D948A6EA1B58}"/>
              </a:ext>
            </a:extLst>
          </p:cNvPr>
          <p:cNvSpPr txBox="1"/>
          <p:nvPr/>
        </p:nvSpPr>
        <p:spPr>
          <a:xfrm>
            <a:off x="335188" y="772751"/>
            <a:ext cx="8133112" cy="4870564"/>
          </a:xfrm>
          <a:prstGeom prst="rect">
            <a:avLst/>
          </a:prstGeom>
          <a:noFill/>
        </p:spPr>
        <p:txBody>
          <a:bodyPr wrap="square" rtlCol="0">
            <a:spAutoFit/>
          </a:bodyPr>
          <a:lstStyle/>
          <a:p>
            <a:pPr defTabSz="685800">
              <a:defRPr/>
            </a:pPr>
            <a:r>
              <a:rPr lang="en-US" b="1" dirty="0">
                <a:solidFill>
                  <a:srgbClr val="554D56"/>
                </a:solidFill>
                <a:latin typeface="Arial" panose="020B0604020202020204" pitchFamily="34" charset="0"/>
                <a:cs typeface="Arial" panose="020B0604020202020204" pitchFamily="34" charset="0"/>
              </a:rPr>
              <a:t>California Affordability Programs</a:t>
            </a:r>
          </a:p>
          <a:p>
            <a:pPr defTabSz="685800">
              <a:defRPr/>
            </a:pPr>
            <a:endParaRPr lang="en-US" dirty="0">
              <a:solidFill>
                <a:srgbClr val="554D56"/>
              </a:solidFill>
              <a:latin typeface="Arial" panose="020B0604020202020204" pitchFamily="34" charset="0"/>
              <a:cs typeface="Arial" panose="020B0604020202020204" pitchFamily="34" charset="0"/>
            </a:endParaRPr>
          </a:p>
          <a:p>
            <a:pPr marL="0" lvl="1" defTabSz="914355">
              <a:spcAft>
                <a:spcPts val="900"/>
              </a:spcAft>
              <a:buSzPct val="75000"/>
              <a:defRPr/>
            </a:pPr>
            <a:r>
              <a:rPr lang="en-US" dirty="0">
                <a:solidFill>
                  <a:srgbClr val="554D56"/>
                </a:solidFill>
                <a:latin typeface="Arial" panose="020B0604020202020204" pitchFamily="34" charset="0"/>
                <a:cs typeface="Arial" panose="020B0604020202020204" pitchFamily="34" charset="0"/>
              </a:rPr>
              <a:t>In late June, the Governor signed the state’s fiscal year 2019-20 budget which:</a:t>
            </a:r>
          </a:p>
          <a:p>
            <a:pPr marL="511151" lvl="2" indent="-282561" defTabSz="914355">
              <a:spcAft>
                <a:spcPts val="900"/>
              </a:spcAft>
              <a:buFont typeface="Wingdings" pitchFamily="2" charset="2"/>
              <a:buChar char="§"/>
              <a:defRPr/>
            </a:pPr>
            <a:r>
              <a:rPr lang="en-US" dirty="0">
                <a:solidFill>
                  <a:srgbClr val="554D56"/>
                </a:solidFill>
                <a:latin typeface="Arial" panose="020B0604020202020204" pitchFamily="34" charset="0"/>
                <a:cs typeface="Arial" panose="020B0604020202020204" pitchFamily="34" charset="0"/>
              </a:rPr>
              <a:t>Establishes a state subsidy program providing premium subsidies over the next three years for eligible individuals with incomes at or below 138 percent of the Federal Poverty Level (FPL) and above 200 and at or below 600 percent of the FPL.</a:t>
            </a:r>
          </a:p>
          <a:p>
            <a:pPr marL="511151" lvl="2" indent="-282561" defTabSz="914355">
              <a:spcAft>
                <a:spcPts val="900"/>
              </a:spcAft>
              <a:buFont typeface="Wingdings" pitchFamily="2" charset="2"/>
              <a:buChar char="§"/>
              <a:defRPr/>
            </a:pPr>
            <a:r>
              <a:rPr lang="en-US" dirty="0">
                <a:solidFill>
                  <a:srgbClr val="554D56"/>
                </a:solidFill>
                <a:latin typeface="Arial" panose="020B0604020202020204" pitchFamily="34" charset="0"/>
                <a:cs typeface="Arial" panose="020B0604020202020204" pitchFamily="34" charset="0"/>
              </a:rPr>
              <a:t>Establishes a California individual mandate and penalty starting in 2020 that closely mirrors the federal structure that was in place prior to the penalty being “zeroed out” by Congress.</a:t>
            </a:r>
          </a:p>
          <a:p>
            <a:pPr marL="511151" lvl="2" indent="-282561" defTabSz="914355">
              <a:spcAft>
                <a:spcPts val="900"/>
              </a:spcAft>
              <a:buFont typeface="Wingdings" pitchFamily="2" charset="2"/>
              <a:buChar char="§"/>
              <a:defRPr/>
            </a:pPr>
            <a:r>
              <a:rPr lang="en-US" dirty="0">
                <a:solidFill>
                  <a:srgbClr val="554D56"/>
                </a:solidFill>
                <a:latin typeface="Arial" panose="020B0604020202020204" pitchFamily="34" charset="0"/>
                <a:cs typeface="Arial" panose="020B0604020202020204" pitchFamily="34" charset="0"/>
              </a:rPr>
              <a:t>Expands state-only, full-scope Medi-Cal to individuals between 19 and 25 years old regardless of immigration status.</a:t>
            </a:r>
          </a:p>
          <a:p>
            <a:pPr marL="511151" lvl="2" indent="-282561" defTabSz="914355">
              <a:spcAft>
                <a:spcPts val="900"/>
              </a:spcAft>
              <a:buFont typeface="Wingdings" pitchFamily="2" charset="2"/>
              <a:buChar char="§"/>
              <a:defRPr/>
            </a:pPr>
            <a:endParaRPr lang="en-US" dirty="0">
              <a:solidFill>
                <a:srgbClr val="554D56"/>
              </a:solidFill>
              <a:latin typeface="Arial" panose="020B0604020202020204" pitchFamily="34" charset="0"/>
              <a:cs typeface="Arial" panose="020B0604020202020204" pitchFamily="34" charset="0"/>
            </a:endParaRPr>
          </a:p>
          <a:p>
            <a:pPr marL="511151" lvl="2" indent="-282561" defTabSz="914355">
              <a:spcAft>
                <a:spcPts val="900"/>
              </a:spcAft>
              <a:buFont typeface="Wingdings" pitchFamily="2" charset="2"/>
              <a:buChar char="§"/>
              <a:defRPr/>
            </a:pPr>
            <a:endParaRPr lang="en-US" dirty="0">
              <a:solidFill>
                <a:srgbClr val="554D56"/>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endParaRPr lang="en-US" sz="1350" dirty="0">
              <a:solidFill>
                <a:prstClr val="black"/>
              </a:solidFill>
              <a:latin typeface="Calibri"/>
            </a:endParaRPr>
          </a:p>
        </p:txBody>
      </p:sp>
    </p:spTree>
    <p:extLst>
      <p:ext uri="{BB962C8B-B14F-4D97-AF65-F5344CB8AC3E}">
        <p14:creationId xmlns:p14="http://schemas.microsoft.com/office/powerpoint/2010/main" val="2937736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33</a:t>
            </a:fld>
            <a:endParaRPr lang="en-US" sz="525" b="0" dirty="0">
              <a:solidFill>
                <a:srgbClr val="575A5D"/>
              </a:solidFill>
              <a:latin typeface="Arial" panose="020B0604020202020204" pitchFamily="34" charset="0"/>
              <a:cs typeface="Arial" panose="020B0604020202020204" pitchFamily="34" charset="0"/>
            </a:endParaRPr>
          </a:p>
        </p:txBody>
      </p:sp>
      <p:sp>
        <p:nvSpPr>
          <p:cNvPr id="19" name="object 17">
            <a:extLst>
              <a:ext uri="{FF2B5EF4-FFF2-40B4-BE49-F238E27FC236}">
                <a16:creationId xmlns:a16="http://schemas.microsoft.com/office/drawing/2014/main" id="{5D0E397B-EF54-4C1E-BC14-457484959583}"/>
              </a:ext>
            </a:extLst>
          </p:cNvPr>
          <p:cNvSpPr/>
          <p:nvPr/>
        </p:nvSpPr>
        <p:spPr>
          <a:xfrm>
            <a:off x="467615" y="1322475"/>
            <a:ext cx="3279478" cy="3398380"/>
          </a:xfrm>
          <a:prstGeom prst="rect">
            <a:avLst/>
          </a:prstGeom>
          <a:blipFill>
            <a:blip r:embed="rId3" cstate="print"/>
            <a:stretch>
              <a:fillRect/>
            </a:stretch>
          </a:blipFill>
        </p:spPr>
        <p:txBody>
          <a:bodyPr wrap="square" lIns="0" tIns="0" rIns="0" bIns="0" rtlCol="0"/>
          <a:lstStyle/>
          <a:p>
            <a:endParaRPr sz="1265"/>
          </a:p>
        </p:txBody>
      </p:sp>
      <p:sp>
        <p:nvSpPr>
          <p:cNvPr id="20" name="TextBox 19">
            <a:extLst>
              <a:ext uri="{FF2B5EF4-FFF2-40B4-BE49-F238E27FC236}">
                <a16:creationId xmlns:a16="http://schemas.microsoft.com/office/drawing/2014/main" id="{F1BF2AA2-9154-4B96-A91E-37607E14C2D9}"/>
              </a:ext>
            </a:extLst>
          </p:cNvPr>
          <p:cNvSpPr txBox="1"/>
          <p:nvPr/>
        </p:nvSpPr>
        <p:spPr>
          <a:xfrm>
            <a:off x="328156" y="183291"/>
            <a:ext cx="7386066" cy="461665"/>
          </a:xfrm>
          <a:prstGeom prst="rect">
            <a:avLst/>
          </a:prstGeom>
          <a:noFill/>
        </p:spPr>
        <p:txBody>
          <a:bodyPr wrap="square" rtlCol="0">
            <a:spAutoFit/>
          </a:bodyPr>
          <a:lstStyle/>
          <a:p>
            <a:r>
              <a:rPr lang="en-US" sz="2400" dirty="0">
                <a:solidFill>
                  <a:srgbClr val="19B9CA"/>
                </a:solidFill>
                <a:latin typeface="Arial" panose="020B0604020202020204" pitchFamily="34" charset="0"/>
                <a:cs typeface="Arial" panose="020B0604020202020204" pitchFamily="34" charset="0"/>
              </a:rPr>
              <a:t>Improving affordability for Californians  </a:t>
            </a:r>
            <a:endParaRPr lang="en-US"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82F26C1-D738-4330-9A6B-179BCA2124A2}"/>
              </a:ext>
            </a:extLst>
          </p:cNvPr>
          <p:cNvSpPr txBox="1"/>
          <p:nvPr/>
        </p:nvSpPr>
        <p:spPr>
          <a:xfrm>
            <a:off x="359903" y="844001"/>
            <a:ext cx="7896225" cy="646331"/>
          </a:xfrm>
          <a:prstGeom prst="rect">
            <a:avLst/>
          </a:prstGeom>
          <a:noFill/>
        </p:spPr>
        <p:txBody>
          <a:bodyPr wrap="square" rtlCol="0">
            <a:spAutoFit/>
          </a:bodyPr>
          <a:lstStyle/>
          <a:p>
            <a:pPr algn="ctr"/>
            <a:r>
              <a:rPr lang="en-US" b="1" dirty="0">
                <a:solidFill>
                  <a:schemeClr val="bg1">
                    <a:lumMod val="50000"/>
                  </a:schemeClr>
                </a:solidFill>
                <a:latin typeface="Arial" panose="020B0604020202020204" pitchFamily="34" charset="0"/>
                <a:cs typeface="Arial" panose="020B0604020202020204" pitchFamily="34" charset="0"/>
              </a:rPr>
              <a:t>California’s Health Care Affordability Programs </a:t>
            </a:r>
          </a:p>
          <a:p>
            <a:pPr algn="ct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0BBCACB-76BC-49C5-8355-B2BE97587A3A}"/>
              </a:ext>
            </a:extLst>
          </p:cNvPr>
          <p:cNvSpPr txBox="1"/>
          <p:nvPr/>
        </p:nvSpPr>
        <p:spPr>
          <a:xfrm>
            <a:off x="1767433" y="1427277"/>
            <a:ext cx="3460747" cy="1125949"/>
          </a:xfrm>
          <a:prstGeom prst="rect">
            <a:avLst/>
          </a:prstGeom>
          <a:noFill/>
        </p:spPr>
        <p:txBody>
          <a:bodyPr wrap="square" rtlCol="0">
            <a:spAutoFit/>
          </a:bodyPr>
          <a:lstStyle/>
          <a:p>
            <a:pPr>
              <a:spcAft>
                <a:spcPts val="450"/>
              </a:spcAft>
            </a:pPr>
            <a:r>
              <a:rPr lang="en-US" sz="2400" b="1" dirty="0">
                <a:solidFill>
                  <a:schemeClr val="accent1">
                    <a:lumMod val="75000"/>
                  </a:schemeClr>
                </a:solidFill>
                <a:latin typeface="Open sans light body"/>
              </a:rPr>
              <a:t>One and half billion dollars: 2020 - 2022</a:t>
            </a:r>
          </a:p>
          <a:p>
            <a:pPr marL="214313" indent="-214313">
              <a:spcAft>
                <a:spcPts val="450"/>
              </a:spcAft>
              <a:buFont typeface="Arial" panose="020B0604020202020204" pitchFamily="34" charset="0"/>
              <a:buChar char="•"/>
            </a:pPr>
            <a:endParaRPr lang="en-US" sz="1500" dirty="0">
              <a:solidFill>
                <a:schemeClr val="accent1">
                  <a:lumMod val="75000"/>
                </a:schemeClr>
              </a:solidFill>
              <a:latin typeface="Open sans light body"/>
            </a:endParaRPr>
          </a:p>
        </p:txBody>
      </p:sp>
      <p:sp>
        <p:nvSpPr>
          <p:cNvPr id="23" name="TextBox 22">
            <a:extLst>
              <a:ext uri="{FF2B5EF4-FFF2-40B4-BE49-F238E27FC236}">
                <a16:creationId xmlns:a16="http://schemas.microsoft.com/office/drawing/2014/main" id="{536EAAA7-7D40-43C9-8D32-92A7C67690D3}"/>
              </a:ext>
            </a:extLst>
          </p:cNvPr>
          <p:cNvSpPr txBox="1"/>
          <p:nvPr/>
        </p:nvSpPr>
        <p:spPr>
          <a:xfrm>
            <a:off x="2617835" y="2577129"/>
            <a:ext cx="2661588" cy="1200329"/>
          </a:xfrm>
          <a:prstGeom prst="rect">
            <a:avLst/>
          </a:prstGeom>
          <a:noFill/>
        </p:spPr>
        <p:txBody>
          <a:bodyPr wrap="square" rtlCol="0">
            <a:spAutoFit/>
          </a:bodyPr>
          <a:lstStyle/>
          <a:p>
            <a:r>
              <a:rPr lang="en-US" sz="2400" b="1" dirty="0">
                <a:solidFill>
                  <a:schemeClr val="accent1">
                    <a:lumMod val="75000"/>
                  </a:schemeClr>
                </a:solidFill>
                <a:latin typeface="Open sans light body"/>
              </a:rPr>
              <a:t>Nearly a million Californians eligible</a:t>
            </a:r>
          </a:p>
        </p:txBody>
      </p:sp>
      <p:sp>
        <p:nvSpPr>
          <p:cNvPr id="24" name="TextBox 23">
            <a:extLst>
              <a:ext uri="{FF2B5EF4-FFF2-40B4-BE49-F238E27FC236}">
                <a16:creationId xmlns:a16="http://schemas.microsoft.com/office/drawing/2014/main" id="{E28C2AC4-95DA-4EFD-AEC9-253686177581}"/>
              </a:ext>
            </a:extLst>
          </p:cNvPr>
          <p:cNvSpPr txBox="1"/>
          <p:nvPr/>
        </p:nvSpPr>
        <p:spPr>
          <a:xfrm>
            <a:off x="4950024" y="1595181"/>
            <a:ext cx="3767559" cy="2631490"/>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1500" dirty="0">
                <a:solidFill>
                  <a:srgbClr val="554D56"/>
                </a:solidFill>
                <a:latin typeface="Arial" panose="020B0604020202020204" pitchFamily="34" charset="0"/>
                <a:cs typeface="Arial" panose="020B0604020202020204" pitchFamily="34" charset="0"/>
              </a:rPr>
              <a:t>Only state affordability program in the country helping middle income individuals and families pay for health coverage</a:t>
            </a:r>
          </a:p>
          <a:p>
            <a:pPr marL="214313" indent="-214313">
              <a:spcAft>
                <a:spcPts val="900"/>
              </a:spcAft>
              <a:buFont typeface="Arial" panose="020B0604020202020204" pitchFamily="34" charset="0"/>
              <a:buChar char="•"/>
            </a:pPr>
            <a:r>
              <a:rPr lang="en-US" sz="1500" dirty="0">
                <a:solidFill>
                  <a:srgbClr val="554D56"/>
                </a:solidFill>
                <a:latin typeface="Arial" panose="020B0604020202020204" pitchFamily="34" charset="0"/>
                <a:cs typeface="Arial" panose="020B0604020202020204" pitchFamily="34" charset="0"/>
              </a:rPr>
              <a:t>Consumers who earn up to 600% of Federal Poverty Level or incomes of $75,000 for individuals and $150,000 for families of four</a:t>
            </a:r>
          </a:p>
          <a:p>
            <a:pPr marL="214313" indent="-214313">
              <a:spcAft>
                <a:spcPts val="900"/>
              </a:spcAft>
              <a:buFont typeface="Arial" panose="020B0604020202020204" pitchFamily="34" charset="0"/>
              <a:buChar char="•"/>
            </a:pPr>
            <a:r>
              <a:rPr lang="en-US" sz="1500" dirty="0">
                <a:solidFill>
                  <a:srgbClr val="554D56"/>
                </a:solidFill>
                <a:latin typeface="Arial" panose="020B0604020202020204" pitchFamily="34" charset="0"/>
                <a:cs typeface="Arial" panose="020B0604020202020204" pitchFamily="34" charset="0"/>
              </a:rPr>
              <a:t>State Individual Mandate and Penalty goes into effect January 1, 2020</a:t>
            </a:r>
          </a:p>
        </p:txBody>
      </p:sp>
      <p:sp>
        <p:nvSpPr>
          <p:cNvPr id="25" name="Oval 24">
            <a:extLst>
              <a:ext uri="{FF2B5EF4-FFF2-40B4-BE49-F238E27FC236}">
                <a16:creationId xmlns:a16="http://schemas.microsoft.com/office/drawing/2014/main" id="{A14B8B30-9B5E-4486-B146-193737F42287}"/>
              </a:ext>
            </a:extLst>
          </p:cNvPr>
          <p:cNvSpPr/>
          <p:nvPr/>
        </p:nvSpPr>
        <p:spPr>
          <a:xfrm>
            <a:off x="701468" y="1413397"/>
            <a:ext cx="983174" cy="981038"/>
          </a:xfrm>
          <a:prstGeom prst="ellipse">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BD8C8657-2577-4BFD-9594-EE25F3B43B2F}"/>
              </a:ext>
            </a:extLst>
          </p:cNvPr>
          <p:cNvSpPr/>
          <p:nvPr/>
        </p:nvSpPr>
        <p:spPr>
          <a:xfrm>
            <a:off x="1519092" y="2677132"/>
            <a:ext cx="983174" cy="981038"/>
          </a:xfrm>
          <a:prstGeom prst="ellipse">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pic>
        <p:nvPicPr>
          <p:cNvPr id="27" name="Graphic 26" descr="Group of people">
            <a:extLst>
              <a:ext uri="{FF2B5EF4-FFF2-40B4-BE49-F238E27FC236}">
                <a16:creationId xmlns:a16="http://schemas.microsoft.com/office/drawing/2014/main" id="{2FE304FA-3541-4C2D-988C-FECFA3B194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5110" y="2800183"/>
            <a:ext cx="731137" cy="731137"/>
          </a:xfrm>
          <a:prstGeom prst="rect">
            <a:avLst/>
          </a:prstGeom>
        </p:spPr>
      </p:pic>
      <p:pic>
        <p:nvPicPr>
          <p:cNvPr id="28" name="Graphic 27" descr="Money">
            <a:extLst>
              <a:ext uri="{FF2B5EF4-FFF2-40B4-BE49-F238E27FC236}">
                <a16:creationId xmlns:a16="http://schemas.microsoft.com/office/drawing/2014/main" id="{151A807A-0E90-4EEF-A8FF-AD9841B776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334" y="1514866"/>
            <a:ext cx="657441" cy="657441"/>
          </a:xfrm>
          <a:prstGeom prst="rect">
            <a:avLst/>
          </a:prstGeom>
        </p:spPr>
      </p:pic>
    </p:spTree>
    <p:extLst>
      <p:ext uri="{BB962C8B-B14F-4D97-AF65-F5344CB8AC3E}">
        <p14:creationId xmlns:p14="http://schemas.microsoft.com/office/powerpoint/2010/main" val="386110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34</a:t>
            </a:fld>
            <a:endParaRPr lang="en-US" sz="525" b="0" dirty="0">
              <a:solidFill>
                <a:srgbClr val="575A5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E59A1CD-EC0C-44EB-A515-28A8AD56576A}"/>
              </a:ext>
            </a:extLst>
          </p:cNvPr>
          <p:cNvSpPr txBox="1"/>
          <p:nvPr/>
        </p:nvSpPr>
        <p:spPr>
          <a:xfrm>
            <a:off x="163054" y="175584"/>
            <a:ext cx="7386066" cy="461665"/>
          </a:xfrm>
          <a:prstGeom prst="rect">
            <a:avLst/>
          </a:prstGeom>
          <a:noFill/>
        </p:spPr>
        <p:txBody>
          <a:bodyPr wrap="square" rtlCol="0">
            <a:spAutoFit/>
          </a:bodyPr>
          <a:lstStyle/>
          <a:p>
            <a:r>
              <a:rPr lang="en-US" sz="2400" dirty="0">
                <a:solidFill>
                  <a:srgbClr val="19B9CA"/>
                </a:solidFill>
                <a:latin typeface="Arial" panose="020B0604020202020204" pitchFamily="34" charset="0"/>
                <a:cs typeface="Arial" panose="020B0604020202020204" pitchFamily="34" charset="0"/>
              </a:rPr>
              <a:t>Improving affordability  </a:t>
            </a:r>
            <a:endParaRPr lang="en-US"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D465F68-BEEA-4D2F-A20E-5B1B0F45B5A2}"/>
              </a:ext>
            </a:extLst>
          </p:cNvPr>
          <p:cNvSpPr txBox="1"/>
          <p:nvPr/>
        </p:nvSpPr>
        <p:spPr>
          <a:xfrm>
            <a:off x="471943" y="820288"/>
            <a:ext cx="7896225" cy="646331"/>
          </a:xfrm>
          <a:prstGeom prst="rect">
            <a:avLst/>
          </a:prstGeom>
          <a:noFill/>
        </p:spPr>
        <p:txBody>
          <a:bodyPr wrap="square" rtlCol="0">
            <a:spAutoFit/>
          </a:bodyPr>
          <a:lstStyle/>
          <a:p>
            <a:pPr algn="ctr"/>
            <a:r>
              <a:rPr lang="en-US" b="1" dirty="0">
                <a:solidFill>
                  <a:srgbClr val="554D56"/>
                </a:solidFill>
                <a:latin typeface="Arial" panose="020B0604020202020204" pitchFamily="34" charset="0"/>
                <a:cs typeface="Arial" panose="020B0604020202020204" pitchFamily="34" charset="0"/>
              </a:rPr>
              <a:t>California’s Health Care Affordability Programs </a:t>
            </a:r>
          </a:p>
          <a:p>
            <a:pPr algn="ctr"/>
            <a:r>
              <a:rPr lang="en-US" b="1" dirty="0">
                <a:solidFill>
                  <a:srgbClr val="554D56"/>
                </a:solidFill>
                <a:latin typeface="Arial" panose="020B0604020202020204" pitchFamily="34" charset="0"/>
                <a:cs typeface="Arial" panose="020B0604020202020204" pitchFamily="34" charset="0"/>
              </a:rPr>
              <a:t>Effective January 1, 2020</a:t>
            </a:r>
          </a:p>
        </p:txBody>
      </p:sp>
      <p:graphicFrame>
        <p:nvGraphicFramePr>
          <p:cNvPr id="15" name="Table 14">
            <a:extLst>
              <a:ext uri="{FF2B5EF4-FFF2-40B4-BE49-F238E27FC236}">
                <a16:creationId xmlns:a16="http://schemas.microsoft.com/office/drawing/2014/main" id="{B51095C4-9EAD-4774-9AD9-E2D4D9DA65AB}"/>
              </a:ext>
            </a:extLst>
          </p:cNvPr>
          <p:cNvGraphicFramePr>
            <a:graphicFrameLocks noGrp="1"/>
          </p:cNvGraphicFramePr>
          <p:nvPr>
            <p:extLst/>
          </p:nvPr>
        </p:nvGraphicFramePr>
        <p:xfrm>
          <a:off x="636220" y="1588549"/>
          <a:ext cx="3458072" cy="3784859"/>
        </p:xfrm>
        <a:graphic>
          <a:graphicData uri="http://schemas.openxmlformats.org/drawingml/2006/table">
            <a:tbl>
              <a:tblPr firstRow="1" bandRow="1">
                <a:tableStyleId>{5C22544A-7EE6-4342-B048-85BDC9FD1C3A}</a:tableStyleId>
              </a:tblPr>
              <a:tblGrid>
                <a:gridCol w="3458072">
                  <a:extLst>
                    <a:ext uri="{9D8B030D-6E8A-4147-A177-3AD203B41FA5}">
                      <a16:colId xmlns:a16="http://schemas.microsoft.com/office/drawing/2014/main" val="1441276714"/>
                    </a:ext>
                  </a:extLst>
                </a:gridCol>
              </a:tblGrid>
              <a:tr h="512267">
                <a:tc>
                  <a:txBody>
                    <a:bodyPr/>
                    <a:lstStyle/>
                    <a:p>
                      <a:pPr marL="0" indent="0" algn="ctr">
                        <a:buFont typeface="Arial" panose="020B0604020202020204" pitchFamily="34" charset="0"/>
                        <a:buNone/>
                      </a:pPr>
                      <a:r>
                        <a:rPr lang="en-US" sz="1500" b="1" dirty="0">
                          <a:solidFill>
                            <a:srgbClr val="554D56"/>
                          </a:solidFill>
                          <a:latin typeface="Arial" panose="020B0604020202020204" pitchFamily="34" charset="0"/>
                          <a:cs typeface="Arial" panose="020B0604020202020204" pitchFamily="34" charset="0"/>
                        </a:rPr>
                        <a:t>State Subsidy</a:t>
                      </a:r>
                    </a:p>
                    <a:p>
                      <a:pPr marL="0" indent="0" algn="ctr">
                        <a:buFont typeface="Arial" panose="020B0604020202020204" pitchFamily="34" charset="0"/>
                        <a:buNone/>
                      </a:pPr>
                      <a:endParaRPr lang="en-US" sz="1400" dirty="0">
                        <a:solidFill>
                          <a:srgbClr val="554D56"/>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9824786"/>
                  </a:ext>
                </a:extLst>
              </a:tr>
              <a:tr h="984865">
                <a:tc>
                  <a:txBody>
                    <a:bodyPr/>
                    <a:lstStyle/>
                    <a:p>
                      <a:pPr marL="342900" indent="-342900">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New financial help for individuals up</a:t>
                      </a:r>
                      <a:r>
                        <a:rPr lang="en-US" sz="1400" b="1" dirty="0">
                          <a:solidFill>
                            <a:srgbClr val="554D56"/>
                          </a:solidFill>
                          <a:latin typeface="Arial" panose="020B0604020202020204" pitchFamily="34" charset="0"/>
                          <a:cs typeface="Arial" panose="020B0604020202020204" pitchFamily="34" charset="0"/>
                        </a:rPr>
                        <a:t> to 138% and between 200-600% </a:t>
                      </a:r>
                      <a:r>
                        <a:rPr lang="en-US" sz="1400" b="0" dirty="0">
                          <a:solidFill>
                            <a:srgbClr val="554D56"/>
                          </a:solidFill>
                          <a:latin typeface="Arial" panose="020B0604020202020204" pitchFamily="34" charset="0"/>
                          <a:cs typeface="Arial" panose="020B0604020202020204" pitchFamily="34" charset="0"/>
                        </a:rPr>
                        <a:t>Federal Poverty Level (FPL)</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813700"/>
                  </a:ext>
                </a:extLst>
              </a:tr>
              <a:tr h="1508760">
                <a:tc>
                  <a:txBody>
                    <a:bodyPr/>
                    <a:lstStyle/>
                    <a:p>
                      <a:pPr marL="342900" indent="-342900">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Extends eligibility for financial help to nearly million Californians, including AI/AN consumers</a:t>
                      </a:r>
                    </a:p>
                    <a:p>
                      <a:pPr marL="0" indent="0">
                        <a:buFont typeface="Arial" panose="020B0604020202020204" pitchFamily="34" charset="0"/>
                        <a:buNone/>
                      </a:pPr>
                      <a:endParaRPr lang="en-US" sz="1400" dirty="0">
                        <a:solidFill>
                          <a:srgbClr val="554D56"/>
                        </a:solidFill>
                        <a:latin typeface="Arial" panose="020B0604020202020204" pitchFamily="34" charset="0"/>
                        <a:cs typeface="Arial" panose="020B060402020202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54D56"/>
                          </a:solidFill>
                          <a:latin typeface="Arial" panose="020B0604020202020204" pitchFamily="34" charset="0"/>
                          <a:cs typeface="Arial" panose="020B0604020202020204" pitchFamily="34" charset="0"/>
                        </a:rPr>
                        <a:t>Covered California administers program</a:t>
                      </a:r>
                    </a:p>
                    <a:p>
                      <a:pPr marL="0" indent="0">
                        <a:buFont typeface="Arial" panose="020B0604020202020204" pitchFamily="34" charset="0"/>
                        <a:buNone/>
                      </a:pPr>
                      <a:endParaRPr lang="en-US" sz="1400" dirty="0">
                        <a:solidFill>
                          <a:srgbClr val="554D5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400" dirty="0">
                        <a:solidFill>
                          <a:srgbClr val="554D56"/>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4055037"/>
                  </a:ext>
                </a:extLst>
              </a:tr>
              <a:tr h="512267">
                <a:tc>
                  <a:txBody>
                    <a:bodyPr/>
                    <a:lstStyle/>
                    <a:p>
                      <a:pPr marL="0" indent="0">
                        <a:buFont typeface="Arial" panose="020B0604020202020204" pitchFamily="34" charset="0"/>
                        <a:buNone/>
                      </a:pPr>
                      <a:endParaRPr lang="en-US" sz="1500" dirty="0">
                        <a:solidFill>
                          <a:srgbClr val="554D56"/>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05904"/>
                  </a:ext>
                </a:extLst>
              </a:tr>
            </a:tbl>
          </a:graphicData>
        </a:graphic>
      </p:graphicFrame>
      <p:graphicFrame>
        <p:nvGraphicFramePr>
          <p:cNvPr id="17" name="Table 16">
            <a:extLst>
              <a:ext uri="{FF2B5EF4-FFF2-40B4-BE49-F238E27FC236}">
                <a16:creationId xmlns:a16="http://schemas.microsoft.com/office/drawing/2014/main" id="{8B635F41-CF9E-4FE4-A2B4-CCA918C3548D}"/>
              </a:ext>
            </a:extLst>
          </p:cNvPr>
          <p:cNvGraphicFramePr>
            <a:graphicFrameLocks noGrp="1"/>
          </p:cNvGraphicFramePr>
          <p:nvPr>
            <p:extLst/>
          </p:nvPr>
        </p:nvGraphicFramePr>
        <p:xfrm>
          <a:off x="4572000" y="1588548"/>
          <a:ext cx="4140843" cy="2844265"/>
        </p:xfrm>
        <a:graphic>
          <a:graphicData uri="http://schemas.openxmlformats.org/drawingml/2006/table">
            <a:tbl>
              <a:tblPr firstRow="1" bandRow="1">
                <a:tableStyleId>{5C22544A-7EE6-4342-B048-85BDC9FD1C3A}</a:tableStyleId>
              </a:tblPr>
              <a:tblGrid>
                <a:gridCol w="4140843">
                  <a:extLst>
                    <a:ext uri="{9D8B030D-6E8A-4147-A177-3AD203B41FA5}">
                      <a16:colId xmlns:a16="http://schemas.microsoft.com/office/drawing/2014/main" val="2549839145"/>
                    </a:ext>
                  </a:extLst>
                </a:gridCol>
              </a:tblGrid>
              <a:tr h="496358">
                <a:tc>
                  <a:txBody>
                    <a:bodyPr/>
                    <a:lstStyle/>
                    <a:p>
                      <a:pPr algn="ctr"/>
                      <a:r>
                        <a:rPr lang="en-US" sz="1500" dirty="0">
                          <a:solidFill>
                            <a:srgbClr val="554D56"/>
                          </a:solidFill>
                          <a:latin typeface="Arial" panose="020B0604020202020204" pitchFamily="34" charset="0"/>
                          <a:cs typeface="Arial" panose="020B0604020202020204" pitchFamily="34" charset="0"/>
                        </a:rPr>
                        <a:t>State Individual Mandate and Penalty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898537"/>
                  </a:ext>
                </a:extLst>
              </a:tr>
              <a:tr h="711897">
                <a:tc>
                  <a:txBody>
                    <a:bodyPr/>
                    <a:lstStyle/>
                    <a:p>
                      <a:pPr marL="285750" indent="-285750" algn="l" defTabSz="1219170" rtl="0" eaLnBrk="1" latinLnBrk="0" hangingPunct="1">
                        <a:buFont typeface="Arial" panose="020B0604020202020204" pitchFamily="34" charset="0"/>
                        <a:buChar char="•"/>
                      </a:pPr>
                      <a:r>
                        <a:rPr lang="en-US" sz="1400" kern="1200" dirty="0">
                          <a:solidFill>
                            <a:srgbClr val="554D56"/>
                          </a:solidFill>
                          <a:latin typeface="Arial" panose="020B0604020202020204" pitchFamily="34" charset="0"/>
                          <a:ea typeface="+mn-ea"/>
                          <a:cs typeface="Arial" panose="020B0604020202020204" pitchFamily="34" charset="0"/>
                        </a:rPr>
                        <a:t>Requires Californians to enroll in minimum essential coverage, receive an exemption or pay a penalty.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9966978"/>
                  </a:ext>
                </a:extLst>
              </a:tr>
              <a:tr h="713990">
                <a:tc>
                  <a:txBody>
                    <a:bodyPr/>
                    <a:lstStyle/>
                    <a:p>
                      <a:pPr marL="285750" indent="-285750">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Penalty is greater of </a:t>
                      </a:r>
                      <a:r>
                        <a:rPr lang="en-US" sz="1400" b="1" dirty="0">
                          <a:solidFill>
                            <a:srgbClr val="554D56"/>
                          </a:solidFill>
                          <a:latin typeface="Arial" panose="020B0604020202020204" pitchFamily="34" charset="0"/>
                          <a:cs typeface="Arial" panose="020B0604020202020204" pitchFamily="34" charset="0"/>
                        </a:rPr>
                        <a:t>$695 </a:t>
                      </a:r>
                      <a:r>
                        <a:rPr lang="en-US" sz="1400" b="0" dirty="0">
                          <a:solidFill>
                            <a:srgbClr val="554D56"/>
                          </a:solidFill>
                          <a:latin typeface="Arial" panose="020B0604020202020204" pitchFamily="34" charset="0"/>
                          <a:cs typeface="Arial" panose="020B0604020202020204" pitchFamily="34" charset="0"/>
                        </a:rPr>
                        <a:t>per adult (</a:t>
                      </a:r>
                      <a:r>
                        <a:rPr lang="en-US" sz="1400" b="1" dirty="0">
                          <a:solidFill>
                            <a:srgbClr val="554D56"/>
                          </a:solidFill>
                          <a:latin typeface="Arial" panose="020B0604020202020204" pitchFamily="34" charset="0"/>
                          <a:cs typeface="Arial" panose="020B0604020202020204" pitchFamily="34" charset="0"/>
                        </a:rPr>
                        <a:t>$347 </a:t>
                      </a:r>
                      <a:r>
                        <a:rPr lang="en-US" sz="1400" b="0" dirty="0">
                          <a:solidFill>
                            <a:srgbClr val="554D56"/>
                          </a:solidFill>
                          <a:latin typeface="Arial" panose="020B0604020202020204" pitchFamily="34" charset="0"/>
                          <a:cs typeface="Arial" panose="020B0604020202020204" pitchFamily="34" charset="0"/>
                        </a:rPr>
                        <a:t>per child)</a:t>
                      </a:r>
                      <a:r>
                        <a:rPr lang="en-US" sz="1400" b="1" dirty="0">
                          <a:solidFill>
                            <a:srgbClr val="554D56"/>
                          </a:solidFill>
                          <a:latin typeface="Arial" panose="020B0604020202020204" pitchFamily="34" charset="0"/>
                          <a:cs typeface="Arial" panose="020B0604020202020204" pitchFamily="34" charset="0"/>
                        </a:rPr>
                        <a:t> </a:t>
                      </a:r>
                      <a:r>
                        <a:rPr lang="en-US" sz="1400" b="0" dirty="0">
                          <a:solidFill>
                            <a:srgbClr val="554D56"/>
                          </a:solidFill>
                          <a:latin typeface="Arial" panose="020B0604020202020204" pitchFamily="34" charset="0"/>
                          <a:cs typeface="Arial" panose="020B0604020202020204" pitchFamily="34" charset="0"/>
                        </a:rPr>
                        <a:t>or</a:t>
                      </a:r>
                      <a:r>
                        <a:rPr lang="en-US" sz="1400" b="1" dirty="0">
                          <a:solidFill>
                            <a:srgbClr val="554D56"/>
                          </a:solidFill>
                          <a:latin typeface="Arial" panose="020B0604020202020204" pitchFamily="34" charset="0"/>
                          <a:cs typeface="Arial" panose="020B0604020202020204" pitchFamily="34" charset="0"/>
                        </a:rPr>
                        <a:t> 2.5%</a:t>
                      </a:r>
                      <a:r>
                        <a:rPr lang="en-US" sz="1400" dirty="0">
                          <a:solidFill>
                            <a:srgbClr val="554D56"/>
                          </a:solidFill>
                          <a:latin typeface="Arial" panose="020B0604020202020204" pitchFamily="34" charset="0"/>
                          <a:cs typeface="Arial" panose="020B0604020202020204" pitchFamily="34" charset="0"/>
                        </a:rPr>
                        <a:t> </a:t>
                      </a:r>
                      <a:r>
                        <a:rPr lang="en-US" sz="1400" b="0" dirty="0">
                          <a:solidFill>
                            <a:srgbClr val="554D56"/>
                          </a:solidFill>
                          <a:latin typeface="Arial" panose="020B0604020202020204" pitchFamily="34" charset="0"/>
                          <a:cs typeface="Arial" panose="020B0604020202020204" pitchFamily="34" charset="0"/>
                        </a:rPr>
                        <a:t>of annual household income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9971154"/>
                  </a:ext>
                </a:extLst>
              </a:tr>
              <a:tr h="891540">
                <a:tc>
                  <a:txBody>
                    <a:bodyPr/>
                    <a:lstStyle/>
                    <a:p>
                      <a:pPr marL="285750" indent="-285750">
                        <a:buFont typeface="Arial" panose="020B0604020202020204" pitchFamily="34" charset="0"/>
                        <a:buChar char="•"/>
                      </a:pPr>
                      <a:r>
                        <a:rPr lang="en-US" sz="1400" dirty="0">
                          <a:solidFill>
                            <a:srgbClr val="554D56"/>
                          </a:solidFill>
                          <a:latin typeface="Arial" panose="020B0604020202020204" pitchFamily="34" charset="0"/>
                          <a:cs typeface="Arial" panose="020B0604020202020204" pitchFamily="34" charset="0"/>
                        </a:rPr>
                        <a:t>Franchise Tax Board implements and collects penalties</a:t>
                      </a:r>
                    </a:p>
                    <a:p>
                      <a:pPr marL="0" indent="0">
                        <a:buFont typeface="Arial" panose="020B0604020202020204" pitchFamily="34" charset="0"/>
                        <a:buNone/>
                      </a:pPr>
                      <a:endParaRPr lang="en-US" sz="1400"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kern="1200" dirty="0">
                          <a:solidFill>
                            <a:srgbClr val="FF0000"/>
                          </a:solidFill>
                          <a:latin typeface="Arial" panose="020B0604020202020204" pitchFamily="34" charset="0"/>
                          <a:ea typeface="+mn-ea"/>
                          <a:cs typeface="Arial" panose="020B0604020202020204" pitchFamily="34" charset="0"/>
                        </a:rPr>
                        <a:t>AI/AN CONSUMERS ARE EXEMPT</a:t>
                      </a:r>
                      <a:endParaRPr lang="en-US" sz="1400" b="1" dirty="0">
                        <a:solidFill>
                          <a:srgbClr val="FF0000"/>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232265"/>
                  </a:ext>
                </a:extLst>
              </a:tr>
            </a:tbl>
          </a:graphicData>
        </a:graphic>
      </p:graphicFrame>
      <p:cxnSp>
        <p:nvCxnSpPr>
          <p:cNvPr id="18" name="Straight Connector 17">
            <a:extLst>
              <a:ext uri="{FF2B5EF4-FFF2-40B4-BE49-F238E27FC236}">
                <a16:creationId xmlns:a16="http://schemas.microsoft.com/office/drawing/2014/main" id="{44A23CDE-0F98-43B0-ACDB-EB598608E0C4}"/>
              </a:ext>
            </a:extLst>
          </p:cNvPr>
          <p:cNvCxnSpPr/>
          <p:nvPr/>
        </p:nvCxnSpPr>
        <p:spPr>
          <a:xfrm>
            <a:off x="4333145" y="1975710"/>
            <a:ext cx="0" cy="2263140"/>
          </a:xfrm>
          <a:prstGeom prst="line">
            <a:avLst/>
          </a:prstGeom>
          <a:ln w="28575">
            <a:solidFill>
              <a:srgbClr val="19B9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591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35</a:t>
            </a:fld>
            <a:endParaRPr lang="en-US" sz="525" b="0" dirty="0">
              <a:solidFill>
                <a:srgbClr val="575A5D"/>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6151921-0F9D-45A6-A016-DFE491B87F39}"/>
              </a:ext>
            </a:extLst>
          </p:cNvPr>
          <p:cNvGrpSpPr/>
          <p:nvPr/>
        </p:nvGrpSpPr>
        <p:grpSpPr>
          <a:xfrm>
            <a:off x="1020382" y="1004051"/>
            <a:ext cx="7103237" cy="3431383"/>
            <a:chOff x="156116" y="1386237"/>
            <a:chExt cx="8887523" cy="4211676"/>
          </a:xfrm>
        </p:grpSpPr>
        <p:pic>
          <p:nvPicPr>
            <p:cNvPr id="10" name="Picture 9">
              <a:extLst>
                <a:ext uri="{FF2B5EF4-FFF2-40B4-BE49-F238E27FC236}">
                  <a16:creationId xmlns:a16="http://schemas.microsoft.com/office/drawing/2014/main" id="{EFCA655F-5474-4420-A0AD-262BD9D96CF4}"/>
                </a:ext>
              </a:extLst>
            </p:cNvPr>
            <p:cNvPicPr>
              <a:picLocks noChangeAspect="1"/>
            </p:cNvPicPr>
            <p:nvPr/>
          </p:nvPicPr>
          <p:blipFill rotWithShape="1">
            <a:blip r:embed="rId3"/>
            <a:srcRect l="1680" t="5026" r="2690" b="5896"/>
            <a:stretch/>
          </p:blipFill>
          <p:spPr>
            <a:xfrm>
              <a:off x="156116" y="1386237"/>
              <a:ext cx="8887523" cy="4211676"/>
            </a:xfrm>
            <a:prstGeom prst="rect">
              <a:avLst/>
            </a:prstGeom>
          </p:spPr>
        </p:pic>
        <p:sp>
          <p:nvSpPr>
            <p:cNvPr id="11" name="Rectangle 10">
              <a:extLst>
                <a:ext uri="{FF2B5EF4-FFF2-40B4-BE49-F238E27FC236}">
                  <a16:creationId xmlns:a16="http://schemas.microsoft.com/office/drawing/2014/main" id="{D9FF6617-930D-4224-92D3-7690EFDCFE68}"/>
                </a:ext>
              </a:extLst>
            </p:cNvPr>
            <p:cNvSpPr/>
            <p:nvPr/>
          </p:nvSpPr>
          <p:spPr>
            <a:xfrm>
              <a:off x="5556738" y="2260879"/>
              <a:ext cx="3486901" cy="33370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Title 1">
            <a:extLst>
              <a:ext uri="{FF2B5EF4-FFF2-40B4-BE49-F238E27FC236}">
                <a16:creationId xmlns:a16="http://schemas.microsoft.com/office/drawing/2014/main" id="{0FC9A40E-AF7C-476D-ABAC-BEDE9164E789}"/>
              </a:ext>
            </a:extLst>
          </p:cNvPr>
          <p:cNvSpPr>
            <a:spLocks noGrp="1"/>
          </p:cNvSpPr>
          <p:nvPr>
            <p:ph type="title"/>
          </p:nvPr>
        </p:nvSpPr>
        <p:spPr>
          <a:xfrm>
            <a:off x="158749" y="164545"/>
            <a:ext cx="9461501" cy="480536"/>
          </a:xfrm>
        </p:spPr>
        <p:txBody>
          <a:bodyPr>
            <a:noAutofit/>
          </a:bodyPr>
          <a:lstStyle/>
          <a:p>
            <a:r>
              <a:rPr lang="en-US" b="0" cap="none" dirty="0"/>
              <a:t>New 2020 FPL chart for the state subsidy program</a:t>
            </a:r>
          </a:p>
        </p:txBody>
      </p:sp>
    </p:spTree>
    <p:extLst>
      <p:ext uri="{BB962C8B-B14F-4D97-AF65-F5344CB8AC3E}">
        <p14:creationId xmlns:p14="http://schemas.microsoft.com/office/powerpoint/2010/main" val="39341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36</a:t>
            </a:fld>
            <a:endParaRPr lang="en-US" sz="525" b="0" dirty="0">
              <a:solidFill>
                <a:srgbClr val="575A5D"/>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6DFA4F2-4EBF-4127-AB11-217DA916B19C}"/>
              </a:ext>
            </a:extLst>
          </p:cNvPr>
          <p:cNvSpPr>
            <a:spLocks noGrp="1"/>
          </p:cNvSpPr>
          <p:nvPr>
            <p:ph type="title"/>
          </p:nvPr>
        </p:nvSpPr>
        <p:spPr>
          <a:xfrm>
            <a:off x="193399" y="159735"/>
            <a:ext cx="8233049" cy="503396"/>
          </a:xfrm>
        </p:spPr>
        <p:txBody>
          <a:bodyPr>
            <a:normAutofit/>
          </a:bodyPr>
          <a:lstStyle/>
          <a:p>
            <a:r>
              <a:rPr lang="en-US" b="0" cap="none" dirty="0"/>
              <a:t>What consumers pay before subsidy kicks in</a:t>
            </a:r>
            <a:endParaRPr lang="en-US" b="0" cap="none" dirty="0">
              <a:solidFill>
                <a:srgbClr val="554D56"/>
              </a:solidFill>
            </a:endParaRPr>
          </a:p>
        </p:txBody>
      </p:sp>
      <p:graphicFrame>
        <p:nvGraphicFramePr>
          <p:cNvPr id="19" name="Chart 18">
            <a:extLst>
              <a:ext uri="{FF2B5EF4-FFF2-40B4-BE49-F238E27FC236}">
                <a16:creationId xmlns:a16="http://schemas.microsoft.com/office/drawing/2014/main" id="{28EC918F-AFCB-4F06-BC47-8137A88399B9}"/>
              </a:ext>
            </a:extLst>
          </p:cNvPr>
          <p:cNvGraphicFramePr>
            <a:graphicFrameLocks/>
          </p:cNvGraphicFramePr>
          <p:nvPr>
            <p:extLst/>
          </p:nvPr>
        </p:nvGraphicFramePr>
        <p:xfrm>
          <a:off x="455476" y="525542"/>
          <a:ext cx="8233049" cy="3899763"/>
        </p:xfrm>
        <a:graphic>
          <a:graphicData uri="http://schemas.openxmlformats.org/drawingml/2006/chart">
            <c:chart xmlns:c="http://schemas.openxmlformats.org/drawingml/2006/chart" xmlns:r="http://schemas.openxmlformats.org/officeDocument/2006/relationships" r:id="rId3"/>
          </a:graphicData>
        </a:graphic>
      </p:graphicFrame>
      <p:sp>
        <p:nvSpPr>
          <p:cNvPr id="20" name="Arrow: Left-Right 19">
            <a:extLst>
              <a:ext uri="{FF2B5EF4-FFF2-40B4-BE49-F238E27FC236}">
                <a16:creationId xmlns:a16="http://schemas.microsoft.com/office/drawing/2014/main" id="{B6242122-D8EE-4997-B499-DFBB3968B2DC}"/>
              </a:ext>
            </a:extLst>
          </p:cNvPr>
          <p:cNvSpPr/>
          <p:nvPr/>
        </p:nvSpPr>
        <p:spPr>
          <a:xfrm>
            <a:off x="3402281" y="4123307"/>
            <a:ext cx="5113070" cy="443233"/>
          </a:xfrm>
          <a:prstGeom prst="leftRightArrow">
            <a:avLst/>
          </a:prstGeom>
          <a:solidFill>
            <a:srgbClr val="19B9CA"/>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r>
              <a:rPr lang="en-US" sz="1200" b="1" dirty="0">
                <a:solidFill>
                  <a:prstClr val="white"/>
                </a:solidFill>
                <a:effectLst>
                  <a:outerShdw blurRad="38100" dist="38100" dir="2700000" algn="tl">
                    <a:srgbClr val="000000">
                      <a:alpha val="43137"/>
                    </a:srgbClr>
                  </a:outerShdw>
                </a:effectLst>
                <a:latin typeface="Open sans"/>
              </a:rPr>
              <a:t>200%-600% FPL</a:t>
            </a:r>
          </a:p>
        </p:txBody>
      </p:sp>
      <p:sp>
        <p:nvSpPr>
          <p:cNvPr id="21" name="Arrow: Left-Right 20">
            <a:extLst>
              <a:ext uri="{FF2B5EF4-FFF2-40B4-BE49-F238E27FC236}">
                <a16:creationId xmlns:a16="http://schemas.microsoft.com/office/drawing/2014/main" id="{3277B1A9-7A72-4629-8E28-C040D91BBE03}"/>
              </a:ext>
            </a:extLst>
          </p:cNvPr>
          <p:cNvSpPr/>
          <p:nvPr/>
        </p:nvSpPr>
        <p:spPr>
          <a:xfrm>
            <a:off x="774865" y="4123306"/>
            <a:ext cx="1799111" cy="443232"/>
          </a:xfrm>
          <a:prstGeom prst="leftRightArrow">
            <a:avLst/>
          </a:prstGeom>
          <a:solidFill>
            <a:srgbClr val="19B9CA"/>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a:defRPr/>
            </a:pPr>
            <a:r>
              <a:rPr lang="en-US" sz="1200" b="1" dirty="0">
                <a:solidFill>
                  <a:prstClr val="white"/>
                </a:solidFill>
                <a:effectLst>
                  <a:outerShdw blurRad="38100" dist="38100" dir="2700000" algn="tl">
                    <a:srgbClr val="000000">
                      <a:alpha val="43137"/>
                    </a:srgbClr>
                  </a:outerShdw>
                </a:effectLst>
                <a:latin typeface="Open sans"/>
              </a:rPr>
              <a:t>0%-138%</a:t>
            </a:r>
          </a:p>
        </p:txBody>
      </p:sp>
    </p:spTree>
    <p:extLst>
      <p:ext uri="{BB962C8B-B14F-4D97-AF65-F5344CB8AC3E}">
        <p14:creationId xmlns:p14="http://schemas.microsoft.com/office/powerpoint/2010/main" val="2149258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37</a:t>
            </a:fld>
            <a:endParaRPr lang="en-US" sz="525" b="0" dirty="0">
              <a:solidFill>
                <a:srgbClr val="575A5D"/>
              </a:solidFill>
              <a:latin typeface="Arial" panose="020B0604020202020204" pitchFamily="34" charset="0"/>
              <a:cs typeface="Arial" panose="020B0604020202020204" pitchFamily="34" charset="0"/>
            </a:endParaRPr>
          </a:p>
        </p:txBody>
      </p:sp>
      <p:sp>
        <p:nvSpPr>
          <p:cNvPr id="5" name="object 13">
            <a:extLst>
              <a:ext uri="{FF2B5EF4-FFF2-40B4-BE49-F238E27FC236}">
                <a16:creationId xmlns:a16="http://schemas.microsoft.com/office/drawing/2014/main" id="{8257F33B-483B-4B0F-94C2-2E8410AFA937}"/>
              </a:ext>
            </a:extLst>
          </p:cNvPr>
          <p:cNvSpPr txBox="1"/>
          <p:nvPr/>
        </p:nvSpPr>
        <p:spPr>
          <a:xfrm>
            <a:off x="6482271" y="4315763"/>
            <a:ext cx="2137172" cy="127438"/>
          </a:xfrm>
          <a:prstGeom prst="rect">
            <a:avLst/>
          </a:prstGeom>
        </p:spPr>
        <p:txBody>
          <a:bodyPr vert="horz" wrap="square" lIns="0" tIns="11906" rIns="0" bIns="0" rtlCol="0">
            <a:spAutoFit/>
          </a:bodyPr>
          <a:lstStyle/>
          <a:p>
            <a:pPr marL="11906">
              <a:spcBef>
                <a:spcPts val="94"/>
              </a:spcBef>
            </a:pPr>
            <a:r>
              <a:rPr sz="750" spc="5" dirty="0">
                <a:solidFill>
                  <a:srgbClr val="7F7F7F"/>
                </a:solidFill>
                <a:latin typeface="Arial"/>
                <a:cs typeface="Arial"/>
              </a:rPr>
              <a:t>Covered </a:t>
            </a:r>
            <a:r>
              <a:rPr sz="750" spc="-5" dirty="0">
                <a:solidFill>
                  <a:srgbClr val="7F7F7F"/>
                </a:solidFill>
                <a:latin typeface="Arial"/>
                <a:cs typeface="Arial"/>
              </a:rPr>
              <a:t>CA </a:t>
            </a:r>
            <a:r>
              <a:rPr sz="750" spc="5" dirty="0">
                <a:solidFill>
                  <a:srgbClr val="7F7F7F"/>
                </a:solidFill>
                <a:latin typeface="Arial"/>
                <a:cs typeface="Arial"/>
              </a:rPr>
              <a:t>Message </a:t>
            </a:r>
            <a:r>
              <a:rPr sz="750" spc="-5" dirty="0">
                <a:solidFill>
                  <a:srgbClr val="7F7F7F"/>
                </a:solidFill>
                <a:latin typeface="Arial"/>
                <a:cs typeface="Arial"/>
              </a:rPr>
              <a:t>Evaluation </a:t>
            </a:r>
            <a:r>
              <a:rPr sz="750" spc="-33" dirty="0">
                <a:solidFill>
                  <a:srgbClr val="7F7F7F"/>
                </a:solidFill>
                <a:latin typeface="Arial"/>
                <a:cs typeface="Arial"/>
              </a:rPr>
              <a:t>|</a:t>
            </a:r>
            <a:r>
              <a:rPr sz="750" spc="141" dirty="0">
                <a:solidFill>
                  <a:srgbClr val="7F7F7F"/>
                </a:solidFill>
                <a:latin typeface="Arial"/>
                <a:cs typeface="Arial"/>
              </a:rPr>
              <a:t> </a:t>
            </a:r>
            <a:r>
              <a:rPr sz="750" spc="-5" dirty="0">
                <a:solidFill>
                  <a:srgbClr val="7F7F7F"/>
                </a:solidFill>
                <a:latin typeface="Arial"/>
                <a:cs typeface="Arial"/>
              </a:rPr>
              <a:t>July </a:t>
            </a:r>
            <a:r>
              <a:rPr sz="750" dirty="0">
                <a:solidFill>
                  <a:srgbClr val="7F7F7F"/>
                </a:solidFill>
                <a:latin typeface="Arial"/>
                <a:cs typeface="Arial"/>
              </a:rPr>
              <a:t>16,</a:t>
            </a:r>
            <a:r>
              <a:rPr sz="750" spc="-89" dirty="0">
                <a:solidFill>
                  <a:srgbClr val="7F7F7F"/>
                </a:solidFill>
                <a:latin typeface="Arial"/>
                <a:cs typeface="Arial"/>
              </a:rPr>
              <a:t> </a:t>
            </a:r>
            <a:r>
              <a:rPr sz="750" dirty="0">
                <a:solidFill>
                  <a:srgbClr val="7F7F7F"/>
                </a:solidFill>
                <a:latin typeface="Arial"/>
                <a:cs typeface="Arial"/>
              </a:rPr>
              <a:t>2019</a:t>
            </a:r>
            <a:endParaRPr sz="750" dirty="0">
              <a:latin typeface="Arial"/>
              <a:cs typeface="Arial"/>
            </a:endParaRPr>
          </a:p>
        </p:txBody>
      </p:sp>
      <p:sp>
        <p:nvSpPr>
          <p:cNvPr id="10" name="Title 1">
            <a:extLst>
              <a:ext uri="{FF2B5EF4-FFF2-40B4-BE49-F238E27FC236}">
                <a16:creationId xmlns:a16="http://schemas.microsoft.com/office/drawing/2014/main" id="{5D4468C0-47F4-48E4-849C-4C8C87289F97}"/>
              </a:ext>
            </a:extLst>
          </p:cNvPr>
          <p:cNvSpPr>
            <a:spLocks noGrp="1"/>
          </p:cNvSpPr>
          <p:nvPr>
            <p:ph type="title"/>
          </p:nvPr>
        </p:nvSpPr>
        <p:spPr>
          <a:xfrm>
            <a:off x="180975" y="145495"/>
            <a:ext cx="8233049" cy="480536"/>
          </a:xfrm>
        </p:spPr>
        <p:txBody>
          <a:bodyPr>
            <a:normAutofit/>
          </a:bodyPr>
          <a:lstStyle/>
          <a:p>
            <a:r>
              <a:rPr lang="en-US" b="0" cap="none" dirty="0"/>
              <a:t>California subsidy scenario </a:t>
            </a:r>
            <a:endParaRPr lang="en-US" b="0" cap="none" dirty="0">
              <a:solidFill>
                <a:srgbClr val="554D56"/>
              </a:solidFill>
            </a:endParaRPr>
          </a:p>
        </p:txBody>
      </p:sp>
      <p:grpSp>
        <p:nvGrpSpPr>
          <p:cNvPr id="11" name="Group 10">
            <a:extLst>
              <a:ext uri="{FF2B5EF4-FFF2-40B4-BE49-F238E27FC236}">
                <a16:creationId xmlns:a16="http://schemas.microsoft.com/office/drawing/2014/main" id="{5B7BC720-372A-45D2-A291-9914F378C626}"/>
              </a:ext>
            </a:extLst>
          </p:cNvPr>
          <p:cNvGrpSpPr/>
          <p:nvPr/>
        </p:nvGrpSpPr>
        <p:grpSpPr>
          <a:xfrm>
            <a:off x="386394" y="908646"/>
            <a:ext cx="8233049" cy="3333136"/>
            <a:chOff x="289367" y="1323421"/>
            <a:chExt cx="11418908" cy="4503420"/>
          </a:xfrm>
          <a:effectLst/>
        </p:grpSpPr>
        <p:pic>
          <p:nvPicPr>
            <p:cNvPr id="12" name="Picture 11" descr="A screenshot of a cell phone&#10;&#10;Description generated with very high confidence">
              <a:extLst>
                <a:ext uri="{FF2B5EF4-FFF2-40B4-BE49-F238E27FC236}">
                  <a16:creationId xmlns:a16="http://schemas.microsoft.com/office/drawing/2014/main" id="{483E61E6-EAE9-4367-A82D-D0AD3F5DC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95" y="1323421"/>
              <a:ext cx="11041380" cy="45034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Oval 12">
              <a:extLst>
                <a:ext uri="{FF2B5EF4-FFF2-40B4-BE49-F238E27FC236}">
                  <a16:creationId xmlns:a16="http://schemas.microsoft.com/office/drawing/2014/main" id="{203D7238-1B6D-4FC9-BE65-8348E809C5F9}"/>
                </a:ext>
              </a:extLst>
            </p:cNvPr>
            <p:cNvSpPr/>
            <p:nvPr/>
          </p:nvSpPr>
          <p:spPr>
            <a:xfrm>
              <a:off x="289367" y="1875099"/>
              <a:ext cx="2395959" cy="1828801"/>
            </a:xfrm>
            <a:prstGeom prst="ellipse">
              <a:avLst/>
            </a:prstGeom>
            <a:noFill/>
            <a:ln w="28575">
              <a:solidFill>
                <a:srgbClr val="DCB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Open sans"/>
              </a:endParaRPr>
            </a:p>
          </p:txBody>
        </p:sp>
        <p:sp>
          <p:nvSpPr>
            <p:cNvPr id="14" name="Flowchart: Alternate Process 13">
              <a:extLst>
                <a:ext uri="{FF2B5EF4-FFF2-40B4-BE49-F238E27FC236}">
                  <a16:creationId xmlns:a16="http://schemas.microsoft.com/office/drawing/2014/main" id="{04714E0A-E55B-4C98-820B-2B64BDC3639A}"/>
                </a:ext>
              </a:extLst>
            </p:cNvPr>
            <p:cNvSpPr/>
            <p:nvPr/>
          </p:nvSpPr>
          <p:spPr>
            <a:xfrm>
              <a:off x="3194613" y="2812647"/>
              <a:ext cx="7974957" cy="289367"/>
            </a:xfrm>
            <a:prstGeom prst="flowChartAlternateProcess">
              <a:avLst/>
            </a:prstGeom>
            <a:noFill/>
            <a:ln w="28575">
              <a:solidFill>
                <a:srgbClr val="DCB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Open sans"/>
              </a:endParaRPr>
            </a:p>
          </p:txBody>
        </p:sp>
        <p:sp>
          <p:nvSpPr>
            <p:cNvPr id="15" name="Flowchart: Alternate Process 14">
              <a:extLst>
                <a:ext uri="{FF2B5EF4-FFF2-40B4-BE49-F238E27FC236}">
                  <a16:creationId xmlns:a16="http://schemas.microsoft.com/office/drawing/2014/main" id="{177FE981-6EFE-4D18-929B-461AA55B3F17}"/>
                </a:ext>
              </a:extLst>
            </p:cNvPr>
            <p:cNvSpPr/>
            <p:nvPr/>
          </p:nvSpPr>
          <p:spPr>
            <a:xfrm>
              <a:off x="9213448" y="4107538"/>
              <a:ext cx="1886674" cy="289367"/>
            </a:xfrm>
            <a:prstGeom prst="flowChartAlternateProcess">
              <a:avLst/>
            </a:prstGeom>
            <a:noFill/>
            <a:ln w="28575">
              <a:solidFill>
                <a:srgbClr val="DCB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Open sans"/>
              </a:endParaRPr>
            </a:p>
          </p:txBody>
        </p:sp>
      </p:grpSp>
    </p:spTree>
    <p:extLst>
      <p:ext uri="{BB962C8B-B14F-4D97-AF65-F5344CB8AC3E}">
        <p14:creationId xmlns:p14="http://schemas.microsoft.com/office/powerpoint/2010/main" val="1671374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3468A8-A81D-4A2B-BBFC-13EEB4F228BE}"/>
              </a:ext>
            </a:extLst>
          </p:cNvPr>
          <p:cNvSpPr>
            <a:spLocks noGrp="1"/>
          </p:cNvSpPr>
          <p:nvPr>
            <p:ph type="sldNum" sz="quarter" idx="4"/>
          </p:nvPr>
        </p:nvSpPr>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38</a:t>
            </a:fld>
            <a:endParaRPr lang="en-US" sz="525" b="0" dirty="0">
              <a:solidFill>
                <a:srgbClr val="575A5D"/>
              </a:solidFill>
              <a:latin typeface="Arial" panose="020B0604020202020204" pitchFamily="34" charset="0"/>
              <a:cs typeface="Arial" panose="020B0604020202020204" pitchFamily="34" charset="0"/>
            </a:endParaRPr>
          </a:p>
        </p:txBody>
      </p:sp>
      <p:sp>
        <p:nvSpPr>
          <p:cNvPr id="8" name="Title 9">
            <a:extLst>
              <a:ext uri="{FF2B5EF4-FFF2-40B4-BE49-F238E27FC236}">
                <a16:creationId xmlns:a16="http://schemas.microsoft.com/office/drawing/2014/main" id="{55A93A2D-9EB0-46FC-9BC9-70F36066EA1C}"/>
              </a:ext>
            </a:extLst>
          </p:cNvPr>
          <p:cNvSpPr>
            <a:spLocks noGrp="1"/>
          </p:cNvSpPr>
          <p:nvPr>
            <p:ph type="title"/>
          </p:nvPr>
        </p:nvSpPr>
        <p:spPr>
          <a:xfrm>
            <a:off x="174622" y="155238"/>
            <a:ext cx="7886700" cy="514826"/>
          </a:xfrm>
        </p:spPr>
        <p:txBody>
          <a:bodyPr/>
          <a:lstStyle/>
          <a:p>
            <a:r>
              <a:rPr lang="en-US" sz="2100" b="0" cap="none" dirty="0">
                <a:ea typeface="+mn-ea"/>
              </a:rPr>
              <a:t>Understanding the cost of not having Minimal Essential Coverage</a:t>
            </a:r>
          </a:p>
        </p:txBody>
      </p:sp>
      <p:pic>
        <p:nvPicPr>
          <p:cNvPr id="9" name="Picture 4" descr="Image result for california state">
            <a:extLst>
              <a:ext uri="{FF2B5EF4-FFF2-40B4-BE49-F238E27FC236}">
                <a16:creationId xmlns:a16="http://schemas.microsoft.com/office/drawing/2014/main" id="{2EFF4EE1-B6AA-4586-8C6D-C861C4171890}"/>
              </a:ext>
            </a:extLst>
          </p:cNvPr>
          <p:cNvPicPr>
            <a:picLocks noChangeAspect="1" noChangeArrowheads="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0000" b="90000" l="10000" r="9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13294" t="11988" r="13021" b="9923"/>
          <a:stretch/>
        </p:blipFill>
        <p:spPr bwMode="auto">
          <a:xfrm>
            <a:off x="2575611" y="947785"/>
            <a:ext cx="3326156" cy="3524930"/>
          </a:xfrm>
          <a:prstGeom prst="rect">
            <a:avLst/>
          </a:prstGeom>
          <a:noFill/>
          <a:effectLst/>
        </p:spPr>
      </p:pic>
      <p:sp>
        <p:nvSpPr>
          <p:cNvPr id="11" name="Rectangle 10">
            <a:extLst>
              <a:ext uri="{FF2B5EF4-FFF2-40B4-BE49-F238E27FC236}">
                <a16:creationId xmlns:a16="http://schemas.microsoft.com/office/drawing/2014/main" id="{23011719-0461-4E6C-8CBD-E454BF13F878}"/>
              </a:ext>
            </a:extLst>
          </p:cNvPr>
          <p:cNvSpPr/>
          <p:nvPr/>
        </p:nvSpPr>
        <p:spPr>
          <a:xfrm>
            <a:off x="5422604" y="2873470"/>
            <a:ext cx="3466385" cy="623248"/>
          </a:xfrm>
          <a:prstGeom prst="rect">
            <a:avLst/>
          </a:prstGeom>
          <a:noFill/>
        </p:spPr>
        <p:txBody>
          <a:bodyPr wrap="square" lIns="68580" tIns="34290" rIns="68580" bIns="34290">
            <a:spAutoFit/>
          </a:bodyPr>
          <a:lstStyle/>
          <a:p>
            <a:pPr algn="ctr" defTabSz="685800">
              <a:defRPr/>
            </a:pPr>
            <a:r>
              <a:rPr lang="en-US" dirty="0">
                <a:ln w="0"/>
                <a:solidFill>
                  <a:srgbClr val="554D56"/>
                </a:solidFill>
                <a:latin typeface="Arial" panose="020B0604020202020204" pitchFamily="34" charset="0"/>
                <a:cs typeface="Arial" panose="020B0604020202020204" pitchFamily="34" charset="0"/>
              </a:rPr>
              <a:t>2.5%</a:t>
            </a:r>
            <a:r>
              <a:rPr lang="en-US" b="1" dirty="0">
                <a:ln w="0"/>
                <a:solidFill>
                  <a:srgbClr val="554D56"/>
                </a:solidFill>
                <a:latin typeface="Arial" panose="020B0604020202020204" pitchFamily="34" charset="0"/>
                <a:cs typeface="Arial" panose="020B0604020202020204" pitchFamily="34" charset="0"/>
              </a:rPr>
              <a:t> </a:t>
            </a:r>
            <a:r>
              <a:rPr lang="en-US" dirty="0">
                <a:ln w="0"/>
                <a:solidFill>
                  <a:srgbClr val="554D56"/>
                </a:solidFill>
                <a:latin typeface="Arial" panose="020B0604020202020204" pitchFamily="34" charset="0"/>
                <a:cs typeface="Arial" panose="020B0604020202020204" pitchFamily="34" charset="0"/>
              </a:rPr>
              <a:t>of the annual household income, </a:t>
            </a:r>
            <a:r>
              <a:rPr lang="en-US" b="1" dirty="0">
                <a:ln w="0"/>
                <a:solidFill>
                  <a:srgbClr val="19B9CA"/>
                </a:solidFill>
                <a:latin typeface="Arial" panose="020B0604020202020204" pitchFamily="34" charset="0"/>
                <a:cs typeface="Arial" panose="020B0604020202020204" pitchFamily="34" charset="0"/>
              </a:rPr>
              <a:t>whichever is greater</a:t>
            </a:r>
          </a:p>
        </p:txBody>
      </p:sp>
      <p:sp>
        <p:nvSpPr>
          <p:cNvPr id="12" name="Rectangle 11">
            <a:extLst>
              <a:ext uri="{FF2B5EF4-FFF2-40B4-BE49-F238E27FC236}">
                <a16:creationId xmlns:a16="http://schemas.microsoft.com/office/drawing/2014/main" id="{DDE598BE-B950-4BB3-B03C-079F466BEC65}"/>
              </a:ext>
            </a:extLst>
          </p:cNvPr>
          <p:cNvSpPr/>
          <p:nvPr/>
        </p:nvSpPr>
        <p:spPr>
          <a:xfrm>
            <a:off x="5422605" y="1554549"/>
            <a:ext cx="3220336" cy="623248"/>
          </a:xfrm>
          <a:prstGeom prst="rect">
            <a:avLst/>
          </a:prstGeom>
          <a:noFill/>
        </p:spPr>
        <p:txBody>
          <a:bodyPr wrap="square" lIns="68580" tIns="34290" rIns="68580" bIns="34290">
            <a:spAutoFit/>
          </a:bodyPr>
          <a:lstStyle/>
          <a:p>
            <a:pPr algn="ctr" defTabSz="685800">
              <a:defRPr/>
            </a:pPr>
            <a:r>
              <a:rPr lang="en-US" dirty="0">
                <a:ln w="0"/>
                <a:solidFill>
                  <a:srgbClr val="554D56"/>
                </a:solidFill>
                <a:latin typeface="Arial" panose="020B0604020202020204" pitchFamily="34" charset="0"/>
                <a:cs typeface="Arial" panose="020B0604020202020204" pitchFamily="34" charset="0"/>
              </a:rPr>
              <a:t>A minimum of $695 per adult ($347 per child)</a:t>
            </a:r>
          </a:p>
        </p:txBody>
      </p:sp>
      <p:sp>
        <p:nvSpPr>
          <p:cNvPr id="16" name="Rectangle 15">
            <a:extLst>
              <a:ext uri="{FF2B5EF4-FFF2-40B4-BE49-F238E27FC236}">
                <a16:creationId xmlns:a16="http://schemas.microsoft.com/office/drawing/2014/main" id="{C4BF8247-04B3-4165-AC5F-96AACE985F0A}"/>
              </a:ext>
            </a:extLst>
          </p:cNvPr>
          <p:cNvSpPr/>
          <p:nvPr/>
        </p:nvSpPr>
        <p:spPr>
          <a:xfrm>
            <a:off x="5526863" y="2255098"/>
            <a:ext cx="3011819" cy="484748"/>
          </a:xfrm>
          <a:prstGeom prst="rect">
            <a:avLst/>
          </a:prstGeom>
          <a:noFill/>
          <a:effectLst/>
        </p:spPr>
        <p:txBody>
          <a:bodyPr wrap="square" lIns="68580" tIns="34290" rIns="68580" bIns="34290">
            <a:spAutoFit/>
          </a:bodyPr>
          <a:lstStyle/>
          <a:p>
            <a:pPr algn="ctr" defTabSz="685800">
              <a:defRPr/>
            </a:pPr>
            <a:r>
              <a:rPr lang="en-US" sz="2700" b="1" dirty="0">
                <a:ln w="0"/>
                <a:solidFill>
                  <a:srgbClr val="19B9CA"/>
                </a:solidFill>
                <a:latin typeface="Arial" panose="020B0604020202020204" pitchFamily="34" charset="0"/>
                <a:cs typeface="Arial" panose="020B0604020202020204" pitchFamily="34" charset="0"/>
              </a:rPr>
              <a:t>OR</a:t>
            </a:r>
          </a:p>
        </p:txBody>
      </p:sp>
      <p:sp>
        <p:nvSpPr>
          <p:cNvPr id="3" name="Rectangle 2">
            <a:extLst>
              <a:ext uri="{FF2B5EF4-FFF2-40B4-BE49-F238E27FC236}">
                <a16:creationId xmlns:a16="http://schemas.microsoft.com/office/drawing/2014/main" id="{2A3FD215-F334-4CBA-A705-EEA56299AB76}"/>
              </a:ext>
            </a:extLst>
          </p:cNvPr>
          <p:cNvSpPr/>
          <p:nvPr/>
        </p:nvSpPr>
        <p:spPr>
          <a:xfrm>
            <a:off x="5800175" y="3630341"/>
            <a:ext cx="2521844" cy="646331"/>
          </a:xfrm>
          <a:prstGeom prst="rect">
            <a:avLst/>
          </a:prstGeom>
        </p:spPr>
        <p:txBody>
          <a:bodyPr wrap="none">
            <a:spAutoFit/>
          </a:bodyPr>
          <a:lstStyle/>
          <a:p>
            <a:pPr lvl="0">
              <a:defRPr/>
            </a:pPr>
            <a:r>
              <a:rPr lang="en-US" sz="1200" dirty="0">
                <a:ln w="0"/>
                <a:solidFill>
                  <a:srgbClr val="554D56"/>
                </a:solidFill>
                <a:latin typeface="Arial" panose="020B0604020202020204" pitchFamily="34" charset="0"/>
                <a:cs typeface="Arial" panose="020B0604020202020204" pitchFamily="34" charset="0"/>
              </a:rPr>
              <a:t>**For example, a family of five </a:t>
            </a:r>
          </a:p>
          <a:p>
            <a:pPr lvl="0">
              <a:defRPr/>
            </a:pPr>
            <a:r>
              <a:rPr lang="en-US" sz="1200" dirty="0">
                <a:ln w="0"/>
                <a:solidFill>
                  <a:srgbClr val="554D56"/>
                </a:solidFill>
                <a:latin typeface="Arial" panose="020B0604020202020204" pitchFamily="34" charset="0"/>
                <a:cs typeface="Arial" panose="020B0604020202020204" pitchFamily="34" charset="0"/>
              </a:rPr>
              <a:t> could pay up to $16,980 in yearly </a:t>
            </a:r>
          </a:p>
          <a:p>
            <a:pPr lvl="0">
              <a:defRPr/>
            </a:pPr>
            <a:r>
              <a:rPr lang="en-US" sz="1200" dirty="0">
                <a:ln w="0"/>
                <a:solidFill>
                  <a:srgbClr val="554D56"/>
                </a:solidFill>
                <a:latin typeface="Arial" panose="020B0604020202020204" pitchFamily="34" charset="0"/>
                <a:cs typeface="Arial" panose="020B0604020202020204" pitchFamily="34" charset="0"/>
              </a:rPr>
              <a:t>penalty</a:t>
            </a:r>
          </a:p>
        </p:txBody>
      </p:sp>
      <p:sp>
        <p:nvSpPr>
          <p:cNvPr id="5" name="Rectangle 4">
            <a:extLst>
              <a:ext uri="{FF2B5EF4-FFF2-40B4-BE49-F238E27FC236}">
                <a16:creationId xmlns:a16="http://schemas.microsoft.com/office/drawing/2014/main" id="{AF5C6F21-5073-43E2-B7B4-DBED4C40F9B1}"/>
              </a:ext>
            </a:extLst>
          </p:cNvPr>
          <p:cNvSpPr/>
          <p:nvPr/>
        </p:nvSpPr>
        <p:spPr>
          <a:xfrm>
            <a:off x="174622" y="1866172"/>
            <a:ext cx="2759249" cy="1477328"/>
          </a:xfrm>
          <a:prstGeom prst="rect">
            <a:avLst/>
          </a:prstGeom>
        </p:spPr>
        <p:txBody>
          <a:bodyPr wrap="square">
            <a:spAutoFit/>
          </a:bodyPr>
          <a:lstStyle/>
          <a:p>
            <a:pPr marL="342900"/>
            <a:r>
              <a:rPr lang="en-US" dirty="0">
                <a:ln w="0"/>
                <a:solidFill>
                  <a:srgbClr val="554D56"/>
                </a:solidFill>
                <a:latin typeface="Arial" panose="020B0604020202020204" pitchFamily="34" charset="0"/>
                <a:cs typeface="Arial" panose="020B0604020202020204" pitchFamily="34" charset="0"/>
              </a:rPr>
              <a:t>Family members who are not AI/AN will be subject to the penalty even if the rest of the household is exempt. </a:t>
            </a:r>
          </a:p>
        </p:txBody>
      </p:sp>
    </p:spTree>
    <p:extLst>
      <p:ext uri="{BB962C8B-B14F-4D97-AF65-F5344CB8AC3E}">
        <p14:creationId xmlns:p14="http://schemas.microsoft.com/office/powerpoint/2010/main" val="282357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DF5E-F244-422C-B24B-732595A1D9A2}"/>
              </a:ext>
            </a:extLst>
          </p:cNvPr>
          <p:cNvSpPr>
            <a:spLocks noGrp="1"/>
          </p:cNvSpPr>
          <p:nvPr>
            <p:ph type="title"/>
          </p:nvPr>
        </p:nvSpPr>
        <p:spPr/>
        <p:txBody>
          <a:bodyPr>
            <a:noAutofit/>
          </a:bodyPr>
          <a:lstStyle/>
          <a:p>
            <a:r>
              <a:rPr lang="en-US" sz="2200" dirty="0"/>
              <a:t>FEDERAL REFORMS UNDER THE AFFORDABLE CARE ACT</a:t>
            </a:r>
          </a:p>
        </p:txBody>
      </p:sp>
      <p:sp>
        <p:nvSpPr>
          <p:cNvPr id="3" name="Text Placeholder 2">
            <a:extLst>
              <a:ext uri="{FF2B5EF4-FFF2-40B4-BE49-F238E27FC236}">
                <a16:creationId xmlns:a16="http://schemas.microsoft.com/office/drawing/2014/main" id="{8766F250-ECEF-4AEB-B1D6-4E8B242838B9}"/>
              </a:ext>
            </a:extLst>
          </p:cNvPr>
          <p:cNvSpPr>
            <a:spLocks noGrp="1"/>
          </p:cNvSpPr>
          <p:nvPr>
            <p:ph type="body" sz="quarter" idx="13"/>
          </p:nvPr>
        </p:nvSpPr>
        <p:spPr/>
        <p:txBody>
          <a:bodyPr>
            <a:noAutofit/>
          </a:bodyPr>
          <a:lstStyle/>
          <a:p>
            <a:pPr marL="0" indent="0" algn="ctr">
              <a:buNone/>
            </a:pPr>
            <a:r>
              <a:rPr lang="en-US" sz="1800" b="1" dirty="0"/>
              <a:t>Health Benefit Exchanges and Federal Subsidies: </a:t>
            </a:r>
          </a:p>
          <a:p>
            <a:pPr marL="0" indent="0" algn="ctr">
              <a:buNone/>
            </a:pPr>
            <a:r>
              <a:rPr lang="en-US" sz="1800" dirty="0"/>
              <a:t>Federal and state-based marketplaces to buy health insurance and receive financial assistance.</a:t>
            </a:r>
          </a:p>
          <a:p>
            <a:pPr marL="0" indent="0" algn="ctr">
              <a:buNone/>
            </a:pPr>
            <a:endParaRPr lang="en-US" sz="1800" dirty="0"/>
          </a:p>
          <a:p>
            <a:pPr marL="0" indent="0" algn="ctr">
              <a:buNone/>
            </a:pPr>
            <a:r>
              <a:rPr lang="en-US" sz="1800" b="1" dirty="0"/>
              <a:t>Insurance Market Reforms:</a:t>
            </a:r>
          </a:p>
          <a:p>
            <a:pPr marL="0" indent="0" algn="ctr">
              <a:buNone/>
            </a:pPr>
            <a:r>
              <a:rPr lang="en-US" sz="1800" dirty="0"/>
              <a:t>Guaranteed issue and renewal; no annual or lifetime limits;</a:t>
            </a:r>
          </a:p>
          <a:p>
            <a:pPr marL="0" indent="0" algn="ctr">
              <a:buNone/>
            </a:pPr>
            <a:r>
              <a:rPr lang="en-US" sz="1800" dirty="0"/>
              <a:t>coverage for essential health benefits; and dependent coverage up to age 26</a:t>
            </a:r>
          </a:p>
          <a:p>
            <a:pPr marL="0" indent="0">
              <a:buNone/>
            </a:pPr>
            <a:endParaRPr lang="en-US" sz="1800" dirty="0"/>
          </a:p>
          <a:p>
            <a:pPr marL="0" indent="0" algn="ctr">
              <a:buNone/>
            </a:pPr>
            <a:r>
              <a:rPr lang="en-US" sz="1800" b="1" dirty="0"/>
              <a:t>Medicaid Expansion:</a:t>
            </a:r>
          </a:p>
          <a:p>
            <a:pPr marL="0" indent="0" algn="ctr">
              <a:buNone/>
            </a:pPr>
            <a:r>
              <a:rPr lang="en-US" sz="1800" dirty="0"/>
              <a:t>Inclusion of low-income childless adults.</a:t>
            </a:r>
          </a:p>
          <a:p>
            <a:pPr marL="0" indent="0" algn="ctr">
              <a:buNone/>
            </a:pPr>
            <a:endParaRPr lang="en-US" sz="1800" b="1" dirty="0"/>
          </a:p>
          <a:p>
            <a:pPr marL="0" indent="0" algn="ctr">
              <a:buNone/>
            </a:pPr>
            <a:r>
              <a:rPr lang="en-US" sz="1800" b="1" dirty="0"/>
              <a:t>Individual/Employer Mandate: </a:t>
            </a:r>
          </a:p>
          <a:p>
            <a:pPr marL="0" indent="0" algn="ctr">
              <a:buNone/>
            </a:pPr>
            <a:r>
              <a:rPr lang="en-US" sz="1800" dirty="0"/>
              <a:t>Most U.S. citizens and legal residents required to have health coverage.</a:t>
            </a:r>
          </a:p>
          <a:p>
            <a:pPr marL="0" indent="0" algn="ctr">
              <a:buNone/>
            </a:pPr>
            <a:r>
              <a:rPr lang="en-US" sz="1800" dirty="0"/>
              <a:t>*Beginning in 2019, the individual mandate tax penalty is reduced to $0. </a:t>
            </a:r>
          </a:p>
          <a:p>
            <a:endParaRPr lang="en-US" sz="1800" dirty="0"/>
          </a:p>
        </p:txBody>
      </p:sp>
      <p:sp>
        <p:nvSpPr>
          <p:cNvPr id="4" name="Slide Number Placeholder 3">
            <a:extLst>
              <a:ext uri="{FF2B5EF4-FFF2-40B4-BE49-F238E27FC236}">
                <a16:creationId xmlns:a16="http://schemas.microsoft.com/office/drawing/2014/main" id="{7265CBD7-3718-4E77-9707-7E139E3C78C6}"/>
              </a:ext>
            </a:extLst>
          </p:cNvPr>
          <p:cNvSpPr>
            <a:spLocks noGrp="1"/>
          </p:cNvSpPr>
          <p:nvPr>
            <p:ph type="sldNum" sz="quarter" idx="4"/>
          </p:nvPr>
        </p:nvSpPr>
        <p:spPr/>
        <p:txBody>
          <a:bodyPr/>
          <a:lstStyle/>
          <a:p>
            <a:fld id="{C8146628-1A01-9741-8A8B-916D51547CC7}" type="slidenum">
              <a:rPr lang="en-US" smtClean="0"/>
              <a:pPr/>
              <a:t>3</a:t>
            </a:fld>
            <a:endParaRPr lang="en-US" dirty="0"/>
          </a:p>
        </p:txBody>
      </p:sp>
    </p:spTree>
    <p:extLst>
      <p:ext uri="{BB962C8B-B14F-4D97-AF65-F5344CB8AC3E}">
        <p14:creationId xmlns:p14="http://schemas.microsoft.com/office/powerpoint/2010/main" val="2402873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F2B5CD2-F309-478A-8D1C-69B8A5D48DF3}"/>
              </a:ext>
            </a:extLst>
          </p:cNvPr>
          <p:cNvSpPr/>
          <p:nvPr/>
        </p:nvSpPr>
        <p:spPr>
          <a:xfrm>
            <a:off x="7616531" y="2100519"/>
            <a:ext cx="933287" cy="90024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45F70269-40CD-48AC-812E-7453F396FD1D}"/>
              </a:ext>
            </a:extLst>
          </p:cNvPr>
          <p:cNvSpPr/>
          <p:nvPr/>
        </p:nvSpPr>
        <p:spPr>
          <a:xfrm>
            <a:off x="5412775" y="2092142"/>
            <a:ext cx="933287" cy="90024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DD038198-5C05-4730-ADFB-D278F014A3EA}"/>
              </a:ext>
            </a:extLst>
          </p:cNvPr>
          <p:cNvSpPr/>
          <p:nvPr/>
        </p:nvSpPr>
        <p:spPr>
          <a:xfrm>
            <a:off x="2939674" y="2075628"/>
            <a:ext cx="933287" cy="90024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a:extLst>
              <a:ext uri="{FF2B5EF4-FFF2-40B4-BE49-F238E27FC236}">
                <a16:creationId xmlns:a16="http://schemas.microsoft.com/office/drawing/2014/main" id="{4876C3A1-CF1A-490B-855D-E27A5E42BD0E}"/>
              </a:ext>
            </a:extLst>
          </p:cNvPr>
          <p:cNvSpPr/>
          <p:nvPr/>
        </p:nvSpPr>
        <p:spPr>
          <a:xfrm>
            <a:off x="466574" y="2067485"/>
            <a:ext cx="933287" cy="90024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FC08027-57B1-4D28-8ADE-6147ADCCA52E}"/>
              </a:ext>
            </a:extLst>
          </p:cNvPr>
          <p:cNvSpPr txBox="1"/>
          <p:nvPr/>
        </p:nvSpPr>
        <p:spPr>
          <a:xfrm>
            <a:off x="4989854" y="3025417"/>
            <a:ext cx="1779130" cy="1869743"/>
          </a:xfrm>
          <a:prstGeom prst="rect">
            <a:avLst/>
          </a:prstGeom>
          <a:noFill/>
        </p:spPr>
        <p:txBody>
          <a:bodyPr wrap="square" rtlCol="0">
            <a:spAutoFit/>
          </a:bodyPr>
          <a:lstStyle/>
          <a:p>
            <a:pPr algn="ctr"/>
            <a:r>
              <a:rPr lang="en-US" sz="2100" b="1" dirty="0">
                <a:solidFill>
                  <a:srgbClr val="19B9CA"/>
                </a:solidFill>
                <a:latin typeface="Arial" panose="020B0604020202020204" pitchFamily="34" charset="0"/>
                <a:cs typeface="Arial" panose="020B0604020202020204" pitchFamily="34" charset="0"/>
              </a:rPr>
              <a:t>229,000</a:t>
            </a:r>
            <a:r>
              <a:rPr lang="en-US" sz="2100" dirty="0">
                <a:solidFill>
                  <a:srgbClr val="19B9CA"/>
                </a:solidFill>
                <a:latin typeface="Arial" panose="020B0604020202020204" pitchFamily="34" charset="0"/>
                <a:cs typeface="Arial" panose="020B0604020202020204" pitchFamily="34" charset="0"/>
              </a:rPr>
              <a:t> </a:t>
            </a:r>
          </a:p>
          <a:p>
            <a:pPr algn="ctr"/>
            <a:r>
              <a:rPr lang="en-US" sz="1350" dirty="0">
                <a:solidFill>
                  <a:srgbClr val="554D56"/>
                </a:solidFill>
                <a:latin typeface="Arial" panose="020B0604020202020204" pitchFamily="34" charset="0"/>
                <a:cs typeface="Arial" panose="020B0604020202020204" pitchFamily="34" charset="0"/>
              </a:rPr>
              <a:t>new enrollments projected due to lower premium, new subsidy and the mandate/penalty</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2F2A71A1-CB2C-4CC8-8E4E-2F22BA2D03FC}"/>
              </a:ext>
            </a:extLst>
          </p:cNvPr>
          <p:cNvSpPr txBox="1"/>
          <p:nvPr/>
        </p:nvSpPr>
        <p:spPr>
          <a:xfrm>
            <a:off x="2205103" y="951118"/>
            <a:ext cx="4733795" cy="1131079"/>
          </a:xfrm>
          <a:prstGeom prst="rect">
            <a:avLst/>
          </a:prstGeom>
          <a:noFill/>
        </p:spPr>
        <p:txBody>
          <a:bodyPr wrap="square" rtlCol="0">
            <a:spAutoFit/>
          </a:bodyPr>
          <a:lstStyle/>
          <a:p>
            <a:pPr algn="ctr"/>
            <a:r>
              <a:rPr lang="en-US" sz="4050" b="1" dirty="0">
                <a:solidFill>
                  <a:srgbClr val="19B9CA"/>
                </a:solidFill>
                <a:latin typeface="Arial" panose="020B0604020202020204" pitchFamily="34" charset="0"/>
                <a:cs typeface="Arial" panose="020B0604020202020204" pitchFamily="34" charset="0"/>
              </a:rPr>
              <a:t>922,000 </a:t>
            </a:r>
          </a:p>
          <a:p>
            <a:pPr algn="ctr"/>
            <a:r>
              <a:rPr lang="en-US" sz="1350" dirty="0">
                <a:solidFill>
                  <a:srgbClr val="554D56"/>
                </a:solidFill>
                <a:latin typeface="Arial" panose="020B0604020202020204" pitchFamily="34" charset="0"/>
                <a:cs typeface="Arial" panose="020B0604020202020204" pitchFamily="34" charset="0"/>
              </a:rPr>
              <a:t>Individuals estimated eligible to receive a state subsidy</a:t>
            </a:r>
          </a:p>
          <a:p>
            <a:pPr algn="ctr"/>
            <a:endParaRPr lang="en-US" sz="1350" dirty="0">
              <a:latin typeface="Arial" panose="020B0604020202020204" pitchFamily="34" charset="0"/>
              <a:cs typeface="Arial" panose="020B0604020202020204" pitchFamily="34" charset="0"/>
            </a:endParaRPr>
          </a:p>
        </p:txBody>
      </p:sp>
      <p:pic>
        <p:nvPicPr>
          <p:cNvPr id="11" name="Graphic 10" descr="Group of people">
            <a:extLst>
              <a:ext uri="{FF2B5EF4-FFF2-40B4-BE49-F238E27FC236}">
                <a16:creationId xmlns:a16="http://schemas.microsoft.com/office/drawing/2014/main" id="{6A8829DF-670C-4A85-8CAE-E359F269E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6519" y="2182850"/>
            <a:ext cx="685800" cy="685800"/>
          </a:xfrm>
          <a:prstGeom prst="rect">
            <a:avLst/>
          </a:prstGeom>
        </p:spPr>
      </p:pic>
      <p:pic>
        <p:nvPicPr>
          <p:cNvPr id="13" name="Graphic 12" descr="Man with baby">
            <a:extLst>
              <a:ext uri="{FF2B5EF4-FFF2-40B4-BE49-F238E27FC236}">
                <a16:creationId xmlns:a16="http://schemas.microsoft.com/office/drawing/2014/main" id="{43C5DFFB-0D5C-4216-962C-9835348A41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798" y="2174708"/>
            <a:ext cx="685800" cy="685800"/>
          </a:xfrm>
          <a:prstGeom prst="rect">
            <a:avLst/>
          </a:prstGeom>
        </p:spPr>
      </p:pic>
      <p:sp>
        <p:nvSpPr>
          <p:cNvPr id="14" name="TextBox 13">
            <a:extLst>
              <a:ext uri="{FF2B5EF4-FFF2-40B4-BE49-F238E27FC236}">
                <a16:creationId xmlns:a16="http://schemas.microsoft.com/office/drawing/2014/main" id="{6E37D694-3BD2-47B2-AF46-45392871A54B}"/>
              </a:ext>
            </a:extLst>
          </p:cNvPr>
          <p:cNvSpPr txBox="1"/>
          <p:nvPr/>
        </p:nvSpPr>
        <p:spPr>
          <a:xfrm>
            <a:off x="54551" y="3073241"/>
            <a:ext cx="1779130" cy="1246495"/>
          </a:xfrm>
          <a:prstGeom prst="rect">
            <a:avLst/>
          </a:prstGeom>
          <a:noFill/>
        </p:spPr>
        <p:txBody>
          <a:bodyPr wrap="square" rtlCol="0">
            <a:spAutoFit/>
          </a:bodyPr>
          <a:lstStyle/>
          <a:p>
            <a:pPr algn="ctr"/>
            <a:r>
              <a:rPr lang="en-US" sz="2100" b="1" dirty="0">
                <a:solidFill>
                  <a:srgbClr val="19B9CA"/>
                </a:solidFill>
                <a:latin typeface="Arial" panose="020B0604020202020204" pitchFamily="34" charset="0"/>
                <a:cs typeface="Arial" panose="020B0604020202020204" pitchFamily="34" charset="0"/>
              </a:rPr>
              <a:t>235,000</a:t>
            </a:r>
          </a:p>
          <a:p>
            <a:pPr algn="ctr"/>
            <a:r>
              <a:rPr lang="en-US" sz="1350" dirty="0">
                <a:solidFill>
                  <a:srgbClr val="554D56"/>
                </a:solidFill>
                <a:latin typeface="Arial" panose="020B0604020202020204" pitchFamily="34" charset="0"/>
                <a:cs typeface="Arial" panose="020B0604020202020204" pitchFamily="34" charset="0"/>
              </a:rPr>
              <a:t>are middle-income Californians who don’t receive federal financial help</a:t>
            </a:r>
          </a:p>
        </p:txBody>
      </p:sp>
      <p:pic>
        <p:nvPicPr>
          <p:cNvPr id="16" name="Graphic 15" descr="Money">
            <a:extLst>
              <a:ext uri="{FF2B5EF4-FFF2-40B4-BE49-F238E27FC236}">
                <a16:creationId xmlns:a16="http://schemas.microsoft.com/office/drawing/2014/main" id="{99DA625B-8BE6-4B71-873E-EB58066A9B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3418" y="2167085"/>
            <a:ext cx="685800" cy="685800"/>
          </a:xfrm>
          <a:prstGeom prst="rect">
            <a:avLst/>
          </a:prstGeom>
        </p:spPr>
      </p:pic>
      <p:sp>
        <p:nvSpPr>
          <p:cNvPr id="17" name="TextBox 16">
            <a:extLst>
              <a:ext uri="{FF2B5EF4-FFF2-40B4-BE49-F238E27FC236}">
                <a16:creationId xmlns:a16="http://schemas.microsoft.com/office/drawing/2014/main" id="{02F8236A-445A-459A-912D-CE358CC305CC}"/>
              </a:ext>
            </a:extLst>
          </p:cNvPr>
          <p:cNvSpPr txBox="1"/>
          <p:nvPr/>
        </p:nvSpPr>
        <p:spPr>
          <a:xfrm>
            <a:off x="2516753" y="3067332"/>
            <a:ext cx="1779130" cy="1661993"/>
          </a:xfrm>
          <a:prstGeom prst="rect">
            <a:avLst/>
          </a:prstGeom>
          <a:noFill/>
        </p:spPr>
        <p:txBody>
          <a:bodyPr wrap="square" rtlCol="0">
            <a:spAutoFit/>
          </a:bodyPr>
          <a:lstStyle/>
          <a:p>
            <a:pPr algn="ctr"/>
            <a:r>
              <a:rPr lang="en-US" sz="2100" b="1" dirty="0">
                <a:solidFill>
                  <a:srgbClr val="19B9CA"/>
                </a:solidFill>
                <a:latin typeface="Arial" panose="020B0604020202020204" pitchFamily="34" charset="0"/>
                <a:cs typeface="Arial" panose="020B0604020202020204" pitchFamily="34" charset="0"/>
              </a:rPr>
              <a:t>$172 </a:t>
            </a:r>
          </a:p>
          <a:p>
            <a:pPr algn="ctr"/>
            <a:r>
              <a:rPr lang="en-US" sz="1350" dirty="0">
                <a:solidFill>
                  <a:srgbClr val="554D56"/>
                </a:solidFill>
                <a:latin typeface="Arial" panose="020B0604020202020204" pitchFamily="34" charset="0"/>
                <a:cs typeface="Arial" panose="020B0604020202020204" pitchFamily="34" charset="0"/>
              </a:rPr>
              <a:t>per household per month average state subsidy for middle-income Californians earning 400-600% FPL</a:t>
            </a:r>
          </a:p>
        </p:txBody>
      </p:sp>
      <p:sp>
        <p:nvSpPr>
          <p:cNvPr id="20" name="TextBox 19">
            <a:extLst>
              <a:ext uri="{FF2B5EF4-FFF2-40B4-BE49-F238E27FC236}">
                <a16:creationId xmlns:a16="http://schemas.microsoft.com/office/drawing/2014/main" id="{A8BE6F35-9E33-42C0-BDEB-209DE62F83D3}"/>
              </a:ext>
            </a:extLst>
          </p:cNvPr>
          <p:cNvSpPr txBox="1"/>
          <p:nvPr/>
        </p:nvSpPr>
        <p:spPr>
          <a:xfrm>
            <a:off x="7193610" y="3073241"/>
            <a:ext cx="1779130" cy="1246495"/>
          </a:xfrm>
          <a:prstGeom prst="rect">
            <a:avLst/>
          </a:prstGeom>
          <a:noFill/>
        </p:spPr>
        <p:txBody>
          <a:bodyPr wrap="square" rtlCol="0">
            <a:spAutoFit/>
          </a:bodyPr>
          <a:lstStyle/>
          <a:p>
            <a:pPr algn="ctr"/>
            <a:r>
              <a:rPr lang="en-US" sz="2100" b="1" dirty="0">
                <a:solidFill>
                  <a:srgbClr val="19B9CA"/>
                </a:solidFill>
                <a:latin typeface="Arial" panose="020B0604020202020204" pitchFamily="34" charset="0"/>
                <a:cs typeface="Arial" panose="020B0604020202020204" pitchFamily="34" charset="0"/>
              </a:rPr>
              <a:t>42,000</a:t>
            </a:r>
            <a:r>
              <a:rPr lang="en-US" sz="2100" dirty="0">
                <a:solidFill>
                  <a:srgbClr val="19B9CA"/>
                </a:solidFill>
                <a:latin typeface="Arial" panose="020B0604020202020204" pitchFamily="34" charset="0"/>
                <a:cs typeface="Arial" panose="020B0604020202020204" pitchFamily="34" charset="0"/>
              </a:rPr>
              <a:t> </a:t>
            </a:r>
          </a:p>
          <a:p>
            <a:pPr algn="ctr"/>
            <a:r>
              <a:rPr lang="en-US" sz="1350" dirty="0">
                <a:solidFill>
                  <a:srgbClr val="554D56"/>
                </a:solidFill>
                <a:latin typeface="Arial" panose="020B0604020202020204" pitchFamily="34" charset="0"/>
                <a:cs typeface="Arial" panose="020B0604020202020204" pitchFamily="34" charset="0"/>
              </a:rPr>
              <a:t>projected new consumers enrolling off-exchange directly with carriers</a:t>
            </a:r>
          </a:p>
        </p:txBody>
      </p:sp>
      <p:pic>
        <p:nvPicPr>
          <p:cNvPr id="22" name="Graphic 21" descr="Medical">
            <a:extLst>
              <a:ext uri="{FF2B5EF4-FFF2-40B4-BE49-F238E27FC236}">
                <a16:creationId xmlns:a16="http://schemas.microsoft.com/office/drawing/2014/main" id="{0234A74C-611F-4F6D-8C10-8BD7795C70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0275" y="2203554"/>
            <a:ext cx="685800" cy="685800"/>
          </a:xfrm>
          <a:prstGeom prst="rect">
            <a:avLst/>
          </a:prstGeom>
        </p:spPr>
      </p:pic>
      <p:sp>
        <p:nvSpPr>
          <p:cNvPr id="18" name="Title 1">
            <a:extLst>
              <a:ext uri="{FF2B5EF4-FFF2-40B4-BE49-F238E27FC236}">
                <a16:creationId xmlns:a16="http://schemas.microsoft.com/office/drawing/2014/main" id="{FA7EC821-9F55-40AF-820A-3CF616037BC3}"/>
              </a:ext>
            </a:extLst>
          </p:cNvPr>
          <p:cNvSpPr txBox="1">
            <a:spLocks/>
          </p:cNvSpPr>
          <p:nvPr/>
        </p:nvSpPr>
        <p:spPr>
          <a:xfrm>
            <a:off x="230160" y="175065"/>
            <a:ext cx="8233049" cy="90024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rgbClr val="19B9CA"/>
                </a:solidFill>
                <a:latin typeface="+mj-lt"/>
                <a:ea typeface="+mj-ea"/>
                <a:cs typeface="+mj-cs"/>
              </a:defRPr>
            </a:lvl1pPr>
          </a:lstStyle>
          <a:p>
            <a:pPr defTabSz="685800">
              <a:defRPr/>
            </a:pPr>
            <a:r>
              <a:rPr lang="en-US" sz="2400" dirty="0">
                <a:latin typeface="Arial" panose="020B0604020202020204" pitchFamily="34" charset="0"/>
                <a:cs typeface="Arial" panose="020B0604020202020204" pitchFamily="34" charset="0"/>
              </a:rPr>
              <a:t>2020 Projections of Who Benefits—AI/AN Consumers Will Benefit Depending on Income </a:t>
            </a:r>
            <a:endParaRPr lang="en-US" sz="2400" b="1" dirty="0">
              <a:solidFill>
                <a:srgbClr val="554D56"/>
              </a:solidFill>
              <a:latin typeface="Arial" panose="020B0604020202020204" pitchFamily="34" charset="0"/>
              <a:cs typeface="Arial" panose="020B0604020202020204" pitchFamily="34" charset="0"/>
            </a:endParaRPr>
          </a:p>
        </p:txBody>
      </p:sp>
      <p:sp>
        <p:nvSpPr>
          <p:cNvPr id="29" name="Slide Number Placeholder 6">
            <a:extLst>
              <a:ext uri="{FF2B5EF4-FFF2-40B4-BE49-F238E27FC236}">
                <a16:creationId xmlns:a16="http://schemas.microsoft.com/office/drawing/2014/main" id="{FBAA7CD5-97A5-4EF8-AFED-3AC7E7EEA019}"/>
              </a:ext>
            </a:extLst>
          </p:cNvPr>
          <p:cNvSpPr>
            <a:spLocks noGrp="1"/>
          </p:cNvSpPr>
          <p:nvPr>
            <p:ph type="sldNum" sz="quarter" idx="4"/>
          </p:nvPr>
        </p:nvSpPr>
        <p:spPr>
          <a:xfrm>
            <a:off x="8183783" y="4772061"/>
            <a:ext cx="731619" cy="273844"/>
          </a:xfrm>
        </p:spPr>
        <p:txBody>
          <a:bodyPr>
            <a:normAutofit/>
          </a:bodyPr>
          <a:lstStyle/>
          <a:p>
            <a:pPr defTabSz="685800">
              <a:spcAft>
                <a:spcPts val="450"/>
              </a:spcAft>
              <a:defRPr/>
            </a:pPr>
            <a:fld id="{687140BF-9ED8-482B-95BF-E72079A5317B}" type="slidenum">
              <a:rPr lang="en-US" sz="525" b="0">
                <a:solidFill>
                  <a:srgbClr val="575A5D"/>
                </a:solidFill>
                <a:latin typeface="Arial" panose="020B0604020202020204" pitchFamily="34" charset="0"/>
                <a:cs typeface="Arial" panose="020B0604020202020204" pitchFamily="34" charset="0"/>
              </a:rPr>
              <a:pPr defTabSz="685800">
                <a:spcAft>
                  <a:spcPts val="450"/>
                </a:spcAft>
                <a:defRPr/>
              </a:pPr>
              <a:t>39</a:t>
            </a:fld>
            <a:endParaRPr lang="en-US" sz="525" b="0" dirty="0">
              <a:solidFill>
                <a:srgbClr val="575A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130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695182"/>
            <a:ext cx="8686800" cy="449767"/>
          </a:xfrm>
        </p:spPr>
        <p:txBody>
          <a:bodyPr>
            <a:normAutofit fontScale="90000"/>
          </a:bodyPr>
          <a:lstStyle/>
          <a:p>
            <a:r>
              <a:rPr lang="en-US" dirty="0">
                <a:solidFill>
                  <a:schemeClr val="bg1"/>
                </a:solidFill>
              </a:rPr>
              <a:t>Tribal Clinic Referrals</a:t>
            </a:r>
            <a:br>
              <a:rPr lang="en-US" dirty="0">
                <a:solidFill>
                  <a:schemeClr val="bg1"/>
                </a:solidFill>
              </a:rPr>
            </a:br>
            <a:r>
              <a:rPr lang="en-US" dirty="0">
                <a:solidFill>
                  <a:schemeClr val="bg1"/>
                </a:solidFill>
              </a:rPr>
              <a:t>BACKGROUND AND UPDATE</a:t>
            </a:r>
          </a:p>
        </p:txBody>
      </p:sp>
      <p:sp>
        <p:nvSpPr>
          <p:cNvPr id="4" name="Slide Number Placeholder 3"/>
          <p:cNvSpPr>
            <a:spLocks noGrp="1"/>
          </p:cNvSpPr>
          <p:nvPr>
            <p:ph type="sldNum" sz="quarter" idx="4294967295"/>
          </p:nvPr>
        </p:nvSpPr>
        <p:spPr>
          <a:xfrm>
            <a:off x="8183783" y="4772061"/>
            <a:ext cx="731619" cy="273844"/>
          </a:xfrm>
        </p:spPr>
        <p:txBody>
          <a:bodyPr/>
          <a:lstStyle/>
          <a:p>
            <a:fld id="{C8146628-1A01-9741-8A8B-916D51547CC7}" type="slidenum">
              <a:rPr lang="en-US" smtClean="0"/>
              <a:pPr/>
              <a:t>40</a:t>
            </a:fld>
            <a:endParaRPr lang="en-US" dirty="0"/>
          </a:p>
        </p:txBody>
      </p:sp>
      <p:sp>
        <p:nvSpPr>
          <p:cNvPr id="5" name="Text Placeholder 2"/>
          <p:cNvSpPr txBox="1">
            <a:spLocks/>
          </p:cNvSpPr>
          <p:nvPr/>
        </p:nvSpPr>
        <p:spPr>
          <a:xfrm>
            <a:off x="228600" y="2620489"/>
            <a:ext cx="8686800" cy="882128"/>
          </a:xfrm>
          <a:prstGeom prst="rect">
            <a:avLst/>
          </a:prstGeom>
        </p:spPr>
        <p:txBody>
          <a:bodyPr vert="horz" lIns="91440" tIns="45720" rIns="91440" bIns="45720" rtlCol="0" anchor="t" anchorCtr="0">
            <a:normAutofit/>
          </a:bodyPr>
          <a:lstStyle>
            <a:lvl1pPr marL="0" indent="0" algn="ctr" defTabSz="914400" rtl="0" eaLnBrk="1" latinLnBrk="0" hangingPunct="1">
              <a:spcBef>
                <a:spcPts val="0"/>
              </a:spcBef>
              <a:buFont typeface="Arial" pitchFamily="34" charset="0"/>
              <a:buNone/>
              <a:defRPr sz="1600" b="0" i="0" kern="1200" spc="0" baseline="0">
                <a:solidFill>
                  <a:srgbClr val="5A5A59"/>
                </a:solidFill>
                <a:latin typeface="Arial"/>
                <a:ea typeface="+mn-ea"/>
                <a:cs typeface="Arial"/>
              </a:defRPr>
            </a:lvl1pPr>
            <a:lvl2pPr marL="457200" indent="0" algn="l" defTabSz="914400" rtl="0" eaLnBrk="1" latinLnBrk="0" hangingPunct="1">
              <a:spcBef>
                <a:spcPts val="0"/>
              </a:spcBef>
              <a:buSzPct val="75000"/>
              <a:buFont typeface="Courier New" pitchFamily="49"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ts val="0"/>
              </a:spcBef>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ts val="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ts val="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86181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FEC-18FE-4F4C-AF57-4EE6E0C8CB91}"/>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B765ACED-A6CF-4FCC-9D23-379CF38E52F0}"/>
              </a:ext>
            </a:extLst>
          </p:cNvPr>
          <p:cNvSpPr>
            <a:spLocks noGrp="1"/>
          </p:cNvSpPr>
          <p:nvPr>
            <p:ph type="body" sz="quarter" idx="13"/>
          </p:nvPr>
        </p:nvSpPr>
        <p:spPr/>
        <p:txBody>
          <a:bodyPr>
            <a:normAutofit/>
          </a:bodyPr>
          <a:lstStyle/>
          <a:p>
            <a:pPr>
              <a:spcBef>
                <a:spcPts val="1200"/>
              </a:spcBef>
              <a:buFont typeface="Arial" panose="020B0604020202020204" pitchFamily="34" charset="0"/>
              <a:buChar char="□"/>
            </a:pPr>
            <a:r>
              <a:rPr lang="en-US" dirty="0"/>
              <a:t>At the last Tribal Consultation Meeting in 2018, Covered California agreed to further investigate possible gaps in the process by which American Indian/Alaska Native (AI/AN) enrollees are referred by Indian Health Clinics to Qualified Health Plan (QHP) providers for covered health care services.</a:t>
            </a:r>
          </a:p>
          <a:p>
            <a:pPr>
              <a:spcBef>
                <a:spcPts val="1200"/>
              </a:spcBef>
            </a:pPr>
            <a:endParaRPr lang="en-US" sz="2000" dirty="0"/>
          </a:p>
        </p:txBody>
      </p:sp>
      <p:sp>
        <p:nvSpPr>
          <p:cNvPr id="4" name="Slide Number Placeholder 3">
            <a:extLst>
              <a:ext uri="{FF2B5EF4-FFF2-40B4-BE49-F238E27FC236}">
                <a16:creationId xmlns:a16="http://schemas.microsoft.com/office/drawing/2014/main" id="{608E5AED-14F6-48F0-AD68-ED92CD9C3D7E}"/>
              </a:ext>
            </a:extLst>
          </p:cNvPr>
          <p:cNvSpPr>
            <a:spLocks noGrp="1"/>
          </p:cNvSpPr>
          <p:nvPr>
            <p:ph type="sldNum" sz="quarter" idx="4"/>
          </p:nvPr>
        </p:nvSpPr>
        <p:spPr/>
        <p:txBody>
          <a:bodyPr/>
          <a:lstStyle/>
          <a:p>
            <a:fld id="{C8146628-1A01-9741-8A8B-916D51547CC7}" type="slidenum">
              <a:rPr lang="en-US" smtClean="0"/>
              <a:pPr/>
              <a:t>41</a:t>
            </a:fld>
            <a:endParaRPr lang="en-US" dirty="0"/>
          </a:p>
        </p:txBody>
      </p:sp>
    </p:spTree>
    <p:extLst>
      <p:ext uri="{BB962C8B-B14F-4D97-AF65-F5344CB8AC3E}">
        <p14:creationId xmlns:p14="http://schemas.microsoft.com/office/powerpoint/2010/main" val="914945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81F6-4C40-42C2-8D61-C1B5713B8547}"/>
              </a:ext>
            </a:extLst>
          </p:cNvPr>
          <p:cNvSpPr>
            <a:spLocks noGrp="1"/>
          </p:cNvSpPr>
          <p:nvPr>
            <p:ph type="title"/>
          </p:nvPr>
        </p:nvSpPr>
        <p:spPr/>
        <p:txBody>
          <a:bodyPr/>
          <a:lstStyle/>
          <a:p>
            <a:r>
              <a:rPr lang="en-US" dirty="0"/>
              <a:t>IDENTIFIED CHALLENGES</a:t>
            </a:r>
          </a:p>
        </p:txBody>
      </p:sp>
      <p:sp>
        <p:nvSpPr>
          <p:cNvPr id="3" name="Text Placeholder 2">
            <a:extLst>
              <a:ext uri="{FF2B5EF4-FFF2-40B4-BE49-F238E27FC236}">
                <a16:creationId xmlns:a16="http://schemas.microsoft.com/office/drawing/2014/main" id="{21677056-DE79-4793-A35F-006472904A1B}"/>
              </a:ext>
            </a:extLst>
          </p:cNvPr>
          <p:cNvSpPr>
            <a:spLocks noGrp="1"/>
          </p:cNvSpPr>
          <p:nvPr>
            <p:ph type="body" sz="quarter" idx="13"/>
          </p:nvPr>
        </p:nvSpPr>
        <p:spPr/>
        <p:txBody>
          <a:bodyPr>
            <a:normAutofit lnSpcReduction="10000"/>
          </a:bodyPr>
          <a:lstStyle/>
          <a:p>
            <a:pPr>
              <a:spcBef>
                <a:spcPts val="600"/>
              </a:spcBef>
              <a:buFont typeface="Arial" panose="020B0604020202020204" pitchFamily="34" charset="0"/>
              <a:buChar char="□"/>
            </a:pPr>
            <a:r>
              <a:rPr lang="en-US" dirty="0"/>
              <a:t>More information and assistance with Indian Health Clinic referrals to QHP issuers is needed.</a:t>
            </a:r>
          </a:p>
          <a:p>
            <a:pPr>
              <a:spcBef>
                <a:spcPts val="600"/>
              </a:spcBef>
              <a:buFont typeface="Arial" panose="020B0604020202020204" pitchFamily="34" charset="0"/>
              <a:buChar char="□"/>
            </a:pPr>
            <a:endParaRPr lang="en-US" sz="1200" dirty="0"/>
          </a:p>
          <a:p>
            <a:pPr>
              <a:spcBef>
                <a:spcPts val="600"/>
              </a:spcBef>
              <a:buFont typeface="Arial" panose="020B0604020202020204" pitchFamily="34" charset="0"/>
              <a:buChar char="□"/>
            </a:pPr>
            <a:r>
              <a:rPr lang="en-US" dirty="0"/>
              <a:t>Indian Health Clinic referrals vary and QHP issuers need specified information to process referrals.</a:t>
            </a:r>
          </a:p>
          <a:p>
            <a:pPr>
              <a:spcBef>
                <a:spcPts val="600"/>
              </a:spcBef>
              <a:buFont typeface="Arial" panose="020B0604020202020204" pitchFamily="34" charset="0"/>
              <a:buChar char="□"/>
            </a:pPr>
            <a:endParaRPr lang="en-US" sz="1200" dirty="0"/>
          </a:p>
          <a:p>
            <a:pPr>
              <a:spcBef>
                <a:spcPts val="600"/>
              </a:spcBef>
              <a:buFont typeface="Arial" panose="020B0604020202020204" pitchFamily="34" charset="0"/>
              <a:buChar char="□"/>
            </a:pPr>
            <a:r>
              <a:rPr lang="en-US" dirty="0"/>
              <a:t>There is not a standard process flow for referrals between all QHP issuers.</a:t>
            </a:r>
          </a:p>
          <a:p>
            <a:pPr>
              <a:spcBef>
                <a:spcPts val="600"/>
              </a:spcBef>
              <a:buFont typeface="Arial" panose="020B0604020202020204" pitchFamily="34" charset="0"/>
              <a:buChar char="□"/>
            </a:pPr>
            <a:endParaRPr lang="en-US" sz="1200" dirty="0"/>
          </a:p>
          <a:p>
            <a:pPr>
              <a:spcBef>
                <a:spcPts val="600"/>
              </a:spcBef>
              <a:buFont typeface="Arial" panose="020B0604020202020204" pitchFamily="34" charset="0"/>
              <a:buChar char="□"/>
            </a:pPr>
            <a:r>
              <a:rPr lang="en-US" dirty="0"/>
              <a:t>Process is needed to obtain refund for any incorrect charges for health care services.</a:t>
            </a:r>
          </a:p>
          <a:p>
            <a:pPr marL="0" indent="0">
              <a:spcBef>
                <a:spcPts val="600"/>
              </a:spcBef>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C01C50-3C69-49B0-B52B-C0C59E007556}"/>
              </a:ext>
            </a:extLst>
          </p:cNvPr>
          <p:cNvSpPr>
            <a:spLocks noGrp="1"/>
          </p:cNvSpPr>
          <p:nvPr>
            <p:ph type="sldNum" sz="quarter" idx="4"/>
          </p:nvPr>
        </p:nvSpPr>
        <p:spPr/>
        <p:txBody>
          <a:bodyPr/>
          <a:lstStyle/>
          <a:p>
            <a:fld id="{C8146628-1A01-9741-8A8B-916D51547CC7}" type="slidenum">
              <a:rPr lang="en-US" smtClean="0"/>
              <a:pPr/>
              <a:t>42</a:t>
            </a:fld>
            <a:endParaRPr lang="en-US" dirty="0"/>
          </a:p>
        </p:txBody>
      </p:sp>
    </p:spTree>
    <p:extLst>
      <p:ext uri="{BB962C8B-B14F-4D97-AF65-F5344CB8AC3E}">
        <p14:creationId xmlns:p14="http://schemas.microsoft.com/office/powerpoint/2010/main" val="152015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AMERICAN INDIAN/ALASKAN NATIVE ZERO-COST AND LIMITED-COST SHARING PLANS</a:t>
            </a:r>
          </a:p>
        </p:txBody>
      </p:sp>
      <p:sp>
        <p:nvSpPr>
          <p:cNvPr id="3" name="Text Placeholder 2"/>
          <p:cNvSpPr>
            <a:spLocks noGrp="1"/>
          </p:cNvSpPr>
          <p:nvPr>
            <p:ph type="body" sz="quarter" idx="13"/>
          </p:nvPr>
        </p:nvSpPr>
        <p:spPr>
          <a:xfrm>
            <a:off x="228600" y="1103026"/>
            <a:ext cx="8687108" cy="3805958"/>
          </a:xfrm>
        </p:spPr>
        <p:txBody>
          <a:bodyPr/>
          <a:lstStyle/>
          <a:p>
            <a:r>
              <a:rPr lang="en-US" b="1" dirty="0"/>
              <a:t>Zero-cost sharing plans: </a:t>
            </a:r>
            <a:r>
              <a:rPr lang="en-US" dirty="0"/>
              <a:t>If below 300 percent federal poverty level (FPL), consumer is eligible for AI/AN plan that is not subject to deductible, coinsurance and cost sharing.  Does not need a referral from an Indian Health Clinic.</a:t>
            </a:r>
          </a:p>
          <a:p>
            <a:pPr marL="0" indent="0">
              <a:buNone/>
            </a:pPr>
            <a:endParaRPr lang="en-US" sz="1200" dirty="0"/>
          </a:p>
          <a:p>
            <a:r>
              <a:rPr lang="en-US" b="1" dirty="0"/>
              <a:t>Limited-cost sharing plans: </a:t>
            </a:r>
            <a:r>
              <a:rPr lang="en-US" dirty="0"/>
              <a:t>If above 300 percent FPL, consumer is not subject to deductible, coinsurance and cost sharing if receiving health care services from an Indian Health Clinic or with a referral to a QHP provider from an Indian Health Clinic. </a:t>
            </a:r>
          </a:p>
        </p:txBody>
      </p:sp>
      <p:sp>
        <p:nvSpPr>
          <p:cNvPr id="4" name="Slide Number Placeholder 3"/>
          <p:cNvSpPr>
            <a:spLocks noGrp="1"/>
          </p:cNvSpPr>
          <p:nvPr>
            <p:ph type="sldNum" sz="quarter" idx="4"/>
          </p:nvPr>
        </p:nvSpPr>
        <p:spPr/>
        <p:txBody>
          <a:bodyPr/>
          <a:lstStyle/>
          <a:p>
            <a:fld id="{C8146628-1A01-9741-8A8B-916D51547CC7}" type="slidenum">
              <a:rPr lang="en-US" smtClean="0"/>
              <a:pPr/>
              <a:t>43</a:t>
            </a:fld>
            <a:endParaRPr lang="en-US" dirty="0"/>
          </a:p>
        </p:txBody>
      </p:sp>
    </p:spTree>
    <p:extLst>
      <p:ext uri="{BB962C8B-B14F-4D97-AF65-F5344CB8AC3E}">
        <p14:creationId xmlns:p14="http://schemas.microsoft.com/office/powerpoint/2010/main" val="4023553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CB1D-2F45-4475-A640-2B69BFF8B1CD}"/>
              </a:ext>
            </a:extLst>
          </p:cNvPr>
          <p:cNvSpPr>
            <a:spLocks noGrp="1"/>
          </p:cNvSpPr>
          <p:nvPr>
            <p:ph type="title"/>
          </p:nvPr>
        </p:nvSpPr>
        <p:spPr/>
        <p:txBody>
          <a:bodyPr/>
          <a:lstStyle/>
          <a:p>
            <a:r>
              <a:rPr lang="en-US" dirty="0"/>
              <a:t>WORK IN PROGRESS</a:t>
            </a:r>
          </a:p>
        </p:txBody>
      </p:sp>
      <p:sp>
        <p:nvSpPr>
          <p:cNvPr id="3" name="Text Placeholder 2">
            <a:extLst>
              <a:ext uri="{FF2B5EF4-FFF2-40B4-BE49-F238E27FC236}">
                <a16:creationId xmlns:a16="http://schemas.microsoft.com/office/drawing/2014/main" id="{B7AABFCE-4767-4932-B52D-B211AD6880DE}"/>
              </a:ext>
            </a:extLst>
          </p:cNvPr>
          <p:cNvSpPr>
            <a:spLocks noGrp="1"/>
          </p:cNvSpPr>
          <p:nvPr>
            <p:ph type="body" sz="quarter" idx="13"/>
          </p:nvPr>
        </p:nvSpPr>
        <p:spPr/>
        <p:txBody>
          <a:bodyPr/>
          <a:lstStyle/>
          <a:p>
            <a:pPr>
              <a:buFont typeface="Arial" panose="020B0604020202020204" pitchFamily="34" charset="0"/>
              <a:buChar char="□"/>
            </a:pPr>
            <a:r>
              <a:rPr lang="en-US" dirty="0"/>
              <a:t>Reaching out to several QHP issuers </a:t>
            </a:r>
          </a:p>
          <a:p>
            <a:pPr lvl="1">
              <a:buFont typeface="Wingdings" panose="05000000000000000000" pitchFamily="2" charset="2"/>
              <a:buChar char="§"/>
            </a:pPr>
            <a:r>
              <a:rPr lang="en-US" dirty="0"/>
              <a:t>Gathering information on the current status of Indian Health Clinic referrals and their internal processes</a:t>
            </a:r>
          </a:p>
          <a:p>
            <a:pPr lvl="1">
              <a:buFont typeface="Wingdings" panose="05000000000000000000" pitchFamily="2" charset="2"/>
              <a:buChar char="§"/>
            </a:pPr>
            <a:r>
              <a:rPr lang="en-US" dirty="0"/>
              <a:t>Shared draft Indian Health Clinic referral form template for review and feedback with carriers and Tribal partners</a:t>
            </a:r>
          </a:p>
          <a:p>
            <a:endParaRPr lang="en-US" dirty="0"/>
          </a:p>
          <a:p>
            <a:pPr>
              <a:buFont typeface="Arial" panose="020B0604020202020204" pitchFamily="34" charset="0"/>
              <a:buChar char="□"/>
            </a:pPr>
            <a:r>
              <a:rPr lang="en-US" dirty="0"/>
              <a:t>Creating model referral form</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3EB18FC-EF9C-42CA-86F2-78CC6861EA8C}"/>
              </a:ext>
            </a:extLst>
          </p:cNvPr>
          <p:cNvSpPr>
            <a:spLocks noGrp="1"/>
          </p:cNvSpPr>
          <p:nvPr>
            <p:ph type="sldNum" sz="quarter" idx="4"/>
          </p:nvPr>
        </p:nvSpPr>
        <p:spPr/>
        <p:txBody>
          <a:bodyPr/>
          <a:lstStyle/>
          <a:p>
            <a:fld id="{C8146628-1A01-9741-8A8B-916D51547CC7}" type="slidenum">
              <a:rPr lang="en-US" smtClean="0"/>
              <a:pPr/>
              <a:t>44</a:t>
            </a:fld>
            <a:endParaRPr lang="en-US" dirty="0"/>
          </a:p>
        </p:txBody>
      </p:sp>
    </p:spTree>
    <p:extLst>
      <p:ext uri="{BB962C8B-B14F-4D97-AF65-F5344CB8AC3E}">
        <p14:creationId xmlns:p14="http://schemas.microsoft.com/office/powerpoint/2010/main" val="1528466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12A9-BBF9-40D1-829B-14036496F240}"/>
              </a:ext>
            </a:extLst>
          </p:cNvPr>
          <p:cNvSpPr>
            <a:spLocks noGrp="1"/>
          </p:cNvSpPr>
          <p:nvPr>
            <p:ph type="title"/>
          </p:nvPr>
        </p:nvSpPr>
        <p:spPr/>
        <p:txBody>
          <a:bodyPr/>
          <a:lstStyle/>
          <a:p>
            <a:r>
              <a:rPr lang="en-US" dirty="0"/>
              <a:t>PROPOSED NEXT STEPS</a:t>
            </a:r>
          </a:p>
        </p:txBody>
      </p:sp>
      <p:sp>
        <p:nvSpPr>
          <p:cNvPr id="3" name="Text Placeholder 2">
            <a:extLst>
              <a:ext uri="{FF2B5EF4-FFF2-40B4-BE49-F238E27FC236}">
                <a16:creationId xmlns:a16="http://schemas.microsoft.com/office/drawing/2014/main" id="{1BE254F5-CF53-4C6C-99C0-04077409280D}"/>
              </a:ext>
            </a:extLst>
          </p:cNvPr>
          <p:cNvSpPr>
            <a:spLocks noGrp="1"/>
          </p:cNvSpPr>
          <p:nvPr>
            <p:ph type="body" sz="quarter" idx="13"/>
          </p:nvPr>
        </p:nvSpPr>
        <p:spPr/>
        <p:txBody>
          <a:bodyPr>
            <a:normAutofit/>
          </a:bodyPr>
          <a:lstStyle/>
          <a:p>
            <a:pPr marL="0" indent="0">
              <a:buNone/>
            </a:pPr>
            <a:endParaRPr lang="en-US" sz="1600" dirty="0"/>
          </a:p>
          <a:p>
            <a:r>
              <a:rPr lang="en-US" dirty="0"/>
              <a:t>Review, edit and finalize Indian Health Clinic suggested referral form template.  The final document will be posted on the Covered California website with use instructions.</a:t>
            </a:r>
          </a:p>
          <a:p>
            <a:endParaRPr lang="en-US" sz="1200" dirty="0"/>
          </a:p>
          <a:p>
            <a:endParaRPr lang="en-US" sz="1200" dirty="0"/>
          </a:p>
          <a:p>
            <a:pPr marL="400040"/>
            <a:r>
              <a:rPr lang="en-US" dirty="0"/>
              <a:t>What other means should Covered California use to share materials and information with AI/AN consumers and providers?</a:t>
            </a:r>
          </a:p>
          <a:p>
            <a:pPr marL="400040"/>
            <a:endParaRPr lang="en-US" sz="1200" dirty="0"/>
          </a:p>
          <a:p>
            <a:pPr lvl="1"/>
            <a:endParaRPr lang="en-US" dirty="0"/>
          </a:p>
          <a:p>
            <a:pPr marL="55562" indent="-55562"/>
            <a:endParaRPr lang="en-US" dirty="0"/>
          </a:p>
          <a:p>
            <a:pPr lvl="1"/>
            <a:endParaRPr lang="en-US" dirty="0"/>
          </a:p>
          <a:p>
            <a:pPr lvl="1">
              <a:buFont typeface="Arial" panose="020B0604020202020204" pitchFamily="34" charset="0"/>
              <a:buChar char="•"/>
            </a:pPr>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7CF6AC-60CB-44C3-869C-9E4A35553FBC}"/>
              </a:ext>
            </a:extLst>
          </p:cNvPr>
          <p:cNvSpPr>
            <a:spLocks noGrp="1"/>
          </p:cNvSpPr>
          <p:nvPr>
            <p:ph type="sldNum" sz="quarter" idx="4"/>
          </p:nvPr>
        </p:nvSpPr>
        <p:spPr/>
        <p:txBody>
          <a:bodyPr/>
          <a:lstStyle/>
          <a:p>
            <a:fld id="{C8146628-1A01-9741-8A8B-916D51547CC7}" type="slidenum">
              <a:rPr lang="en-US" smtClean="0"/>
              <a:pPr/>
              <a:t>45</a:t>
            </a:fld>
            <a:endParaRPr lang="en-US" dirty="0"/>
          </a:p>
        </p:txBody>
      </p:sp>
    </p:spTree>
    <p:extLst>
      <p:ext uri="{BB962C8B-B14F-4D97-AF65-F5344CB8AC3E}">
        <p14:creationId xmlns:p14="http://schemas.microsoft.com/office/powerpoint/2010/main" val="1680168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br>
              <a:rPr lang="en-US" dirty="0"/>
            </a:br>
            <a:endParaRPr lang="en-US" dirty="0"/>
          </a:p>
        </p:txBody>
      </p:sp>
      <p:sp>
        <p:nvSpPr>
          <p:cNvPr id="3" name="Text Placeholder 2"/>
          <p:cNvSpPr>
            <a:spLocks noGrp="1"/>
          </p:cNvSpPr>
          <p:nvPr>
            <p:ph type="body" idx="1"/>
          </p:nvPr>
        </p:nvSpPr>
        <p:spPr>
          <a:xfrm>
            <a:off x="228600" y="3161722"/>
            <a:ext cx="8686800" cy="1059757"/>
          </a:xfrm>
        </p:spPr>
        <p:txBody>
          <a:bodyPr>
            <a:normAutofit/>
          </a:bodyPr>
          <a:lstStyle/>
          <a:p>
            <a:r>
              <a:rPr lang="en-US" dirty="0"/>
              <a:t>Kelly Bradfield, Interim Tribal Liaison</a:t>
            </a:r>
          </a:p>
          <a:p>
            <a:r>
              <a:rPr lang="en-US" dirty="0"/>
              <a:t>Kelly.Bradfield@covered.ca.gov</a:t>
            </a:r>
          </a:p>
          <a:p>
            <a:r>
              <a:rPr lang="en-US" dirty="0"/>
              <a:t>(916) 228-8832</a:t>
            </a:r>
          </a:p>
        </p:txBody>
      </p:sp>
      <p:sp>
        <p:nvSpPr>
          <p:cNvPr id="4" name="Slide Number Placeholder 3"/>
          <p:cNvSpPr>
            <a:spLocks noGrp="1"/>
          </p:cNvSpPr>
          <p:nvPr>
            <p:ph type="sldNum" sz="quarter" idx="4"/>
          </p:nvPr>
        </p:nvSpPr>
        <p:spPr/>
        <p:txBody>
          <a:bodyPr/>
          <a:lstStyle/>
          <a:p>
            <a:fld id="{C8146628-1A01-9741-8A8B-916D51547CC7}" type="slidenum">
              <a:rPr lang="en-US" smtClean="0"/>
              <a:pPr/>
              <a:t>46</a:t>
            </a:fld>
            <a:endParaRPr lang="en-US" dirty="0"/>
          </a:p>
        </p:txBody>
      </p:sp>
    </p:spTree>
    <p:extLst>
      <p:ext uri="{BB962C8B-B14F-4D97-AF65-F5344CB8AC3E}">
        <p14:creationId xmlns:p14="http://schemas.microsoft.com/office/powerpoint/2010/main" val="1144466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a:t>
            </a:r>
            <a:br>
              <a:rPr lang="en-US" dirty="0"/>
            </a:b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mtClean="0"/>
              <a:pPr/>
              <a:t>47</a:t>
            </a:fld>
            <a:endParaRPr lang="en-US" dirty="0"/>
          </a:p>
        </p:txBody>
      </p:sp>
    </p:spTree>
    <p:extLst>
      <p:ext uri="{BB962C8B-B14F-4D97-AF65-F5344CB8AC3E}">
        <p14:creationId xmlns:p14="http://schemas.microsoft.com/office/powerpoint/2010/main" val="1834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Tribal Advisory Workgroup </a:t>
            </a:r>
          </a:p>
        </p:txBody>
      </p:sp>
      <p:sp>
        <p:nvSpPr>
          <p:cNvPr id="4" name="Slide Number Placeholder 3"/>
          <p:cNvSpPr>
            <a:spLocks noGrp="1"/>
          </p:cNvSpPr>
          <p:nvPr>
            <p:ph type="sldNum" sz="quarter" idx="7"/>
          </p:nvPr>
        </p:nvSpPr>
        <p:spPr/>
        <p:txBody>
          <a:bodyPr/>
          <a:lstStyle/>
          <a:p>
            <a:pPr marL="16808"/>
            <a:fld id="{81D60167-4931-47E6-BA6A-407CBD079E47}" type="slidenum">
              <a:rPr lang="en-US" smtClean="0">
                <a:solidFill>
                  <a:srgbClr val="231F20"/>
                </a:solidFill>
              </a:rPr>
              <a:pPr marL="16808"/>
              <a:t>48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9959307"/>
              </p:ext>
            </p:extLst>
          </p:nvPr>
        </p:nvGraphicFramePr>
        <p:xfrm>
          <a:off x="152401" y="566693"/>
          <a:ext cx="8886824" cy="4502912"/>
        </p:xfrm>
        <a:graphic>
          <a:graphicData uri="http://schemas.openxmlformats.org/drawingml/2006/table">
            <a:tbl>
              <a:tblPr firstRow="1" bandRow="1">
                <a:tableStyleId>{7DF18680-E054-41AD-8BC1-D1AEF772440D}</a:tableStyleId>
              </a:tblPr>
              <a:tblGrid>
                <a:gridCol w="1471939">
                  <a:extLst>
                    <a:ext uri="{9D8B030D-6E8A-4147-A177-3AD203B41FA5}">
                      <a16:colId xmlns:a16="http://schemas.microsoft.com/office/drawing/2014/main" val="20000"/>
                    </a:ext>
                  </a:extLst>
                </a:gridCol>
                <a:gridCol w="1471939">
                  <a:extLst>
                    <a:ext uri="{9D8B030D-6E8A-4147-A177-3AD203B41FA5}">
                      <a16:colId xmlns:a16="http://schemas.microsoft.com/office/drawing/2014/main" val="20001"/>
                    </a:ext>
                  </a:extLst>
                </a:gridCol>
                <a:gridCol w="1471939">
                  <a:extLst>
                    <a:ext uri="{9D8B030D-6E8A-4147-A177-3AD203B41FA5}">
                      <a16:colId xmlns:a16="http://schemas.microsoft.com/office/drawing/2014/main" val="20002"/>
                    </a:ext>
                  </a:extLst>
                </a:gridCol>
                <a:gridCol w="1471939">
                  <a:extLst>
                    <a:ext uri="{9D8B030D-6E8A-4147-A177-3AD203B41FA5}">
                      <a16:colId xmlns:a16="http://schemas.microsoft.com/office/drawing/2014/main" val="20003"/>
                    </a:ext>
                  </a:extLst>
                </a:gridCol>
                <a:gridCol w="1471939">
                  <a:extLst>
                    <a:ext uri="{9D8B030D-6E8A-4147-A177-3AD203B41FA5}">
                      <a16:colId xmlns:a16="http://schemas.microsoft.com/office/drawing/2014/main" val="20004"/>
                    </a:ext>
                  </a:extLst>
                </a:gridCol>
                <a:gridCol w="1527129">
                  <a:extLst>
                    <a:ext uri="{9D8B030D-6E8A-4147-A177-3AD203B41FA5}">
                      <a16:colId xmlns:a16="http://schemas.microsoft.com/office/drawing/2014/main" val="20005"/>
                    </a:ext>
                  </a:extLst>
                </a:gridCol>
              </a:tblGrid>
              <a:tr h="914400">
                <a:tc>
                  <a:txBody>
                    <a:bodyPr/>
                    <a:lstStyle/>
                    <a:p>
                      <a:r>
                        <a:rPr lang="en-US" sz="1800" dirty="0"/>
                        <a:t>Northern</a:t>
                      </a:r>
                      <a:endParaRPr lang="en-US" sz="1800" dirty="0">
                        <a:latin typeface="Arial" panose="020B0604020202020204" pitchFamily="34" charset="0"/>
                        <a:cs typeface="Arial" panose="020B0604020202020204" pitchFamily="34" charset="0"/>
                      </a:endParaRPr>
                    </a:p>
                  </a:txBody>
                  <a:tcPr/>
                </a:tc>
                <a:tc>
                  <a:txBody>
                    <a:bodyPr/>
                    <a:lstStyle/>
                    <a:p>
                      <a:r>
                        <a:rPr lang="en-US" sz="1800" dirty="0"/>
                        <a:t>Southern</a:t>
                      </a:r>
                      <a:endParaRPr lang="en-US" sz="1800" dirty="0">
                        <a:latin typeface="Arial" panose="020B0604020202020204" pitchFamily="34" charset="0"/>
                        <a:cs typeface="Arial" panose="020B0604020202020204" pitchFamily="34" charset="0"/>
                      </a:endParaRPr>
                    </a:p>
                  </a:txBody>
                  <a:tcPr/>
                </a:tc>
                <a:tc>
                  <a:txBody>
                    <a:bodyPr/>
                    <a:lstStyle/>
                    <a:p>
                      <a:r>
                        <a:rPr lang="en-US" sz="1800" dirty="0"/>
                        <a:t>Central East</a:t>
                      </a:r>
                      <a:endParaRPr lang="en-US" sz="1800" dirty="0">
                        <a:latin typeface="Arial" panose="020B0604020202020204" pitchFamily="34" charset="0"/>
                        <a:cs typeface="Arial" panose="020B0604020202020204" pitchFamily="34" charset="0"/>
                      </a:endParaRPr>
                    </a:p>
                  </a:txBody>
                  <a:tcPr/>
                </a:tc>
                <a:tc>
                  <a:txBody>
                    <a:bodyPr/>
                    <a:lstStyle/>
                    <a:p>
                      <a:r>
                        <a:rPr lang="en-US" sz="1800" dirty="0"/>
                        <a:t>Central West</a:t>
                      </a:r>
                      <a:endParaRPr lang="en-US" sz="1800" dirty="0">
                        <a:latin typeface="Arial" panose="020B0604020202020204" pitchFamily="34" charset="0"/>
                        <a:cs typeface="Arial" panose="020B0604020202020204" pitchFamily="34" charset="0"/>
                      </a:endParaRPr>
                    </a:p>
                  </a:txBody>
                  <a:tcPr/>
                </a:tc>
                <a:tc>
                  <a:txBody>
                    <a:bodyPr/>
                    <a:lstStyle/>
                    <a:p>
                      <a:r>
                        <a:rPr lang="en-US" sz="1800" dirty="0"/>
                        <a:t>Non-Indigenous to CA</a:t>
                      </a:r>
                      <a:endParaRPr lang="en-US" sz="1800" dirty="0">
                        <a:latin typeface="Arial" panose="020B0604020202020204" pitchFamily="34" charset="0"/>
                        <a:cs typeface="Arial" panose="020B0604020202020204" pitchFamily="34" charset="0"/>
                      </a:endParaRPr>
                    </a:p>
                  </a:txBody>
                  <a:tcPr/>
                </a:tc>
                <a:tc>
                  <a:txBody>
                    <a:bodyPr/>
                    <a:lstStyle/>
                    <a:p>
                      <a:r>
                        <a:rPr lang="en-US" sz="1800" dirty="0"/>
                        <a:t>Non-Federally Recognized</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588258">
                <a:tc>
                  <a:txBody>
                    <a:bodyPr/>
                    <a:lstStyle/>
                    <a:p>
                      <a:pPr marL="0" marR="0" algn="l">
                        <a:lnSpc>
                          <a:spcPct val="107000"/>
                        </a:lnSpc>
                        <a:spcBef>
                          <a:spcPts val="0"/>
                        </a:spcBef>
                        <a:spcAft>
                          <a:spcPts val="0"/>
                        </a:spcAft>
                      </a:pPr>
                      <a:r>
                        <a:rPr lang="en-US" sz="1200" b="1" dirty="0">
                          <a:effectLst/>
                        </a:rPr>
                        <a:t>Tribal Leadership </a:t>
                      </a:r>
                    </a:p>
                    <a:p>
                      <a:pPr marL="0" marR="0" algn="l">
                        <a:lnSpc>
                          <a:spcPct val="107000"/>
                        </a:lnSpc>
                        <a:spcBef>
                          <a:spcPts val="0"/>
                        </a:spcBef>
                        <a:spcAft>
                          <a:spcPts val="0"/>
                        </a:spcAft>
                      </a:pPr>
                      <a:r>
                        <a:rPr lang="en-US" sz="1200" dirty="0">
                          <a:effectLst/>
                        </a:rPr>
                        <a:t>Karen</a:t>
                      </a:r>
                      <a:r>
                        <a:rPr lang="en-US" sz="1200" baseline="0" dirty="0">
                          <a:effectLst/>
                        </a:rPr>
                        <a:t> Shepherd, Sherwood Valley Band of Pomo Indians</a:t>
                      </a:r>
                      <a:endParaRPr lang="en-US" sz="1200" dirty="0">
                        <a:effectLst/>
                      </a:endParaRP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effectLst/>
                        </a:rPr>
                        <a:t>Tribal Health Programs </a:t>
                      </a:r>
                    </a:p>
                    <a:p>
                      <a:pPr marL="0" marR="0" algn="l">
                        <a:lnSpc>
                          <a:spcPct val="107000"/>
                        </a:lnSpc>
                        <a:spcBef>
                          <a:spcPts val="0"/>
                        </a:spcBef>
                        <a:spcAft>
                          <a:spcPts val="0"/>
                        </a:spcAft>
                      </a:pPr>
                      <a:r>
                        <a:rPr lang="en-US" sz="1200" dirty="0">
                          <a:effectLst/>
                        </a:rPr>
                        <a:t>Andrea Cazares-Diego, Greenville Rancheria Tribal Health Center</a:t>
                      </a: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effectLst/>
                        </a:rPr>
                        <a:t>Urban Indian Health Programs</a:t>
                      </a:r>
                      <a:r>
                        <a:rPr lang="en-US" sz="1200" dirty="0">
                          <a:effectLst/>
                        </a:rPr>
                        <a:t> </a:t>
                      </a:r>
                    </a:p>
                    <a:p>
                      <a:pPr marL="0" marR="0" algn="l">
                        <a:lnSpc>
                          <a:spcPct val="107000"/>
                        </a:lnSpc>
                        <a:spcBef>
                          <a:spcPts val="0"/>
                        </a:spcBef>
                        <a:spcAft>
                          <a:spcPts val="0"/>
                        </a:spcAft>
                      </a:pPr>
                      <a:r>
                        <a:rPr lang="en-US" sz="1200" b="1" dirty="0">
                          <a:solidFill>
                            <a:srgbClr val="FF0000"/>
                          </a:solidFill>
                          <a:effectLst/>
                        </a:rPr>
                        <a:t>VACANT</a:t>
                      </a:r>
                    </a:p>
                    <a:p>
                      <a:endParaRPr lang="en-US" sz="2400" dirty="0">
                        <a:latin typeface="Arial" panose="020B0604020202020204" pitchFamily="34" charset="0"/>
                        <a:cs typeface="Arial" panose="020B0604020202020204" pitchFamily="34" charset="0"/>
                      </a:endParaRPr>
                    </a:p>
                  </a:txBody>
                  <a:tcPr/>
                </a:tc>
                <a:tc>
                  <a:txBody>
                    <a:bodyPr/>
                    <a:lstStyle/>
                    <a:p>
                      <a:pPr marL="0" marR="0" algn="l">
                        <a:lnSpc>
                          <a:spcPct val="107000"/>
                        </a:lnSpc>
                        <a:spcBef>
                          <a:spcPts val="0"/>
                        </a:spcBef>
                        <a:spcAft>
                          <a:spcPts val="0"/>
                        </a:spcAft>
                      </a:pPr>
                      <a:r>
                        <a:rPr lang="en-US" sz="1200" b="1" dirty="0">
                          <a:effectLst/>
                        </a:rPr>
                        <a:t>Tribal Leadership </a:t>
                      </a:r>
                    </a:p>
                    <a:p>
                      <a:pPr marL="0" marR="0" algn="l">
                        <a:lnSpc>
                          <a:spcPct val="107000"/>
                        </a:lnSpc>
                        <a:spcBef>
                          <a:spcPts val="0"/>
                        </a:spcBef>
                        <a:spcAft>
                          <a:spcPts val="0"/>
                        </a:spcAft>
                      </a:pPr>
                      <a:r>
                        <a:rPr lang="en-US" sz="1200" dirty="0">
                          <a:effectLst/>
                        </a:rPr>
                        <a:t>Chris Devers, Pauma Band of Mission Indians</a:t>
                      </a: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effectLst/>
                        </a:rPr>
                        <a:t>Tribal Health Programs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aseline="0" dirty="0">
                          <a:effectLst/>
                        </a:rPr>
                        <a:t>Della Freeman, Indian Health Council, Inc. </a:t>
                      </a:r>
                      <a:r>
                        <a:rPr lang="en-US" sz="1200" dirty="0">
                          <a:effectLst/>
                        </a:rPr>
                        <a:t> </a:t>
                      </a: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effectLst/>
                        </a:rPr>
                        <a:t>Urban Indian Health Programs</a:t>
                      </a:r>
                      <a:r>
                        <a:rPr lang="en-US" sz="1200" dirty="0">
                          <a:effectLst/>
                        </a:rPr>
                        <a:t> </a:t>
                      </a:r>
                    </a:p>
                    <a:p>
                      <a:pPr marL="0" marR="0" algn="l">
                        <a:lnSpc>
                          <a:spcPct val="107000"/>
                        </a:lnSpc>
                        <a:spcBef>
                          <a:spcPts val="0"/>
                        </a:spcBef>
                        <a:spcAft>
                          <a:spcPts val="0"/>
                        </a:spcAft>
                      </a:pPr>
                      <a:r>
                        <a:rPr lang="en-US" sz="1200" dirty="0">
                          <a:effectLst/>
                        </a:rPr>
                        <a:t>Scott</a:t>
                      </a:r>
                      <a:r>
                        <a:rPr lang="en-US" sz="1200" baseline="0" dirty="0">
                          <a:effectLst/>
                        </a:rPr>
                        <a:t> Black, American Indian Health and Services</a:t>
                      </a:r>
                    </a:p>
                    <a:p>
                      <a:endParaRPr lang="en-US" sz="2400" dirty="0">
                        <a:latin typeface="Arial" panose="020B0604020202020204" pitchFamily="34" charset="0"/>
                        <a:cs typeface="Arial" panose="020B0604020202020204" pitchFamily="34" charset="0"/>
                      </a:endParaRPr>
                    </a:p>
                  </a:txBody>
                  <a:tcPr/>
                </a:tc>
                <a:tc>
                  <a:txBody>
                    <a:bodyPr/>
                    <a:lstStyle/>
                    <a:p>
                      <a:pPr marL="0" marR="0" algn="l">
                        <a:lnSpc>
                          <a:spcPct val="107000"/>
                        </a:lnSpc>
                        <a:spcBef>
                          <a:spcPts val="0"/>
                        </a:spcBef>
                        <a:spcAft>
                          <a:spcPts val="0"/>
                        </a:spcAft>
                      </a:pPr>
                      <a:r>
                        <a:rPr lang="en-US" sz="1200" b="1" dirty="0">
                          <a:effectLst/>
                        </a:rPr>
                        <a:t>Tribal Leadership </a:t>
                      </a:r>
                    </a:p>
                    <a:p>
                      <a:pPr marL="0" marR="0" algn="l">
                        <a:lnSpc>
                          <a:spcPct val="107000"/>
                        </a:lnSpc>
                        <a:spcBef>
                          <a:spcPts val="0"/>
                        </a:spcBef>
                        <a:spcAft>
                          <a:spcPts val="0"/>
                        </a:spcAft>
                      </a:pPr>
                      <a:r>
                        <a:rPr lang="en-US" sz="1200" b="1" dirty="0">
                          <a:solidFill>
                            <a:srgbClr val="FF0000"/>
                          </a:solidFill>
                          <a:effectLst/>
                        </a:rPr>
                        <a:t>VACANT</a:t>
                      </a: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effectLst/>
                        </a:rPr>
                        <a:t>Tribal Health Programs</a:t>
                      </a:r>
                      <a:r>
                        <a:rPr lang="en-US" sz="1200" dirty="0">
                          <a:effectLst/>
                        </a:rPr>
                        <a:t> </a:t>
                      </a:r>
                    </a:p>
                    <a:p>
                      <a:pPr marL="0" marR="0" algn="l">
                        <a:lnSpc>
                          <a:spcPct val="107000"/>
                        </a:lnSpc>
                        <a:spcBef>
                          <a:spcPts val="0"/>
                        </a:spcBef>
                        <a:spcAft>
                          <a:spcPts val="0"/>
                        </a:spcAft>
                      </a:pPr>
                      <a:r>
                        <a:rPr lang="en-US" sz="1200" dirty="0">
                          <a:effectLst/>
                        </a:rPr>
                        <a:t>Jess Montoya, Riverside-San</a:t>
                      </a:r>
                      <a:r>
                        <a:rPr lang="en-US" sz="1200" baseline="0" dirty="0">
                          <a:effectLst/>
                        </a:rPr>
                        <a:t> Bernardino County Indian Health, Inc.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Urban Indian Health Programs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VACANT</a:t>
                      </a:r>
                    </a:p>
                    <a:p>
                      <a:pPr marL="0" marR="0" algn="l">
                        <a:lnSpc>
                          <a:spcPct val="107000"/>
                        </a:lnSpc>
                        <a:spcBef>
                          <a:spcPts val="0"/>
                        </a:spcBef>
                        <a:spcAft>
                          <a:spcPts val="0"/>
                        </a:spcAft>
                      </a:pPr>
                      <a:endParaRPr lang="en-US" sz="2400" dirty="0">
                        <a:latin typeface="Arial" panose="020B0604020202020204" pitchFamily="34" charset="0"/>
                        <a:cs typeface="Arial" panose="020B0604020202020204" pitchFamily="34" charset="0"/>
                      </a:endParaRPr>
                    </a:p>
                  </a:txBody>
                  <a:tcPr/>
                </a:tc>
                <a:tc>
                  <a:txBody>
                    <a:bodyPr/>
                    <a:lstStyle/>
                    <a:p>
                      <a:pPr marL="0" marR="0" algn="l">
                        <a:lnSpc>
                          <a:spcPct val="107000"/>
                        </a:lnSpc>
                        <a:spcBef>
                          <a:spcPts val="0"/>
                        </a:spcBef>
                        <a:spcAft>
                          <a:spcPts val="0"/>
                        </a:spcAft>
                      </a:pPr>
                      <a:r>
                        <a:rPr lang="en-US" sz="1200" b="1" dirty="0">
                          <a:effectLst/>
                        </a:rPr>
                        <a:t>Tribal Leadership </a:t>
                      </a:r>
                    </a:p>
                    <a:p>
                      <a:pPr marL="0" marR="0" algn="l">
                        <a:lnSpc>
                          <a:spcPct val="107000"/>
                        </a:lnSpc>
                        <a:spcBef>
                          <a:spcPts val="0"/>
                        </a:spcBef>
                        <a:spcAft>
                          <a:spcPts val="0"/>
                        </a:spcAft>
                      </a:pPr>
                      <a:r>
                        <a:rPr lang="en-US" sz="1200" dirty="0">
                          <a:effectLst/>
                        </a:rPr>
                        <a:t>Vickey Macias, Cloverdale Rancheria </a:t>
                      </a:r>
                    </a:p>
                    <a:p>
                      <a:pPr marL="0" marR="0" algn="l">
                        <a:lnSpc>
                          <a:spcPct val="107000"/>
                        </a:lnSpc>
                        <a:spcBef>
                          <a:spcPts val="0"/>
                        </a:spcBef>
                        <a:spcAft>
                          <a:spcPts val="0"/>
                        </a:spcAft>
                      </a:pPr>
                      <a:endParaRPr lang="es-ES" sz="1200" b="1" dirty="0">
                        <a:effectLst/>
                      </a:endParaRPr>
                    </a:p>
                    <a:p>
                      <a:pPr marL="0" marR="0" algn="l">
                        <a:lnSpc>
                          <a:spcPct val="107000"/>
                        </a:lnSpc>
                        <a:spcBef>
                          <a:spcPts val="0"/>
                        </a:spcBef>
                        <a:spcAft>
                          <a:spcPts val="0"/>
                        </a:spcAft>
                      </a:pPr>
                      <a:r>
                        <a:rPr lang="en-US" sz="1200" b="1" dirty="0">
                          <a:effectLst/>
                        </a:rPr>
                        <a:t>Tribal Health Programs </a:t>
                      </a:r>
                    </a:p>
                    <a:p>
                      <a:pPr marL="0" marR="0" algn="l">
                        <a:lnSpc>
                          <a:spcPct val="107000"/>
                        </a:lnSpc>
                        <a:spcBef>
                          <a:spcPts val="0"/>
                        </a:spcBef>
                        <a:spcAft>
                          <a:spcPts val="0"/>
                        </a:spcAft>
                      </a:pPr>
                      <a:r>
                        <a:rPr lang="en-US" sz="1200" dirty="0">
                          <a:effectLst/>
                        </a:rPr>
                        <a:t>Ronald Sisson, Santa Inez Tribal Health Clinic</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Urban Indian Health Programs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VACANT</a:t>
                      </a:r>
                    </a:p>
                    <a:p>
                      <a:endParaRPr lang="en-US" sz="2400" dirty="0">
                        <a:latin typeface="Arial" panose="020B0604020202020204" pitchFamily="34" charset="0"/>
                        <a:cs typeface="Arial" panose="020B0604020202020204" pitchFamily="34" charset="0"/>
                      </a:endParaRPr>
                    </a:p>
                  </a:txBody>
                  <a:tcPr/>
                </a:tc>
                <a:tc>
                  <a:txBody>
                    <a:bodyPr/>
                    <a:lstStyle/>
                    <a:p>
                      <a:pPr marL="0" marR="0" algn="l">
                        <a:lnSpc>
                          <a:spcPct val="107000"/>
                        </a:lnSpc>
                        <a:spcBef>
                          <a:spcPts val="0"/>
                        </a:spcBef>
                        <a:spcAft>
                          <a:spcPts val="0"/>
                        </a:spcAft>
                      </a:pPr>
                      <a:r>
                        <a:rPr lang="en-US" sz="1200" b="1" dirty="0">
                          <a:effectLst/>
                        </a:rPr>
                        <a:t>Member, Tribe Non-Indigenous to California </a:t>
                      </a:r>
                    </a:p>
                    <a:p>
                      <a:pPr marL="0" marR="0" algn="l">
                        <a:lnSpc>
                          <a:spcPct val="107000"/>
                        </a:lnSpc>
                        <a:spcBef>
                          <a:spcPts val="0"/>
                        </a:spcBef>
                        <a:spcAft>
                          <a:spcPts val="0"/>
                        </a:spcAft>
                      </a:pPr>
                      <a:r>
                        <a:rPr lang="en-US" sz="1200" dirty="0">
                          <a:effectLst/>
                        </a:rPr>
                        <a:t> </a:t>
                      </a:r>
                    </a:p>
                    <a:p>
                      <a:pPr marL="0" marR="0" algn="l">
                        <a:lnSpc>
                          <a:spcPct val="107000"/>
                        </a:lnSpc>
                        <a:spcBef>
                          <a:spcPts val="0"/>
                        </a:spcBef>
                        <a:spcAft>
                          <a:spcPts val="0"/>
                        </a:spcAft>
                      </a:pPr>
                      <a:r>
                        <a:rPr lang="en-US" sz="1200" b="1" dirty="0">
                          <a:solidFill>
                            <a:srgbClr val="FF0000"/>
                          </a:solidFill>
                          <a:effectLst/>
                        </a:rPr>
                        <a:t>PENDING</a:t>
                      </a:r>
                    </a:p>
                    <a:p>
                      <a:endParaRPr lang="en-US" sz="2400" dirty="0">
                        <a:latin typeface="Arial" panose="020B0604020202020204" pitchFamily="34" charset="0"/>
                        <a:cs typeface="Arial" panose="020B0604020202020204" pitchFamily="34" charset="0"/>
                      </a:endParaRPr>
                    </a:p>
                  </a:txBody>
                  <a:tcPr/>
                </a:tc>
                <a:tc>
                  <a:txBody>
                    <a:bodyPr/>
                    <a:lstStyle/>
                    <a:p>
                      <a:pPr marL="0" marR="0" algn="l">
                        <a:lnSpc>
                          <a:spcPct val="107000"/>
                        </a:lnSpc>
                        <a:spcBef>
                          <a:spcPts val="0"/>
                        </a:spcBef>
                        <a:spcAft>
                          <a:spcPts val="0"/>
                        </a:spcAft>
                      </a:pPr>
                      <a:r>
                        <a:rPr lang="en-US" sz="1200" b="1" dirty="0">
                          <a:effectLst/>
                        </a:rPr>
                        <a:t>Member, Non-Federally Recognized Tribe </a:t>
                      </a:r>
                    </a:p>
                    <a:p>
                      <a:pPr marL="0" marR="0" algn="l">
                        <a:lnSpc>
                          <a:spcPct val="107000"/>
                        </a:lnSpc>
                        <a:spcBef>
                          <a:spcPts val="0"/>
                        </a:spcBef>
                        <a:spcAft>
                          <a:spcPts val="0"/>
                        </a:spcAft>
                      </a:pPr>
                      <a:r>
                        <a:rPr lang="en-US" sz="1200" dirty="0">
                          <a:effectLst/>
                        </a:rPr>
                        <a:t>Charlene Storr, Tolowa Nation </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390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C033-157E-4E40-B29C-96BFA5EC273B}"/>
              </a:ext>
            </a:extLst>
          </p:cNvPr>
          <p:cNvSpPr>
            <a:spLocks noGrp="1"/>
          </p:cNvSpPr>
          <p:nvPr>
            <p:ph type="title"/>
          </p:nvPr>
        </p:nvSpPr>
        <p:spPr/>
        <p:txBody>
          <a:bodyPr>
            <a:normAutofit fontScale="90000"/>
          </a:bodyPr>
          <a:lstStyle/>
          <a:p>
            <a:r>
              <a:rPr lang="en-US" dirty="0"/>
              <a:t>ESTABLISHMENT OF THE CALIFORNIA HEALTH BENEFIT EXCHANGE (COVERED CALIFORNIA)</a:t>
            </a:r>
          </a:p>
        </p:txBody>
      </p:sp>
      <p:sp>
        <p:nvSpPr>
          <p:cNvPr id="3" name="Text Placeholder 2">
            <a:extLst>
              <a:ext uri="{FF2B5EF4-FFF2-40B4-BE49-F238E27FC236}">
                <a16:creationId xmlns:a16="http://schemas.microsoft.com/office/drawing/2014/main" id="{78397E11-1D69-40AE-B8D7-542C66789D3C}"/>
              </a:ext>
            </a:extLst>
          </p:cNvPr>
          <p:cNvSpPr>
            <a:spLocks noGrp="1"/>
          </p:cNvSpPr>
          <p:nvPr>
            <p:ph type="body" sz="quarter" idx="13"/>
          </p:nvPr>
        </p:nvSpPr>
        <p:spPr>
          <a:xfrm>
            <a:off x="228601" y="1122568"/>
            <a:ext cx="8687108" cy="3805958"/>
          </a:xfrm>
        </p:spPr>
        <p:txBody>
          <a:bodyPr>
            <a:normAutofit fontScale="70000" lnSpcReduction="20000"/>
          </a:bodyPr>
          <a:lstStyle/>
          <a:p>
            <a:pPr>
              <a:lnSpc>
                <a:spcPct val="120000"/>
              </a:lnSpc>
            </a:pPr>
            <a:r>
              <a:rPr lang="en-US" dirty="0"/>
              <a:t>California was first state in nation to enact legislation creating a health benefit exchange under the Affordable Care Act</a:t>
            </a:r>
          </a:p>
          <a:p>
            <a:pPr lvl="1">
              <a:lnSpc>
                <a:spcPct val="120000"/>
              </a:lnSpc>
            </a:pPr>
            <a:r>
              <a:rPr lang="en-US" dirty="0"/>
              <a:t>Assembly Bill 1602 (Pérez, 2010) - California Patient Protection and Affordable Care Act in California</a:t>
            </a:r>
          </a:p>
          <a:p>
            <a:pPr lvl="1">
              <a:lnSpc>
                <a:spcPct val="120000"/>
              </a:lnSpc>
            </a:pPr>
            <a:r>
              <a:rPr lang="en-US" dirty="0"/>
              <a:t>Senate Bill 900 (</a:t>
            </a:r>
            <a:r>
              <a:rPr lang="en-US" dirty="0" err="1"/>
              <a:t>Alquist</a:t>
            </a:r>
            <a:r>
              <a:rPr lang="en-US" dirty="0"/>
              <a:t>, 2010) established structure and requirements for the state’s health benefit exchange</a:t>
            </a:r>
          </a:p>
          <a:p>
            <a:pPr>
              <a:lnSpc>
                <a:spcPct val="120000"/>
              </a:lnSpc>
            </a:pPr>
            <a:endParaRPr lang="en-US" dirty="0"/>
          </a:p>
          <a:p>
            <a:pPr>
              <a:lnSpc>
                <a:spcPct val="120000"/>
              </a:lnSpc>
            </a:pPr>
            <a:r>
              <a:rPr lang="en-US" dirty="0"/>
              <a:t>Independent public entity, governed by a five-member Board: </a:t>
            </a:r>
          </a:p>
          <a:p>
            <a:pPr lvl="1">
              <a:lnSpc>
                <a:spcPct val="120000"/>
              </a:lnSpc>
            </a:pPr>
            <a:r>
              <a:rPr lang="en-US" dirty="0"/>
              <a:t>Two members appointed by the Governor </a:t>
            </a:r>
          </a:p>
          <a:p>
            <a:pPr lvl="1">
              <a:lnSpc>
                <a:spcPct val="120000"/>
              </a:lnSpc>
            </a:pPr>
            <a:r>
              <a:rPr lang="en-US" dirty="0"/>
              <a:t>One member appointed by Senate Rules Committee </a:t>
            </a:r>
          </a:p>
          <a:p>
            <a:pPr lvl="1">
              <a:lnSpc>
                <a:spcPct val="120000"/>
              </a:lnSpc>
            </a:pPr>
            <a:r>
              <a:rPr lang="en-US" dirty="0"/>
              <a:t>One member appointed by Speaker of the Assembly </a:t>
            </a:r>
          </a:p>
          <a:p>
            <a:pPr lvl="1">
              <a:lnSpc>
                <a:spcPct val="120000"/>
              </a:lnSpc>
            </a:pPr>
            <a:r>
              <a:rPr lang="en-US" dirty="0"/>
              <a:t>Secretary of the California Health and Human Services Agency - ex-officio, voting member</a:t>
            </a:r>
          </a:p>
          <a:p>
            <a:pPr>
              <a:lnSpc>
                <a:spcPct val="120000"/>
              </a:lnSpc>
            </a:pPr>
            <a:endParaRPr lang="en-US" dirty="0"/>
          </a:p>
          <a:p>
            <a:pPr>
              <a:lnSpc>
                <a:spcPct val="120000"/>
              </a:lnSpc>
            </a:pPr>
            <a:r>
              <a:rPr lang="en-US" dirty="0"/>
              <a:t>Self-sustaining entity – no monies from the state General Fund</a:t>
            </a:r>
          </a:p>
          <a:p>
            <a:endParaRPr lang="en-US" dirty="0"/>
          </a:p>
        </p:txBody>
      </p:sp>
      <p:sp>
        <p:nvSpPr>
          <p:cNvPr id="4" name="Slide Number Placeholder 3">
            <a:extLst>
              <a:ext uri="{FF2B5EF4-FFF2-40B4-BE49-F238E27FC236}">
                <a16:creationId xmlns:a16="http://schemas.microsoft.com/office/drawing/2014/main" id="{46DD12A5-EE83-431B-8C2E-0AB871E83B80}"/>
              </a:ext>
            </a:extLst>
          </p:cNvPr>
          <p:cNvSpPr>
            <a:spLocks noGrp="1"/>
          </p:cNvSpPr>
          <p:nvPr>
            <p:ph type="sldNum" sz="quarter" idx="4"/>
          </p:nvPr>
        </p:nvSpPr>
        <p:spPr/>
        <p:txBody>
          <a:bodyPr/>
          <a:lstStyle/>
          <a:p>
            <a:fld id="{C8146628-1A01-9741-8A8B-916D51547CC7}" type="slidenum">
              <a:rPr lang="en-US" smtClean="0"/>
              <a:pPr/>
              <a:t>4</a:t>
            </a:fld>
            <a:endParaRPr lang="en-US" dirty="0"/>
          </a:p>
        </p:txBody>
      </p:sp>
    </p:spTree>
    <p:extLst>
      <p:ext uri="{BB962C8B-B14F-4D97-AF65-F5344CB8AC3E}">
        <p14:creationId xmlns:p14="http://schemas.microsoft.com/office/powerpoint/2010/main" val="1220411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Issues</a:t>
            </a:r>
          </a:p>
        </p:txBody>
      </p:sp>
      <p:sp>
        <p:nvSpPr>
          <p:cNvPr id="4" name="Slide Number Placeholder 3"/>
          <p:cNvSpPr>
            <a:spLocks noGrp="1"/>
          </p:cNvSpPr>
          <p:nvPr>
            <p:ph type="sldNum" sz="quarter" idx="7"/>
          </p:nvPr>
        </p:nvSpPr>
        <p:spPr/>
        <p:txBody>
          <a:bodyPr/>
          <a:lstStyle/>
          <a:p>
            <a:pPr marL="16808"/>
            <a:fld id="{81D60167-4931-47E6-BA6A-407CBD079E47}" type="slidenum">
              <a:rPr lang="en-US" smtClean="0">
                <a:solidFill>
                  <a:srgbClr val="231F20"/>
                </a:solidFill>
              </a:rPr>
              <a:pPr marL="16808"/>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22017587"/>
              </p:ext>
            </p:extLst>
          </p:nvPr>
        </p:nvGraphicFramePr>
        <p:xfrm>
          <a:off x="114300" y="511969"/>
          <a:ext cx="9029700" cy="4607213"/>
        </p:xfrm>
        <a:graphic>
          <a:graphicData uri="http://schemas.openxmlformats.org/drawingml/2006/table">
            <a:tbl>
              <a:tblPr firstRow="1" bandRow="1">
                <a:tableStyleId>{7DF18680-E054-41AD-8BC1-D1AEF772440D}</a:tableStyleId>
              </a:tblPr>
              <a:tblGrid>
                <a:gridCol w="30099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356917">
                <a:tc gridSpan="3">
                  <a:txBody>
                    <a:bodyPr/>
                    <a:lstStyle/>
                    <a:p>
                      <a:pPr algn="ctr"/>
                      <a:r>
                        <a:rPr lang="en-US" dirty="0"/>
                        <a:t>Past</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6917">
                <a:tc>
                  <a:txBody>
                    <a:bodyPr/>
                    <a:lstStyle/>
                    <a:p>
                      <a:pPr algn="ctr"/>
                      <a:r>
                        <a:rPr lang="en-US" b="1" dirty="0"/>
                        <a:t>Topic</a:t>
                      </a:r>
                    </a:p>
                  </a:txBody>
                  <a:tcPr/>
                </a:tc>
                <a:tc>
                  <a:txBody>
                    <a:bodyPr/>
                    <a:lstStyle/>
                    <a:p>
                      <a:pPr algn="ctr"/>
                      <a:r>
                        <a:rPr lang="en-US" b="1" dirty="0"/>
                        <a:t>Issue</a:t>
                      </a:r>
                    </a:p>
                  </a:txBody>
                  <a:tcPr/>
                </a:tc>
                <a:tc>
                  <a:txBody>
                    <a:bodyPr/>
                    <a:lstStyle/>
                    <a:p>
                      <a:pPr algn="ctr"/>
                      <a:r>
                        <a:rPr lang="en-US" b="1" dirty="0"/>
                        <a:t>Status</a:t>
                      </a:r>
                    </a:p>
                  </a:txBody>
                  <a:tcPr/>
                </a:tc>
                <a:extLst>
                  <a:ext uri="{0D108BD9-81ED-4DB2-BD59-A6C34878D82A}">
                    <a16:rowId xmlns:a16="http://schemas.microsoft.com/office/drawing/2014/main" val="10001"/>
                  </a:ext>
                </a:extLst>
              </a:tr>
              <a:tr h="454642">
                <a:tc>
                  <a:txBody>
                    <a:bodyPr/>
                    <a:lstStyle/>
                    <a:p>
                      <a:r>
                        <a:rPr lang="en-US" sz="1000" dirty="0"/>
                        <a:t>Tribal Advisory Workgroup</a:t>
                      </a:r>
                    </a:p>
                    <a:p>
                      <a:endParaRPr lang="en-US" sz="1000" dirty="0"/>
                    </a:p>
                  </a:txBody>
                  <a:tcPr/>
                </a:tc>
                <a:tc>
                  <a:txBody>
                    <a:bodyPr/>
                    <a:lstStyle/>
                    <a:p>
                      <a:r>
                        <a:rPr lang="en-US" sz="1000" dirty="0"/>
                        <a:t>2016</a:t>
                      </a:r>
                      <a:r>
                        <a:rPr lang="en-US" sz="1000" baseline="0" dirty="0"/>
                        <a:t> Tribal Consultation feedback that the TAW should be revamped</a:t>
                      </a:r>
                      <a:endParaRPr lang="en-US" sz="1000" dirty="0"/>
                    </a:p>
                  </a:txBody>
                  <a:tcPr/>
                </a:tc>
                <a:tc>
                  <a:txBody>
                    <a:bodyPr/>
                    <a:lstStyle/>
                    <a:p>
                      <a:r>
                        <a:rPr lang="en-US" sz="1000" dirty="0"/>
                        <a:t>Closed-</a:t>
                      </a:r>
                      <a:r>
                        <a:rPr lang="en-US" sz="1000" baseline="0" dirty="0"/>
                        <a:t> </a:t>
                      </a:r>
                      <a:r>
                        <a:rPr lang="en-US" sz="1000" dirty="0"/>
                        <a:t>New</a:t>
                      </a:r>
                      <a:r>
                        <a:rPr lang="en-US" sz="1000" baseline="0" dirty="0"/>
                        <a:t> and existing TAW members appointed and met on 5/1/17</a:t>
                      </a:r>
                      <a:endParaRPr lang="en-US" sz="1000" dirty="0"/>
                    </a:p>
                  </a:txBody>
                  <a:tcPr/>
                </a:tc>
                <a:extLst>
                  <a:ext uri="{0D108BD9-81ED-4DB2-BD59-A6C34878D82A}">
                    <a16:rowId xmlns:a16="http://schemas.microsoft.com/office/drawing/2014/main" val="10002"/>
                  </a:ext>
                </a:extLst>
              </a:tr>
              <a:tr h="535376">
                <a:tc>
                  <a:txBody>
                    <a:bodyPr/>
                    <a:lstStyle/>
                    <a:p>
                      <a:r>
                        <a:rPr lang="en-US" sz="1000" dirty="0"/>
                        <a:t>Application Issues- ability to include gaming income, tribe drop down list</a:t>
                      </a:r>
                    </a:p>
                    <a:p>
                      <a:endParaRPr lang="en-US" sz="1000" dirty="0"/>
                    </a:p>
                  </a:txBody>
                  <a:tcPr/>
                </a:tc>
                <a:tc>
                  <a:txBody>
                    <a:bodyPr/>
                    <a:lstStyle/>
                    <a:p>
                      <a:r>
                        <a:rPr lang="en-US" sz="1000" dirty="0"/>
                        <a:t>Per-Capita gaming income</a:t>
                      </a:r>
                      <a:r>
                        <a:rPr lang="en-US" sz="1000" baseline="0" dirty="0"/>
                        <a:t> unable to be counted, not all tribes were listed</a:t>
                      </a:r>
                      <a:endParaRPr lang="en-US" sz="1000" dirty="0"/>
                    </a:p>
                  </a:txBody>
                  <a:tcPr/>
                </a:tc>
                <a:tc>
                  <a:txBody>
                    <a:bodyPr/>
                    <a:lstStyle/>
                    <a:p>
                      <a:r>
                        <a:rPr lang="en-US" sz="1000" dirty="0"/>
                        <a:t>Closed- gaming</a:t>
                      </a:r>
                      <a:r>
                        <a:rPr lang="en-US" sz="1000" baseline="0" dirty="0"/>
                        <a:t> calculation corrected, list of Tribes and “other” option listed</a:t>
                      </a:r>
                      <a:endParaRPr lang="en-US" sz="1000" dirty="0"/>
                    </a:p>
                  </a:txBody>
                  <a:tcPr/>
                </a:tc>
                <a:extLst>
                  <a:ext uri="{0D108BD9-81ED-4DB2-BD59-A6C34878D82A}">
                    <a16:rowId xmlns:a16="http://schemas.microsoft.com/office/drawing/2014/main" val="10003"/>
                  </a:ext>
                </a:extLst>
              </a:tr>
              <a:tr h="535376">
                <a:tc>
                  <a:txBody>
                    <a:bodyPr/>
                    <a:lstStyle/>
                    <a:p>
                      <a:r>
                        <a:rPr lang="en-US" sz="1000" dirty="0"/>
                        <a:t>Tribal Sponsorship</a:t>
                      </a:r>
                    </a:p>
                    <a:p>
                      <a:endParaRPr lang="en-US" sz="1000" dirty="0"/>
                    </a:p>
                  </a:txBody>
                  <a:tcPr/>
                </a:tc>
                <a:tc>
                  <a:txBody>
                    <a:bodyPr/>
                    <a:lstStyle/>
                    <a:p>
                      <a:r>
                        <a:rPr lang="en-US" sz="1000" dirty="0"/>
                        <a:t>Recommendation that CC should invest in</a:t>
                      </a:r>
                      <a:r>
                        <a:rPr lang="en-US" sz="1000" baseline="0" dirty="0"/>
                        <a:t> creating a system where Tribes can offer members payment for premiums. </a:t>
                      </a:r>
                      <a:endParaRPr lang="en-US" sz="1000" dirty="0"/>
                    </a:p>
                  </a:txBody>
                  <a:tcPr/>
                </a:tc>
                <a:tc>
                  <a:txBody>
                    <a:bodyPr/>
                    <a:lstStyle/>
                    <a:p>
                      <a:r>
                        <a:rPr lang="en-US" sz="1000" dirty="0"/>
                        <a:t>Closed-</a:t>
                      </a:r>
                      <a:r>
                        <a:rPr lang="en-US" sz="1000" baseline="0" dirty="0"/>
                        <a:t> No further action required by Tribal Advisory Workgroup</a:t>
                      </a:r>
                      <a:endParaRPr lang="en-US" sz="1000" dirty="0"/>
                    </a:p>
                  </a:txBody>
                  <a:tcPr/>
                </a:tc>
                <a:extLst>
                  <a:ext uri="{0D108BD9-81ED-4DB2-BD59-A6C34878D82A}">
                    <a16:rowId xmlns:a16="http://schemas.microsoft.com/office/drawing/2014/main" val="10004"/>
                  </a:ext>
                </a:extLst>
              </a:tr>
              <a:tr h="658158">
                <a:tc>
                  <a:txBody>
                    <a:bodyPr/>
                    <a:lstStyle/>
                    <a:p>
                      <a:r>
                        <a:rPr lang="en-US" sz="1000" dirty="0"/>
                        <a:t>American Indian/Alaska Native Mixed Tribal Family Glitch</a:t>
                      </a:r>
                    </a:p>
                  </a:txBody>
                  <a:tcPr/>
                </a:tc>
                <a:tc>
                  <a:txBody>
                    <a:bodyPr/>
                    <a:lstStyle/>
                    <a:p>
                      <a:r>
                        <a:rPr lang="en-US" sz="1000" dirty="0"/>
                        <a:t>Mixed American Indian/ Alaska Native</a:t>
                      </a:r>
                      <a:r>
                        <a:rPr lang="en-US" sz="1000" baseline="0" dirty="0"/>
                        <a:t> and Non-American Indian/ Alaska Native HH unable to enroll in one application on different plans</a:t>
                      </a:r>
                      <a:endParaRPr lang="en-US" sz="1000" dirty="0"/>
                    </a:p>
                  </a:txBody>
                  <a:tcPr/>
                </a:tc>
                <a:tc>
                  <a:txBody>
                    <a:bodyPr/>
                    <a:lstStyle/>
                    <a:p>
                      <a:r>
                        <a:rPr lang="en-US" sz="1000" dirty="0"/>
                        <a:t>Closed- 16.7</a:t>
                      </a:r>
                      <a:r>
                        <a:rPr lang="en-US" sz="1000" baseline="0" dirty="0"/>
                        <a:t> changes implemented fix for member level benefits- See data next slide</a:t>
                      </a:r>
                      <a:endParaRPr lang="en-US" sz="1000" dirty="0"/>
                    </a:p>
                  </a:txBody>
                  <a:tcPr/>
                </a:tc>
                <a:extLst>
                  <a:ext uri="{0D108BD9-81ED-4DB2-BD59-A6C34878D82A}">
                    <a16:rowId xmlns:a16="http://schemas.microsoft.com/office/drawing/2014/main" val="10005"/>
                  </a:ext>
                </a:extLst>
              </a:tr>
              <a:tr h="684091">
                <a:tc>
                  <a:txBody>
                    <a:bodyPr/>
                    <a:lstStyle/>
                    <a:p>
                      <a:r>
                        <a:rPr lang="en-US" sz="1000" dirty="0"/>
                        <a:t>American Indian/ Alaska Native Mixed Tribal Family Glitch- SEP Inquiry</a:t>
                      </a:r>
                    </a:p>
                  </a:txBody>
                  <a:tcPr/>
                </a:tc>
                <a:tc>
                  <a:txBody>
                    <a:bodyPr/>
                    <a:lstStyle/>
                    <a:p>
                      <a:r>
                        <a:rPr lang="en-US" sz="1000" dirty="0"/>
                        <a:t>During</a:t>
                      </a:r>
                      <a:r>
                        <a:rPr lang="en-US" sz="1000" baseline="0" dirty="0"/>
                        <a:t> 2016 Tribal Consultation members expressed concerned dependents on application would not be able to change their plan during SEP.</a:t>
                      </a:r>
                      <a:endParaRPr lang="en-US" sz="1000" dirty="0"/>
                    </a:p>
                  </a:txBody>
                  <a:tcPr/>
                </a:tc>
                <a:tc>
                  <a:txBody>
                    <a:bodyPr/>
                    <a:lstStyle/>
                    <a:p>
                      <a:r>
                        <a:rPr lang="en-US" sz="1000" dirty="0"/>
                        <a:t>Closed-</a:t>
                      </a:r>
                      <a:r>
                        <a:rPr lang="en-US" sz="1000" baseline="0" dirty="0"/>
                        <a:t> Per new federal guidelines, Covered California American Indian/ Alaska Native application allows all household dependents to make changes</a:t>
                      </a:r>
                      <a:endParaRPr lang="en-US" sz="1000" dirty="0"/>
                    </a:p>
                  </a:txBody>
                  <a:tcPr/>
                </a:tc>
                <a:extLst>
                  <a:ext uri="{0D108BD9-81ED-4DB2-BD59-A6C34878D82A}">
                    <a16:rowId xmlns:a16="http://schemas.microsoft.com/office/drawing/2014/main" val="10006"/>
                  </a:ext>
                </a:extLst>
              </a:tr>
              <a:tr h="981522">
                <a:tc>
                  <a:txBody>
                    <a:bodyPr/>
                    <a:lstStyle/>
                    <a:p>
                      <a:r>
                        <a:rPr lang="en-US" sz="1000" dirty="0"/>
                        <a:t>Enrollment in non-lowest cost American Indian/ Alaska Native plan</a:t>
                      </a:r>
                    </a:p>
                  </a:txBody>
                  <a:tcPr/>
                </a:tc>
                <a:tc>
                  <a:txBody>
                    <a:bodyPr/>
                    <a:lstStyle/>
                    <a:p>
                      <a:r>
                        <a:rPr lang="en-US" sz="1000" dirty="0"/>
                        <a:t>American Indian/ Alaska Native members</a:t>
                      </a:r>
                      <a:r>
                        <a:rPr lang="en-US" sz="1000" baseline="0" dirty="0"/>
                        <a:t> enrolled in a plan that is the same coverage as the lowest cost American Indian/ Alaska Native plan but paying a higher premium by enrolling in a Platinum/Gold/Silver plan. These plans need to decertified. </a:t>
                      </a:r>
                      <a:endParaRPr lang="en-US" sz="1000" dirty="0"/>
                    </a:p>
                  </a:txBody>
                  <a:tcPr/>
                </a:tc>
                <a:tc>
                  <a:txBody>
                    <a:bodyPr/>
                    <a:lstStyle/>
                    <a:p>
                      <a:r>
                        <a:rPr lang="en-US" sz="1000" dirty="0"/>
                        <a:t>Closed- non-lowest cost AI/AN plans in Covered California have been deactivated. </a:t>
                      </a:r>
                    </a:p>
                  </a:txBody>
                  <a:tcPr/>
                </a:tc>
                <a:extLst>
                  <a:ext uri="{0D108BD9-81ED-4DB2-BD59-A6C34878D82A}">
                    <a16:rowId xmlns:a16="http://schemas.microsoft.com/office/drawing/2014/main" val="1674279212"/>
                  </a:ext>
                </a:extLst>
              </a:tr>
            </a:tbl>
          </a:graphicData>
        </a:graphic>
      </p:graphicFrame>
    </p:spTree>
    <p:extLst>
      <p:ext uri="{BB962C8B-B14F-4D97-AF65-F5344CB8AC3E}">
        <p14:creationId xmlns:p14="http://schemas.microsoft.com/office/powerpoint/2010/main" val="2281936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Issues</a:t>
            </a:r>
          </a:p>
        </p:txBody>
      </p:sp>
      <p:sp>
        <p:nvSpPr>
          <p:cNvPr id="4" name="Slide Number Placeholder 3"/>
          <p:cNvSpPr>
            <a:spLocks noGrp="1"/>
          </p:cNvSpPr>
          <p:nvPr>
            <p:ph type="sldNum" sz="quarter" idx="7"/>
          </p:nvPr>
        </p:nvSpPr>
        <p:spPr/>
        <p:txBody>
          <a:bodyPr/>
          <a:lstStyle/>
          <a:p>
            <a:pPr marL="16808"/>
            <a:fld id="{81D60167-4931-47E6-BA6A-407CBD079E47}" type="slidenum">
              <a:rPr lang="en-US" smtClean="0">
                <a:solidFill>
                  <a:srgbClr val="231F20"/>
                </a:solidFill>
              </a:rPr>
              <a:pPr marL="16808"/>
              <a:t>50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3165912"/>
              </p:ext>
            </p:extLst>
          </p:nvPr>
        </p:nvGraphicFramePr>
        <p:xfrm>
          <a:off x="239697" y="521775"/>
          <a:ext cx="8350630" cy="3058855"/>
        </p:xfrm>
        <a:graphic>
          <a:graphicData uri="http://schemas.openxmlformats.org/drawingml/2006/table">
            <a:tbl>
              <a:tblPr firstRow="1" bandRow="1">
                <a:tableStyleId>{7DF18680-E054-41AD-8BC1-D1AEF772440D}</a:tableStyleId>
              </a:tblPr>
              <a:tblGrid>
                <a:gridCol w="2488389">
                  <a:extLst>
                    <a:ext uri="{9D8B030D-6E8A-4147-A177-3AD203B41FA5}">
                      <a16:colId xmlns:a16="http://schemas.microsoft.com/office/drawing/2014/main" val="20000"/>
                    </a:ext>
                  </a:extLst>
                </a:gridCol>
                <a:gridCol w="3074998">
                  <a:extLst>
                    <a:ext uri="{9D8B030D-6E8A-4147-A177-3AD203B41FA5}">
                      <a16:colId xmlns:a16="http://schemas.microsoft.com/office/drawing/2014/main" val="20001"/>
                    </a:ext>
                  </a:extLst>
                </a:gridCol>
                <a:gridCol w="2787243">
                  <a:extLst>
                    <a:ext uri="{9D8B030D-6E8A-4147-A177-3AD203B41FA5}">
                      <a16:colId xmlns:a16="http://schemas.microsoft.com/office/drawing/2014/main" val="20002"/>
                    </a:ext>
                  </a:extLst>
                </a:gridCol>
              </a:tblGrid>
              <a:tr h="434836">
                <a:tc gridSpan="3">
                  <a:txBody>
                    <a:bodyPr/>
                    <a:lstStyle/>
                    <a:p>
                      <a:pPr algn="ctr"/>
                      <a:r>
                        <a:rPr lang="en-US" dirty="0"/>
                        <a:t>Present</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504196">
                <a:tc>
                  <a:txBody>
                    <a:bodyPr/>
                    <a:lstStyle/>
                    <a:p>
                      <a:pPr algn="ctr"/>
                      <a:r>
                        <a:rPr lang="en-US" b="1" dirty="0"/>
                        <a:t>Topic</a:t>
                      </a:r>
                    </a:p>
                  </a:txBody>
                  <a:tcPr/>
                </a:tc>
                <a:tc>
                  <a:txBody>
                    <a:bodyPr/>
                    <a:lstStyle/>
                    <a:p>
                      <a:pPr algn="ctr"/>
                      <a:r>
                        <a:rPr lang="en-US" b="1" dirty="0"/>
                        <a:t>Issue</a:t>
                      </a:r>
                    </a:p>
                  </a:txBody>
                  <a:tcPr/>
                </a:tc>
                <a:tc>
                  <a:txBody>
                    <a:bodyPr/>
                    <a:lstStyle/>
                    <a:p>
                      <a:pPr algn="ctr"/>
                      <a:r>
                        <a:rPr lang="en-US" b="1" dirty="0"/>
                        <a:t>Status</a:t>
                      </a:r>
                    </a:p>
                  </a:txBody>
                  <a:tcPr/>
                </a:tc>
                <a:extLst>
                  <a:ext uri="{0D108BD9-81ED-4DB2-BD59-A6C34878D82A}">
                    <a16:rowId xmlns:a16="http://schemas.microsoft.com/office/drawing/2014/main" val="10001"/>
                  </a:ext>
                </a:extLst>
              </a:tr>
              <a:tr h="706608">
                <a:tc>
                  <a:txBody>
                    <a:bodyPr/>
                    <a:lstStyle/>
                    <a:p>
                      <a:r>
                        <a:rPr lang="en-US" sz="1100" dirty="0"/>
                        <a:t>Indian Health Program Referral</a:t>
                      </a:r>
                    </a:p>
                    <a:p>
                      <a:endParaRPr lang="en-US" sz="1100" dirty="0"/>
                    </a:p>
                  </a:txBody>
                  <a:tcPr/>
                </a:tc>
                <a:tc>
                  <a:txBody>
                    <a:bodyPr/>
                    <a:lstStyle/>
                    <a:p>
                      <a:r>
                        <a:rPr lang="en-US" sz="1100" dirty="0"/>
                        <a:t>Education information needed between QHP and Tribal clinics on referrals</a:t>
                      </a:r>
                    </a:p>
                  </a:txBody>
                  <a:tcPr/>
                </a:tc>
                <a:tc>
                  <a:txBody>
                    <a:bodyPr/>
                    <a:lstStyle/>
                    <a:p>
                      <a:r>
                        <a:rPr lang="en-US" sz="1100" dirty="0"/>
                        <a:t>Ongoing</a:t>
                      </a:r>
                    </a:p>
                  </a:txBody>
                  <a:tcPr/>
                </a:tc>
                <a:extLst>
                  <a:ext uri="{0D108BD9-81ED-4DB2-BD59-A6C34878D82A}">
                    <a16:rowId xmlns:a16="http://schemas.microsoft.com/office/drawing/2014/main" val="10002"/>
                  </a:ext>
                </a:extLst>
              </a:tr>
              <a:tr h="507308">
                <a:tc>
                  <a:txBody>
                    <a:bodyPr/>
                    <a:lstStyle/>
                    <a:p>
                      <a:r>
                        <a:rPr lang="en-US" sz="1100" dirty="0"/>
                        <a:t>Website and Outreach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Updates needed to factsheet and website. </a:t>
                      </a:r>
                    </a:p>
                  </a:txBody>
                  <a:tcPr/>
                </a:tc>
                <a:tc>
                  <a:txBody>
                    <a:bodyPr/>
                    <a:lstStyle/>
                    <a:p>
                      <a:r>
                        <a:rPr lang="en-US" sz="1100" dirty="0"/>
                        <a:t>Ongoing- Need feedback from Tribes</a:t>
                      </a:r>
                      <a:r>
                        <a:rPr lang="en-US" sz="1100" baseline="0" dirty="0"/>
                        <a:t> and Tribal organizations</a:t>
                      </a:r>
                      <a:endParaRPr lang="en-US" sz="1100" dirty="0"/>
                    </a:p>
                  </a:txBody>
                  <a:tcPr/>
                </a:tc>
                <a:extLst>
                  <a:ext uri="{0D108BD9-81ED-4DB2-BD59-A6C34878D82A}">
                    <a16:rowId xmlns:a16="http://schemas.microsoft.com/office/drawing/2014/main" val="10005"/>
                  </a:ext>
                </a:extLst>
              </a:tr>
              <a:tr h="905907">
                <a:tc>
                  <a:txBody>
                    <a:bodyPr/>
                    <a:lstStyle/>
                    <a:p>
                      <a:r>
                        <a:rPr lang="en-US" sz="1100" dirty="0"/>
                        <a:t>Tribal Advisory Workgroup 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Today’s workgroup needs more flexibility in order to increase meaningful engagement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Ongoing (more information pending January meeting)</a:t>
                      </a:r>
                    </a:p>
                    <a:p>
                      <a:endParaRPr lang="en-US" sz="11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754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DF628D-C192-4156-9CDB-0856AF9ECF3D}"/>
              </a:ext>
            </a:extLst>
          </p:cNvPr>
          <p:cNvSpPr>
            <a:spLocks noGrp="1"/>
          </p:cNvSpPr>
          <p:nvPr>
            <p:ph type="sldNum" sz="quarter" idx="4"/>
          </p:nvPr>
        </p:nvSpPr>
        <p:spPr/>
        <p:txBody>
          <a:bodyPr/>
          <a:lstStyle/>
          <a:p>
            <a:fld id="{C8146628-1A01-9741-8A8B-916D51547CC7}" type="slidenum">
              <a:rPr lang="en-US" smtClean="0"/>
              <a:pPr/>
              <a:t>5</a:t>
            </a:fld>
            <a:endParaRPr lang="en-US" dirty="0"/>
          </a:p>
        </p:txBody>
      </p:sp>
      <p:sp>
        <p:nvSpPr>
          <p:cNvPr id="5" name="Title 1">
            <a:extLst>
              <a:ext uri="{FF2B5EF4-FFF2-40B4-BE49-F238E27FC236}">
                <a16:creationId xmlns:a16="http://schemas.microsoft.com/office/drawing/2014/main" id="{6A8BD02C-2509-4048-B97B-D3A9E2A1863E}"/>
              </a:ext>
            </a:extLst>
          </p:cNvPr>
          <p:cNvSpPr>
            <a:spLocks noGrp="1"/>
          </p:cNvSpPr>
          <p:nvPr>
            <p:ph type="title"/>
          </p:nvPr>
        </p:nvSpPr>
        <p:spPr/>
        <p:txBody>
          <a:bodyPr>
            <a:normAutofit/>
          </a:bodyPr>
          <a:lstStyle/>
          <a:p>
            <a:r>
              <a:rPr lang="en-US" sz="2400" dirty="0"/>
              <a:t>COVERAGE EXPANSION IMPACT</a:t>
            </a:r>
          </a:p>
        </p:txBody>
      </p:sp>
      <p:grpSp>
        <p:nvGrpSpPr>
          <p:cNvPr id="6" name="Group 5">
            <a:extLst>
              <a:ext uri="{FF2B5EF4-FFF2-40B4-BE49-F238E27FC236}">
                <a16:creationId xmlns:a16="http://schemas.microsoft.com/office/drawing/2014/main" id="{9E1E1B89-913F-4CA7-BCC3-5E75150B98B7}"/>
              </a:ext>
            </a:extLst>
          </p:cNvPr>
          <p:cNvGrpSpPr/>
          <p:nvPr/>
        </p:nvGrpSpPr>
        <p:grpSpPr>
          <a:xfrm>
            <a:off x="505875" y="769615"/>
            <a:ext cx="4876830" cy="3854674"/>
            <a:chOff x="3174125" y="1502979"/>
            <a:chExt cx="5830538" cy="4767192"/>
          </a:xfrm>
        </p:grpSpPr>
        <p:pic>
          <p:nvPicPr>
            <p:cNvPr id="7" name="Picture 6">
              <a:extLst>
                <a:ext uri="{FF2B5EF4-FFF2-40B4-BE49-F238E27FC236}">
                  <a16:creationId xmlns:a16="http://schemas.microsoft.com/office/drawing/2014/main" id="{2F0605AF-4431-4742-B3AE-CD82BAFD32DB}"/>
                </a:ext>
              </a:extLst>
            </p:cNvPr>
            <p:cNvPicPr/>
            <p:nvPr/>
          </p:nvPicPr>
          <p:blipFill>
            <a:blip r:embed="rId3"/>
            <a:stretch>
              <a:fillRect/>
            </a:stretch>
          </p:blipFill>
          <p:spPr>
            <a:xfrm>
              <a:off x="3174125" y="1502979"/>
              <a:ext cx="5830538" cy="4767192"/>
            </a:xfrm>
            <a:prstGeom prst="rect">
              <a:avLst/>
            </a:prstGeom>
          </p:spPr>
        </p:pic>
        <p:pic>
          <p:nvPicPr>
            <p:cNvPr id="8" name="Picture 7">
              <a:extLst>
                <a:ext uri="{FF2B5EF4-FFF2-40B4-BE49-F238E27FC236}">
                  <a16:creationId xmlns:a16="http://schemas.microsoft.com/office/drawing/2014/main" id="{FB3F5860-7E85-4657-96B1-B4F33FA1A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116" y="5143788"/>
              <a:ext cx="2190750" cy="615950"/>
            </a:xfrm>
            <a:prstGeom prst="rect">
              <a:avLst/>
            </a:prstGeom>
          </p:spPr>
        </p:pic>
      </p:grpSp>
      <p:sp>
        <p:nvSpPr>
          <p:cNvPr id="9" name="object 9">
            <a:extLst>
              <a:ext uri="{FF2B5EF4-FFF2-40B4-BE49-F238E27FC236}">
                <a16:creationId xmlns:a16="http://schemas.microsoft.com/office/drawing/2014/main" id="{40809D7F-A5A6-41D3-9A8E-6F8381877F96}"/>
              </a:ext>
            </a:extLst>
          </p:cNvPr>
          <p:cNvSpPr txBox="1"/>
          <p:nvPr/>
        </p:nvSpPr>
        <p:spPr>
          <a:xfrm>
            <a:off x="5733999" y="942847"/>
            <a:ext cx="2449783" cy="1985159"/>
          </a:xfrm>
          <a:prstGeom prst="rect">
            <a:avLst/>
          </a:prstGeom>
        </p:spPr>
        <p:txBody>
          <a:bodyPr vert="horz" wrap="square" lIns="0" tIns="137160" rIns="0" bIns="0" rtlCol="0">
            <a:spAutoFit/>
          </a:bodyPr>
          <a:lstStyle/>
          <a:p>
            <a:pPr lvl="0" defTabSz="914400"/>
            <a:r>
              <a:rPr lang="en-US" sz="1200" dirty="0">
                <a:solidFill>
                  <a:srgbClr val="554D56"/>
                </a:solidFill>
                <a:latin typeface="Arial" pitchFamily="34" charset="0"/>
                <a:cs typeface="Arial" pitchFamily="34" charset="0"/>
              </a:rPr>
              <a:t>Covered California has served 3.5 million Californians since 2014. Today, 1.4 million consumers are actively enrolled, making Covered California the largest state-based marketplace in the country. </a:t>
            </a:r>
          </a:p>
          <a:p>
            <a:pPr marL="342900" lvl="0" indent="-342900" defTabSz="914400">
              <a:buFont typeface="Arial" pitchFamily="34" charset="0"/>
              <a:buChar char="•"/>
            </a:pPr>
            <a:endParaRPr lang="en-US" sz="1200" dirty="0">
              <a:solidFill>
                <a:srgbClr val="554D56"/>
              </a:solidFill>
              <a:latin typeface="Arial" pitchFamily="34" charset="0"/>
              <a:cs typeface="Arial" pitchFamily="34" charset="0"/>
            </a:endParaRPr>
          </a:p>
          <a:p>
            <a:pPr lvl="0" defTabSz="914400"/>
            <a:r>
              <a:rPr lang="en-US" sz="1200" dirty="0">
                <a:solidFill>
                  <a:srgbClr val="554D56"/>
                </a:solidFill>
                <a:latin typeface="Arial" pitchFamily="34" charset="0"/>
                <a:cs typeface="Arial" pitchFamily="34" charset="0"/>
              </a:rPr>
              <a:t>More than five million Californians have enrolled in California’s expanded </a:t>
            </a:r>
            <a:r>
              <a:rPr lang="en-US" sz="1200" dirty="0" err="1">
                <a:solidFill>
                  <a:srgbClr val="554D56"/>
                </a:solidFill>
                <a:latin typeface="Arial" pitchFamily="34" charset="0"/>
                <a:cs typeface="Arial" pitchFamily="34" charset="0"/>
              </a:rPr>
              <a:t>Medi</a:t>
            </a:r>
            <a:r>
              <a:rPr lang="en-US" sz="1200" dirty="0">
                <a:solidFill>
                  <a:srgbClr val="554D56"/>
                </a:solidFill>
                <a:latin typeface="Arial" pitchFamily="34" charset="0"/>
                <a:cs typeface="Arial" pitchFamily="34" charset="0"/>
              </a:rPr>
              <a:t>-Cal program.</a:t>
            </a:r>
          </a:p>
        </p:txBody>
      </p:sp>
      <p:sp>
        <p:nvSpPr>
          <p:cNvPr id="10" name="object 8">
            <a:extLst>
              <a:ext uri="{FF2B5EF4-FFF2-40B4-BE49-F238E27FC236}">
                <a16:creationId xmlns:a16="http://schemas.microsoft.com/office/drawing/2014/main" id="{575E3C89-A24E-488D-9903-51E909D189E0}"/>
              </a:ext>
            </a:extLst>
          </p:cNvPr>
          <p:cNvSpPr txBox="1"/>
          <p:nvPr/>
        </p:nvSpPr>
        <p:spPr>
          <a:xfrm>
            <a:off x="1102228" y="4694441"/>
            <a:ext cx="5898682" cy="123111"/>
          </a:xfrm>
          <a:prstGeom prst="rect">
            <a:avLst/>
          </a:prstGeom>
        </p:spPr>
        <p:txBody>
          <a:bodyPr vert="horz" wrap="square" lIns="0" tIns="0" rIns="0" bIns="0" rtlCol="0">
            <a:spAutoFit/>
          </a:bodyPr>
          <a:lstStyle/>
          <a:p>
            <a:pPr marL="115888" indent="-103188">
              <a:lnSpc>
                <a:spcPct val="100000"/>
              </a:lnSpc>
              <a:tabLst>
                <a:tab pos="109538" algn="l"/>
              </a:tabLst>
            </a:pPr>
            <a:r>
              <a:rPr sz="800" spc="-10" dirty="0">
                <a:latin typeface="Arial"/>
                <a:cs typeface="Arial"/>
              </a:rPr>
              <a:t>S</a:t>
            </a:r>
            <a:r>
              <a:rPr sz="800" spc="-5" dirty="0">
                <a:latin typeface="Arial"/>
                <a:cs typeface="Arial"/>
              </a:rPr>
              <a:t>o</a:t>
            </a:r>
            <a:r>
              <a:rPr sz="800" spc="-10" dirty="0">
                <a:latin typeface="Arial"/>
                <a:cs typeface="Arial"/>
              </a:rPr>
              <a:t>u</a:t>
            </a:r>
            <a:r>
              <a:rPr sz="800" spc="-5" dirty="0">
                <a:latin typeface="Arial"/>
                <a:cs typeface="Arial"/>
              </a:rPr>
              <a:t>r</a:t>
            </a:r>
            <a:r>
              <a:rPr sz="800" dirty="0">
                <a:latin typeface="Arial"/>
                <a:cs typeface="Arial"/>
              </a:rPr>
              <a:t>c</a:t>
            </a:r>
            <a:r>
              <a:rPr sz="800" spc="-5" dirty="0">
                <a:latin typeface="Arial"/>
                <a:cs typeface="Arial"/>
              </a:rPr>
              <a:t>e:</a:t>
            </a:r>
            <a:r>
              <a:rPr sz="800" spc="-20" dirty="0">
                <a:latin typeface="Arial"/>
                <a:cs typeface="Arial"/>
              </a:rPr>
              <a:t> </a:t>
            </a:r>
            <a:r>
              <a:rPr sz="800" spc="-5" dirty="0">
                <a:latin typeface="Arial"/>
                <a:cs typeface="Arial"/>
              </a:rPr>
              <a:t>U.</a:t>
            </a:r>
            <a:r>
              <a:rPr sz="800" spc="-10" dirty="0">
                <a:latin typeface="Arial"/>
                <a:cs typeface="Arial"/>
              </a:rPr>
              <a:t>S</a:t>
            </a:r>
            <a:r>
              <a:rPr sz="800" spc="-5" dirty="0">
                <a:latin typeface="Arial"/>
                <a:cs typeface="Arial"/>
              </a:rPr>
              <a:t>.</a:t>
            </a:r>
            <a:r>
              <a:rPr sz="800" spc="5" dirty="0">
                <a:latin typeface="Arial"/>
                <a:cs typeface="Arial"/>
              </a:rPr>
              <a:t> </a:t>
            </a:r>
            <a:r>
              <a:rPr sz="800" spc="-5" dirty="0">
                <a:latin typeface="Arial"/>
                <a:cs typeface="Arial"/>
              </a:rPr>
              <a:t>Cen</a:t>
            </a:r>
            <a:r>
              <a:rPr sz="800" spc="-10" dirty="0">
                <a:latin typeface="Arial"/>
                <a:cs typeface="Arial"/>
              </a:rPr>
              <a:t>t</a:t>
            </a:r>
            <a:r>
              <a:rPr sz="800" spc="-5" dirty="0">
                <a:latin typeface="Arial"/>
                <a:cs typeface="Arial"/>
              </a:rPr>
              <a:t>ers</a:t>
            </a:r>
            <a:r>
              <a:rPr sz="800" spc="-10" dirty="0">
                <a:latin typeface="Arial"/>
                <a:cs typeface="Arial"/>
              </a:rPr>
              <a:t> </a:t>
            </a:r>
            <a:r>
              <a:rPr sz="800" spc="0" dirty="0">
                <a:latin typeface="Arial"/>
                <a:cs typeface="Arial"/>
              </a:rPr>
              <a:t>f</a:t>
            </a:r>
            <a:r>
              <a:rPr sz="800" spc="-5" dirty="0">
                <a:latin typeface="Arial"/>
                <a:cs typeface="Arial"/>
              </a:rPr>
              <a:t>or</a:t>
            </a:r>
            <a:r>
              <a:rPr sz="800" spc="-15" dirty="0">
                <a:latin typeface="Arial"/>
                <a:cs typeface="Arial"/>
              </a:rPr>
              <a:t> </a:t>
            </a:r>
            <a:r>
              <a:rPr sz="800" spc="-5" dirty="0">
                <a:latin typeface="Arial"/>
                <a:cs typeface="Arial"/>
              </a:rPr>
              <a:t>D</a:t>
            </a:r>
            <a:r>
              <a:rPr sz="800" spc="-10" dirty="0">
                <a:latin typeface="Arial"/>
                <a:cs typeface="Arial"/>
              </a:rPr>
              <a:t>i</a:t>
            </a:r>
            <a:r>
              <a:rPr sz="800" dirty="0">
                <a:latin typeface="Arial"/>
                <a:cs typeface="Arial"/>
              </a:rPr>
              <a:t>s</a:t>
            </a:r>
            <a:r>
              <a:rPr sz="800" spc="-5" dirty="0">
                <a:latin typeface="Arial"/>
                <a:cs typeface="Arial"/>
              </a:rPr>
              <a:t>e</a:t>
            </a:r>
            <a:r>
              <a:rPr sz="800" spc="-10" dirty="0">
                <a:latin typeface="Arial"/>
                <a:cs typeface="Arial"/>
              </a:rPr>
              <a:t>a</a:t>
            </a:r>
            <a:r>
              <a:rPr sz="800" dirty="0">
                <a:latin typeface="Arial"/>
                <a:cs typeface="Arial"/>
              </a:rPr>
              <a:t>s</a:t>
            </a:r>
            <a:r>
              <a:rPr sz="800" spc="-5" dirty="0">
                <a:latin typeface="Arial"/>
                <a:cs typeface="Arial"/>
              </a:rPr>
              <a:t>e C</a:t>
            </a:r>
            <a:r>
              <a:rPr sz="800" spc="-10" dirty="0">
                <a:latin typeface="Arial"/>
                <a:cs typeface="Arial"/>
              </a:rPr>
              <a:t>o</a:t>
            </a:r>
            <a:r>
              <a:rPr sz="800" spc="-5" dirty="0">
                <a:latin typeface="Arial"/>
                <a:cs typeface="Arial"/>
              </a:rPr>
              <a:t>ntrol</a:t>
            </a:r>
            <a:r>
              <a:rPr sz="800" dirty="0">
                <a:latin typeface="Arial"/>
                <a:cs typeface="Arial"/>
              </a:rPr>
              <a:t> </a:t>
            </a:r>
            <a:r>
              <a:rPr sz="800" spc="-5" dirty="0">
                <a:latin typeface="Arial"/>
                <a:cs typeface="Arial"/>
              </a:rPr>
              <a:t>a</a:t>
            </a:r>
            <a:r>
              <a:rPr sz="800" spc="-10" dirty="0">
                <a:latin typeface="Arial"/>
                <a:cs typeface="Arial"/>
              </a:rPr>
              <a:t>n</a:t>
            </a:r>
            <a:r>
              <a:rPr sz="800" spc="-5" dirty="0">
                <a:latin typeface="Arial"/>
                <a:cs typeface="Arial"/>
              </a:rPr>
              <a:t>d</a:t>
            </a:r>
            <a:r>
              <a:rPr sz="800" spc="-20" dirty="0">
                <a:latin typeface="Arial"/>
                <a:cs typeface="Arial"/>
              </a:rPr>
              <a:t> </a:t>
            </a:r>
            <a:r>
              <a:rPr sz="800" spc="-10" dirty="0">
                <a:latin typeface="Arial"/>
                <a:cs typeface="Arial"/>
              </a:rPr>
              <a:t>P</a:t>
            </a:r>
            <a:r>
              <a:rPr sz="800" spc="-5" dirty="0">
                <a:latin typeface="Arial"/>
                <a:cs typeface="Arial"/>
              </a:rPr>
              <a:t>re</a:t>
            </a:r>
            <a:r>
              <a:rPr sz="800" spc="-15" dirty="0">
                <a:latin typeface="Arial"/>
                <a:cs typeface="Arial"/>
              </a:rPr>
              <a:t>v</a:t>
            </a:r>
            <a:r>
              <a:rPr sz="800" spc="-5" dirty="0">
                <a:latin typeface="Arial"/>
                <a:cs typeface="Arial"/>
              </a:rPr>
              <a:t>e</a:t>
            </a:r>
            <a:r>
              <a:rPr sz="800" spc="-10" dirty="0">
                <a:latin typeface="Arial"/>
                <a:cs typeface="Arial"/>
              </a:rPr>
              <a:t>n</a:t>
            </a:r>
            <a:r>
              <a:rPr sz="800" spc="-5" dirty="0">
                <a:latin typeface="Arial"/>
                <a:cs typeface="Arial"/>
              </a:rPr>
              <a:t>t</a:t>
            </a:r>
            <a:r>
              <a:rPr sz="800" spc="-15" dirty="0">
                <a:latin typeface="Arial"/>
                <a:cs typeface="Arial"/>
              </a:rPr>
              <a:t>i</a:t>
            </a:r>
            <a:r>
              <a:rPr sz="800" spc="-5" dirty="0">
                <a:latin typeface="Arial"/>
                <a:cs typeface="Arial"/>
              </a:rPr>
              <a:t>o</a:t>
            </a:r>
            <a:r>
              <a:rPr sz="800" spc="-10" dirty="0">
                <a:latin typeface="Arial"/>
                <a:cs typeface="Arial"/>
              </a:rPr>
              <a:t>n’</a:t>
            </a:r>
            <a:r>
              <a:rPr sz="800" spc="-5" dirty="0">
                <a:latin typeface="Arial"/>
                <a:cs typeface="Arial"/>
              </a:rPr>
              <a:t>s</a:t>
            </a:r>
            <a:r>
              <a:rPr sz="800" spc="10" dirty="0">
                <a:latin typeface="Arial"/>
                <a:cs typeface="Arial"/>
              </a:rPr>
              <a:t> </a:t>
            </a:r>
            <a:r>
              <a:rPr sz="800" spc="-5" dirty="0">
                <a:latin typeface="Arial"/>
                <a:cs typeface="Arial"/>
              </a:rPr>
              <a:t>Nat</a:t>
            </a:r>
            <a:r>
              <a:rPr sz="800" spc="-15" dirty="0">
                <a:latin typeface="Arial"/>
                <a:cs typeface="Arial"/>
              </a:rPr>
              <a:t>i</a:t>
            </a:r>
            <a:r>
              <a:rPr sz="800" spc="-5" dirty="0">
                <a:latin typeface="Arial"/>
                <a:cs typeface="Arial"/>
              </a:rPr>
              <a:t>o</a:t>
            </a:r>
            <a:r>
              <a:rPr sz="800" spc="-10" dirty="0">
                <a:latin typeface="Arial"/>
                <a:cs typeface="Arial"/>
              </a:rPr>
              <a:t>n</a:t>
            </a:r>
            <a:r>
              <a:rPr sz="800" spc="-5" dirty="0">
                <a:latin typeface="Arial"/>
                <a:cs typeface="Arial"/>
              </a:rPr>
              <a:t>al</a:t>
            </a:r>
            <a:r>
              <a:rPr sz="800" dirty="0">
                <a:latin typeface="Arial"/>
                <a:cs typeface="Arial"/>
              </a:rPr>
              <a:t> </a:t>
            </a:r>
            <a:r>
              <a:rPr sz="800" spc="-5" dirty="0">
                <a:latin typeface="Arial"/>
                <a:cs typeface="Arial"/>
              </a:rPr>
              <a:t>Hea</a:t>
            </a:r>
            <a:r>
              <a:rPr sz="800" spc="-15" dirty="0">
                <a:latin typeface="Arial"/>
                <a:cs typeface="Arial"/>
              </a:rPr>
              <a:t>l</a:t>
            </a:r>
            <a:r>
              <a:rPr sz="800" spc="-5" dirty="0">
                <a:latin typeface="Arial"/>
                <a:cs typeface="Arial"/>
              </a:rPr>
              <a:t>th</a:t>
            </a:r>
            <a:r>
              <a:rPr sz="800" spc="5" dirty="0">
                <a:latin typeface="Arial"/>
                <a:cs typeface="Arial"/>
              </a:rPr>
              <a:t> </a:t>
            </a:r>
            <a:r>
              <a:rPr sz="800" spc="-5" dirty="0">
                <a:latin typeface="Arial"/>
                <a:cs typeface="Arial"/>
              </a:rPr>
              <a:t>Inst</a:t>
            </a:r>
            <a:r>
              <a:rPr sz="800" spc="-15" dirty="0">
                <a:latin typeface="Arial"/>
                <a:cs typeface="Arial"/>
              </a:rPr>
              <a:t>i</a:t>
            </a:r>
            <a:r>
              <a:rPr sz="800" spc="-5" dirty="0">
                <a:latin typeface="Arial"/>
                <a:cs typeface="Arial"/>
              </a:rPr>
              <a:t>tu</a:t>
            </a:r>
            <a:r>
              <a:rPr sz="800" spc="-10" dirty="0">
                <a:latin typeface="Arial"/>
                <a:cs typeface="Arial"/>
              </a:rPr>
              <a:t>t</a:t>
            </a:r>
            <a:r>
              <a:rPr sz="800" spc="-5" dirty="0">
                <a:latin typeface="Arial"/>
                <a:cs typeface="Arial"/>
              </a:rPr>
              <a:t>e</a:t>
            </a:r>
            <a:r>
              <a:rPr sz="800" spc="-20" dirty="0">
                <a:latin typeface="Arial"/>
                <a:cs typeface="Arial"/>
              </a:rPr>
              <a:t> </a:t>
            </a:r>
            <a:r>
              <a:rPr sz="800" spc="-10" dirty="0">
                <a:latin typeface="Arial"/>
                <a:cs typeface="Arial"/>
              </a:rPr>
              <a:t>S</a:t>
            </a:r>
            <a:r>
              <a:rPr sz="800" spc="-5" dirty="0">
                <a:latin typeface="Arial"/>
                <a:cs typeface="Arial"/>
              </a:rPr>
              <a:t>ur</a:t>
            </a:r>
            <a:r>
              <a:rPr sz="800" spc="-10" dirty="0">
                <a:latin typeface="Arial"/>
                <a:cs typeface="Arial"/>
              </a:rPr>
              <a:t>v</a:t>
            </a:r>
            <a:r>
              <a:rPr sz="800" spc="-5" dirty="0">
                <a:latin typeface="Arial"/>
                <a:cs typeface="Arial"/>
              </a:rPr>
              <a:t>ey</a:t>
            </a:r>
            <a:endParaRPr sz="800" dirty="0">
              <a:latin typeface="Arial"/>
              <a:cs typeface="Arial"/>
            </a:endParaRPr>
          </a:p>
        </p:txBody>
      </p:sp>
      <p:grpSp>
        <p:nvGrpSpPr>
          <p:cNvPr id="13" name="Group 12">
            <a:extLst>
              <a:ext uri="{FF2B5EF4-FFF2-40B4-BE49-F238E27FC236}">
                <a16:creationId xmlns:a16="http://schemas.microsoft.com/office/drawing/2014/main" id="{94033DAB-30CD-46C1-82B0-7B3377AB9E75}"/>
              </a:ext>
            </a:extLst>
          </p:cNvPr>
          <p:cNvGrpSpPr/>
          <p:nvPr/>
        </p:nvGrpSpPr>
        <p:grpSpPr>
          <a:xfrm>
            <a:off x="5076091" y="3146730"/>
            <a:ext cx="3197153" cy="1714831"/>
            <a:chOff x="8543490" y="3228107"/>
            <a:chExt cx="3642987" cy="2100101"/>
          </a:xfrm>
        </p:grpSpPr>
        <p:sp>
          <p:nvSpPr>
            <p:cNvPr id="14" name="Arrow: Pentagon 13">
              <a:extLst>
                <a:ext uri="{FF2B5EF4-FFF2-40B4-BE49-F238E27FC236}">
                  <a16:creationId xmlns:a16="http://schemas.microsoft.com/office/drawing/2014/main" id="{4A40A324-8A1F-48F5-821B-44C56ED140C7}"/>
                </a:ext>
              </a:extLst>
            </p:cNvPr>
            <p:cNvSpPr/>
            <p:nvPr/>
          </p:nvSpPr>
          <p:spPr>
            <a:xfrm rot="10800000">
              <a:off x="8543490" y="3228107"/>
              <a:ext cx="3456711" cy="1988128"/>
            </a:xfrm>
            <a:prstGeom prst="homePlate">
              <a:avLst/>
            </a:prstGeom>
            <a:solidFill>
              <a:srgbClr val="F1E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FFF1174-0D83-415A-8D3E-C3605CA1428B}"/>
                </a:ext>
              </a:extLst>
            </p:cNvPr>
            <p:cNvSpPr/>
            <p:nvPr/>
          </p:nvSpPr>
          <p:spPr>
            <a:xfrm>
              <a:off x="9455632" y="3348485"/>
              <a:ext cx="2730845" cy="19797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Open sans"/>
                  <a:ea typeface="+mn-ea"/>
                  <a:cs typeface="+mn-cs"/>
                </a:rPr>
                <a:t>Result of Medi-Cal expansion, and Covered California; </a:t>
              </a:r>
              <a:r>
                <a:rPr kumimoji="0" lang="en-US" b="1" i="0" u="none" strike="noStrike" kern="1200" cap="none" spc="0" normalizeH="0" baseline="0" noProof="0" dirty="0">
                  <a:ln>
                    <a:noFill/>
                  </a:ln>
                  <a:solidFill>
                    <a:prstClr val="black"/>
                  </a:solidFill>
                  <a:effectLst/>
                  <a:uLnTx/>
                  <a:uFillTx/>
                  <a:latin typeface="Open sans"/>
                  <a:ea typeface="+mn-ea"/>
                  <a:cs typeface="+mn-cs"/>
                </a:rPr>
                <a:t>eligible uninsured rate only 3.4%</a:t>
              </a:r>
            </a:p>
          </p:txBody>
        </p:sp>
      </p:grpSp>
    </p:spTree>
    <p:extLst>
      <p:ext uri="{BB962C8B-B14F-4D97-AF65-F5344CB8AC3E}">
        <p14:creationId xmlns:p14="http://schemas.microsoft.com/office/powerpoint/2010/main" val="105964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F904-BFD3-4237-B09E-0EDF0C7EEB52}"/>
              </a:ext>
            </a:extLst>
          </p:cNvPr>
          <p:cNvSpPr>
            <a:spLocks noGrp="1"/>
          </p:cNvSpPr>
          <p:nvPr>
            <p:ph type="title"/>
          </p:nvPr>
        </p:nvSpPr>
        <p:spPr/>
        <p:txBody>
          <a:bodyPr>
            <a:normAutofit fontScale="90000"/>
          </a:bodyPr>
          <a:lstStyle/>
          <a:p>
            <a:r>
              <a:rPr lang="en-US" dirty="0"/>
              <a:t>CALIFORNIAN’S OPPORTUNITIES FOR COVERAGE </a:t>
            </a:r>
          </a:p>
        </p:txBody>
      </p:sp>
      <p:sp>
        <p:nvSpPr>
          <p:cNvPr id="4" name="Slide Number Placeholder 3">
            <a:extLst>
              <a:ext uri="{FF2B5EF4-FFF2-40B4-BE49-F238E27FC236}">
                <a16:creationId xmlns:a16="http://schemas.microsoft.com/office/drawing/2014/main" id="{29B58810-25D8-4FBC-9751-F88B9CF36F6F}"/>
              </a:ext>
            </a:extLst>
          </p:cNvPr>
          <p:cNvSpPr>
            <a:spLocks noGrp="1"/>
          </p:cNvSpPr>
          <p:nvPr>
            <p:ph type="sldNum" sz="quarter" idx="4"/>
          </p:nvPr>
        </p:nvSpPr>
        <p:spPr/>
        <p:txBody>
          <a:bodyPr/>
          <a:lstStyle/>
          <a:p>
            <a:fld id="{C8146628-1A01-9741-8A8B-916D51547CC7}" type="slidenum">
              <a:rPr lang="en-US" smtClean="0"/>
              <a:pPr/>
              <a:t>6</a:t>
            </a:fld>
            <a:endParaRPr lang="en-US" dirty="0"/>
          </a:p>
        </p:txBody>
      </p:sp>
      <p:sp>
        <p:nvSpPr>
          <p:cNvPr id="5" name="object 4">
            <a:extLst>
              <a:ext uri="{FF2B5EF4-FFF2-40B4-BE49-F238E27FC236}">
                <a16:creationId xmlns:a16="http://schemas.microsoft.com/office/drawing/2014/main" id="{A05E1E9A-57BF-4277-B176-454E7CBF215A}"/>
              </a:ext>
            </a:extLst>
          </p:cNvPr>
          <p:cNvSpPr txBox="1"/>
          <p:nvPr/>
        </p:nvSpPr>
        <p:spPr>
          <a:xfrm>
            <a:off x="344241" y="759013"/>
            <a:ext cx="8296064" cy="505138"/>
          </a:xfrm>
          <a:prstGeom prst="rect">
            <a:avLst/>
          </a:prstGeom>
        </p:spPr>
        <p:txBody>
          <a:bodyPr vert="horz" wrap="square" lIns="0" tIns="0" rIns="0" bIns="0" rtlCol="0">
            <a:noAutofit/>
          </a:bodyPr>
          <a:lstStyle/>
          <a:p>
            <a:pPr marL="12699" marR="12699"/>
            <a:r>
              <a:rPr lang="en-US" sz="1300" dirty="0">
                <a:solidFill>
                  <a:srgbClr val="231F20"/>
                </a:solidFill>
                <a:latin typeface="Arial"/>
                <a:cs typeface="Arial"/>
              </a:rPr>
              <a:t>The Affordable Care Act has dramatically changed the health insurance landscape in California with the expansion of Medicaid, Covered California and new protections for all Californians.</a:t>
            </a:r>
            <a:endParaRPr lang="en-US" sz="1300" dirty="0">
              <a:latin typeface="Arial"/>
              <a:cs typeface="Arial"/>
            </a:endParaRPr>
          </a:p>
        </p:txBody>
      </p:sp>
      <p:sp>
        <p:nvSpPr>
          <p:cNvPr id="6" name="Rectangle 5">
            <a:extLst>
              <a:ext uri="{FF2B5EF4-FFF2-40B4-BE49-F238E27FC236}">
                <a16:creationId xmlns:a16="http://schemas.microsoft.com/office/drawing/2014/main" id="{E80D42BA-47D3-4758-BFB3-CC7ABADE8596}"/>
              </a:ext>
            </a:extLst>
          </p:cNvPr>
          <p:cNvSpPr/>
          <p:nvPr/>
        </p:nvSpPr>
        <p:spPr>
          <a:xfrm>
            <a:off x="6346959" y="1164773"/>
            <a:ext cx="2486480" cy="3528561"/>
          </a:xfrm>
          <a:prstGeom prst="rect">
            <a:avLst/>
          </a:prstGeom>
          <a:solidFill>
            <a:srgbClr val="F8E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E5E6A-C007-40DC-8A72-7CF3DE2592C1}"/>
              </a:ext>
            </a:extLst>
          </p:cNvPr>
          <p:cNvSpPr txBox="1"/>
          <p:nvPr/>
        </p:nvSpPr>
        <p:spPr>
          <a:xfrm>
            <a:off x="6352805" y="1242312"/>
            <a:ext cx="2422813" cy="3539430"/>
          </a:xfrm>
          <a:prstGeom prst="rect">
            <a:avLst/>
          </a:prstGeom>
          <a:noFill/>
        </p:spPr>
        <p:txBody>
          <a:bodyPr wrap="square" rtlCol="0">
            <a:spAutoFit/>
          </a:bodyPr>
          <a:lstStyle/>
          <a:p>
            <a:pPr marL="171450" indent="-171450">
              <a:spcAft>
                <a:spcPts val="900"/>
              </a:spcAft>
              <a:buFont typeface="Arial" charset="0"/>
              <a:buChar char="•"/>
            </a:pPr>
            <a:r>
              <a:rPr lang="en-US" sz="1100" dirty="0">
                <a:solidFill>
                  <a:srgbClr val="231F20"/>
                </a:solidFill>
                <a:latin typeface="Arial"/>
                <a:cs typeface="Arial"/>
              </a:rPr>
              <a:t>As of June 2018, Covered California had approximately </a:t>
            </a:r>
            <a:br>
              <a:rPr lang="en-US" sz="1100" dirty="0">
                <a:solidFill>
                  <a:srgbClr val="231F20"/>
                </a:solidFill>
                <a:latin typeface="Arial"/>
                <a:cs typeface="Arial"/>
              </a:rPr>
            </a:br>
            <a:r>
              <a:rPr lang="en-US" sz="1100" dirty="0">
                <a:solidFill>
                  <a:srgbClr val="231F20"/>
                </a:solidFill>
                <a:latin typeface="Arial"/>
                <a:cs typeface="Arial"/>
              </a:rPr>
              <a:t>1.4 million members who have active health insurance. California has also</a:t>
            </a:r>
            <a:r>
              <a:rPr lang="en-US" sz="1100" dirty="0">
                <a:latin typeface="Arial"/>
                <a:cs typeface="Arial"/>
              </a:rPr>
              <a:t> </a:t>
            </a:r>
            <a:r>
              <a:rPr lang="en-US" sz="1100" dirty="0">
                <a:solidFill>
                  <a:srgbClr val="231F20"/>
                </a:solidFill>
                <a:latin typeface="Arial"/>
                <a:cs typeface="Arial"/>
              </a:rPr>
              <a:t>enrolled nearly 4 million more into </a:t>
            </a:r>
            <a:br>
              <a:rPr lang="en-US" sz="1100" dirty="0">
                <a:solidFill>
                  <a:srgbClr val="231F20"/>
                </a:solidFill>
                <a:latin typeface="Arial"/>
                <a:cs typeface="Arial"/>
              </a:rPr>
            </a:br>
            <a:r>
              <a:rPr lang="en-US" sz="1100" dirty="0">
                <a:solidFill>
                  <a:srgbClr val="231F20"/>
                </a:solidFill>
                <a:latin typeface="Arial"/>
                <a:cs typeface="Arial"/>
              </a:rPr>
              <a:t>Medi-Cal.</a:t>
            </a:r>
          </a:p>
          <a:p>
            <a:pPr marL="171450" indent="-171450">
              <a:spcAft>
                <a:spcPts val="900"/>
              </a:spcAft>
              <a:buFont typeface="Arial" charset="0"/>
              <a:buChar char="•"/>
            </a:pPr>
            <a:r>
              <a:rPr lang="en-US" sz="1100" dirty="0">
                <a:solidFill>
                  <a:srgbClr val="231F20"/>
                </a:solidFill>
                <a:latin typeface="Arial"/>
                <a:cs typeface="Arial"/>
              </a:rPr>
              <a:t>Consumers in the individual market (off-exchange) can get identical price and benefits as Covered California enrollees</a:t>
            </a:r>
            <a:r>
              <a:rPr lang="en-US" sz="1100" dirty="0">
                <a:latin typeface="Arial"/>
                <a:cs typeface="Arial"/>
              </a:rPr>
              <a:t>.</a:t>
            </a:r>
          </a:p>
          <a:p>
            <a:pPr marL="171450" indent="-171450">
              <a:spcAft>
                <a:spcPts val="900"/>
              </a:spcAft>
              <a:buFont typeface="Arial" charset="0"/>
              <a:buChar char="•"/>
            </a:pPr>
            <a:r>
              <a:rPr lang="en-US" sz="1100" dirty="0">
                <a:solidFill>
                  <a:srgbClr val="231F20"/>
                </a:solidFill>
                <a:latin typeface="Arial"/>
                <a:cs typeface="Arial"/>
              </a:rPr>
              <a:t>From 2013 to 2017, the U.S. Census Bureau states California cut its uninsured rate by 58 percent. Accounting for those ineligible because of their immigration status</a:t>
            </a:r>
            <a:r>
              <a:rPr lang="en-US" sz="1100" dirty="0">
                <a:latin typeface="Arial"/>
                <a:cs typeface="Arial"/>
              </a:rPr>
              <a:t>, California’s eligible uninsured population is 1 million.</a:t>
            </a:r>
          </a:p>
        </p:txBody>
      </p:sp>
      <p:sp>
        <p:nvSpPr>
          <p:cNvPr id="8" name="TextBox 7">
            <a:extLst>
              <a:ext uri="{FF2B5EF4-FFF2-40B4-BE49-F238E27FC236}">
                <a16:creationId xmlns:a16="http://schemas.microsoft.com/office/drawing/2014/main" id="{C79CD773-B43D-420C-92B2-DF0260CE6AB3}"/>
              </a:ext>
            </a:extLst>
          </p:cNvPr>
          <p:cNvSpPr txBox="1"/>
          <p:nvPr/>
        </p:nvSpPr>
        <p:spPr>
          <a:xfrm>
            <a:off x="711497" y="1186805"/>
            <a:ext cx="3759764" cy="461665"/>
          </a:xfrm>
          <a:prstGeom prst="rect">
            <a:avLst/>
          </a:prstGeom>
          <a:noFill/>
        </p:spPr>
        <p:txBody>
          <a:bodyPr wrap="square" rtlCol="0">
            <a:spAutoFit/>
          </a:bodyPr>
          <a:lstStyle/>
          <a:p>
            <a:pPr algn="ctr"/>
            <a:r>
              <a:rPr lang="en-US" sz="1400" b="1" dirty="0">
                <a:latin typeface="Arial" charset="0"/>
                <a:ea typeface="Arial" charset="0"/>
                <a:cs typeface="Arial" charset="0"/>
              </a:rPr>
              <a:t>California’s 2017 Health Care Market</a:t>
            </a:r>
          </a:p>
          <a:p>
            <a:pPr algn="ctr"/>
            <a:r>
              <a:rPr lang="en-US" sz="900" dirty="0">
                <a:latin typeface="Arial" charset="0"/>
                <a:ea typeface="Arial" charset="0"/>
                <a:cs typeface="Arial" charset="0"/>
              </a:rPr>
              <a:t>(in millions — ages 0-64)</a:t>
            </a:r>
          </a:p>
        </p:txBody>
      </p:sp>
      <p:pic>
        <p:nvPicPr>
          <p:cNvPr id="10" name="Picture 9">
            <a:extLst>
              <a:ext uri="{FF2B5EF4-FFF2-40B4-BE49-F238E27FC236}">
                <a16:creationId xmlns:a16="http://schemas.microsoft.com/office/drawing/2014/main" id="{52B8E212-8982-4ECA-83FA-47C51FE3D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40" y="1648470"/>
            <a:ext cx="3236677" cy="3018896"/>
          </a:xfrm>
          <a:prstGeom prst="rect">
            <a:avLst/>
          </a:prstGeom>
        </p:spPr>
      </p:pic>
      <p:sp>
        <p:nvSpPr>
          <p:cNvPr id="11" name="Rectangle 10">
            <a:extLst>
              <a:ext uri="{FF2B5EF4-FFF2-40B4-BE49-F238E27FC236}">
                <a16:creationId xmlns:a16="http://schemas.microsoft.com/office/drawing/2014/main" id="{F7B9E72A-1B77-4EFF-A59F-65258B21965D}"/>
              </a:ext>
            </a:extLst>
          </p:cNvPr>
          <p:cNvSpPr/>
          <p:nvPr/>
        </p:nvSpPr>
        <p:spPr>
          <a:xfrm>
            <a:off x="1111133" y="4841506"/>
            <a:ext cx="7438458" cy="276999"/>
          </a:xfrm>
          <a:prstGeom prst="rect">
            <a:avLst/>
          </a:prstGeom>
          <a:noFill/>
        </p:spPr>
        <p:txBody>
          <a:bodyPr wrap="square">
            <a:spAutoFit/>
          </a:bodyPr>
          <a:lstStyle/>
          <a:p>
            <a:r>
              <a:rPr lang="en-US" sz="600" dirty="0">
                <a:latin typeface="Arial" panose="020B0604020202020204" pitchFamily="34" charset="0"/>
                <a:cs typeface="Arial" panose="020B0604020202020204" pitchFamily="34" charset="0"/>
              </a:rPr>
              <a:t>California administrative data sources are used for enrollment totals when possible. All other enrollment estimates are from the 2017 American Community Survey. The total enrollment population sums to more than California’s total population as some Californians were covered by more than one type of insurance during the same year.</a:t>
            </a:r>
          </a:p>
        </p:txBody>
      </p:sp>
    </p:spTree>
    <p:extLst>
      <p:ext uri="{BB962C8B-B14F-4D97-AF65-F5344CB8AC3E}">
        <p14:creationId xmlns:p14="http://schemas.microsoft.com/office/powerpoint/2010/main" val="394481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5061-3914-4CBB-8D34-FFD1C8A77CDC}"/>
              </a:ext>
            </a:extLst>
          </p:cNvPr>
          <p:cNvSpPr>
            <a:spLocks noGrp="1"/>
          </p:cNvSpPr>
          <p:nvPr>
            <p:ph type="title"/>
          </p:nvPr>
        </p:nvSpPr>
        <p:spPr/>
        <p:txBody>
          <a:bodyPr>
            <a:noAutofit/>
          </a:bodyPr>
          <a:lstStyle/>
          <a:p>
            <a:r>
              <a:rPr lang="en-US" sz="2200" dirty="0"/>
              <a:t>ANNUALLY, APPROXIMATELY FORTY PERCENT OF THE COVERED CALIFORNIA INDIVIDUAL MARKET TURNS OVER* </a:t>
            </a:r>
          </a:p>
        </p:txBody>
      </p:sp>
      <p:sp>
        <p:nvSpPr>
          <p:cNvPr id="4" name="Slide Number Placeholder 3">
            <a:extLst>
              <a:ext uri="{FF2B5EF4-FFF2-40B4-BE49-F238E27FC236}">
                <a16:creationId xmlns:a16="http://schemas.microsoft.com/office/drawing/2014/main" id="{E94CC9A0-375D-4947-A926-A812B564F8D9}"/>
              </a:ext>
            </a:extLst>
          </p:cNvPr>
          <p:cNvSpPr>
            <a:spLocks noGrp="1"/>
          </p:cNvSpPr>
          <p:nvPr>
            <p:ph type="sldNum" sz="quarter" idx="4"/>
          </p:nvPr>
        </p:nvSpPr>
        <p:spPr/>
        <p:txBody>
          <a:bodyPr/>
          <a:lstStyle/>
          <a:p>
            <a:fld id="{C8146628-1A01-9741-8A8B-916D51547CC7}" type="slidenum">
              <a:rPr lang="en-US" smtClean="0"/>
              <a:pPr/>
              <a:t>7</a:t>
            </a:fld>
            <a:endParaRPr lang="en-US" dirty="0"/>
          </a:p>
        </p:txBody>
      </p:sp>
      <p:sp>
        <p:nvSpPr>
          <p:cNvPr id="5" name="TextBox 4">
            <a:extLst>
              <a:ext uri="{FF2B5EF4-FFF2-40B4-BE49-F238E27FC236}">
                <a16:creationId xmlns:a16="http://schemas.microsoft.com/office/drawing/2014/main" id="{6E156D51-A6CB-4098-AF2B-27C98A156315}"/>
              </a:ext>
            </a:extLst>
          </p:cNvPr>
          <p:cNvSpPr txBox="1"/>
          <p:nvPr/>
        </p:nvSpPr>
        <p:spPr>
          <a:xfrm>
            <a:off x="228599" y="970900"/>
            <a:ext cx="6691394" cy="472437"/>
          </a:xfrm>
          <a:prstGeom prst="rect">
            <a:avLst/>
          </a:prstGeom>
          <a:noFill/>
        </p:spPr>
        <p:txBody>
          <a:bodyPr wrap="square" lIns="0" rIns="0" rtlCol="0">
            <a:spAutoFit/>
          </a:bodyPr>
          <a:lstStyle/>
          <a:p>
            <a:r>
              <a:rPr lang="en-US" sz="1235" kern="0" dirty="0">
                <a:solidFill>
                  <a:sysClr val="windowText" lastClr="000000"/>
                </a:solidFill>
                <a:latin typeface="Arial"/>
                <a:cs typeface="Arial"/>
              </a:rPr>
              <a:t>While Covered California’s consumers experience a high level of coverage transitions, nearly </a:t>
            </a:r>
            <a:br>
              <a:rPr lang="en-US" sz="1235" kern="0" dirty="0">
                <a:solidFill>
                  <a:sysClr val="windowText" lastClr="000000"/>
                </a:solidFill>
                <a:latin typeface="Arial"/>
                <a:cs typeface="Arial"/>
              </a:rPr>
            </a:br>
            <a:r>
              <a:rPr lang="en-US" sz="1235" kern="0" dirty="0">
                <a:solidFill>
                  <a:sysClr val="windowText" lastClr="000000"/>
                </a:solidFill>
                <a:latin typeface="Arial"/>
                <a:cs typeface="Arial"/>
              </a:rPr>
              <a:t>85 percent of those who leave Covered California report transitioning to other coverage.</a:t>
            </a:r>
            <a:endParaRPr lang="en-US" sz="1235" dirty="0"/>
          </a:p>
        </p:txBody>
      </p:sp>
      <p:sp>
        <p:nvSpPr>
          <p:cNvPr id="6" name="TextBox 5">
            <a:extLst>
              <a:ext uri="{FF2B5EF4-FFF2-40B4-BE49-F238E27FC236}">
                <a16:creationId xmlns:a16="http://schemas.microsoft.com/office/drawing/2014/main" id="{9C267054-98FA-47B6-B2B9-22EDD1AC72D3}"/>
              </a:ext>
            </a:extLst>
          </p:cNvPr>
          <p:cNvSpPr txBox="1"/>
          <p:nvPr/>
        </p:nvSpPr>
        <p:spPr>
          <a:xfrm>
            <a:off x="515264" y="1458835"/>
            <a:ext cx="3801326" cy="662682"/>
          </a:xfrm>
          <a:prstGeom prst="rect">
            <a:avLst/>
          </a:prstGeom>
          <a:noFill/>
        </p:spPr>
        <p:txBody>
          <a:bodyPr wrap="square" rtlCol="0">
            <a:spAutoFit/>
          </a:bodyPr>
          <a:lstStyle/>
          <a:p>
            <a:pPr algn="ctr"/>
            <a:r>
              <a:rPr lang="en-US" sz="1412" dirty="0">
                <a:latin typeface="Arial" charset="0"/>
                <a:ea typeface="Arial" charset="0"/>
                <a:cs typeface="Arial" charset="0"/>
              </a:rPr>
              <a:t>California’s Health Care Coverage Transitions</a:t>
            </a:r>
          </a:p>
          <a:p>
            <a:pPr lvl="0" algn="ctr"/>
            <a:r>
              <a:rPr lang="en-US" sz="882" dirty="0">
                <a:solidFill>
                  <a:prstClr val="black"/>
                </a:solidFill>
                <a:latin typeface="Arial" charset="0"/>
                <a:ea typeface="Arial" charset="0"/>
                <a:cs typeface="Arial" charset="0"/>
              </a:rPr>
              <a:t>(2016 Survey)</a:t>
            </a:r>
          </a:p>
        </p:txBody>
      </p:sp>
      <p:pic>
        <p:nvPicPr>
          <p:cNvPr id="7" name="Picture 6">
            <a:extLst>
              <a:ext uri="{FF2B5EF4-FFF2-40B4-BE49-F238E27FC236}">
                <a16:creationId xmlns:a16="http://schemas.microsoft.com/office/drawing/2014/main" id="{1C4BF013-1FE7-4640-95EF-E9613192C761}"/>
              </a:ext>
            </a:extLst>
          </p:cNvPr>
          <p:cNvPicPr>
            <a:picLocks noChangeAspect="1"/>
          </p:cNvPicPr>
          <p:nvPr/>
        </p:nvPicPr>
        <p:blipFill>
          <a:blip r:embed="rId3"/>
          <a:stretch>
            <a:fillRect/>
          </a:stretch>
        </p:blipFill>
        <p:spPr>
          <a:xfrm>
            <a:off x="1264749" y="2121517"/>
            <a:ext cx="2832400" cy="2650544"/>
          </a:xfrm>
          <a:prstGeom prst="rect">
            <a:avLst/>
          </a:prstGeom>
        </p:spPr>
      </p:pic>
      <p:sp>
        <p:nvSpPr>
          <p:cNvPr id="8" name="Rectangle 7">
            <a:extLst>
              <a:ext uri="{FF2B5EF4-FFF2-40B4-BE49-F238E27FC236}">
                <a16:creationId xmlns:a16="http://schemas.microsoft.com/office/drawing/2014/main" id="{0FB8A822-4A1B-4791-AB2C-599C04B064DD}"/>
              </a:ext>
            </a:extLst>
          </p:cNvPr>
          <p:cNvSpPr/>
          <p:nvPr/>
        </p:nvSpPr>
        <p:spPr>
          <a:xfrm>
            <a:off x="6359985" y="1233548"/>
            <a:ext cx="2555416" cy="3463017"/>
          </a:xfrm>
          <a:prstGeom prst="rect">
            <a:avLst/>
          </a:prstGeom>
          <a:solidFill>
            <a:srgbClr val="F8E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9" name="TextBox 8">
            <a:extLst>
              <a:ext uri="{FF2B5EF4-FFF2-40B4-BE49-F238E27FC236}">
                <a16:creationId xmlns:a16="http://schemas.microsoft.com/office/drawing/2014/main" id="{4CB5D5CF-0877-415F-A5A4-3FFB54953A94}"/>
              </a:ext>
            </a:extLst>
          </p:cNvPr>
          <p:cNvSpPr txBox="1"/>
          <p:nvPr/>
        </p:nvSpPr>
        <p:spPr>
          <a:xfrm>
            <a:off x="6475413" y="1265505"/>
            <a:ext cx="2324559" cy="3556358"/>
          </a:xfrm>
          <a:prstGeom prst="rect">
            <a:avLst/>
          </a:prstGeom>
          <a:noFill/>
        </p:spPr>
        <p:txBody>
          <a:bodyPr wrap="square" lIns="0" rIns="0" rtlCol="0">
            <a:spAutoFit/>
          </a:bodyPr>
          <a:lstStyle/>
          <a:p>
            <a:pPr marL="252146" indent="-252146">
              <a:spcAft>
                <a:spcPts val="1059"/>
              </a:spcAft>
              <a:buFont typeface="Arial" charset="0"/>
              <a:buChar char="•"/>
            </a:pPr>
            <a:r>
              <a:rPr lang="en-US" sz="1200" dirty="0">
                <a:latin typeface="Arial" charset="0"/>
                <a:ea typeface="Arial" charset="0"/>
                <a:cs typeface="Arial" charset="0"/>
              </a:rPr>
              <a:t>Prior to 2014, Covered California forecasted that about one-third of enrollees would leave coverage on an annual basis.</a:t>
            </a:r>
          </a:p>
          <a:p>
            <a:pPr marL="252146" indent="-252146">
              <a:spcAft>
                <a:spcPts val="1059"/>
              </a:spcAft>
              <a:buFont typeface="Arial" charset="0"/>
              <a:buChar char="•"/>
            </a:pPr>
            <a:r>
              <a:rPr lang="en-US" sz="1200" dirty="0">
                <a:latin typeface="Arial" charset="0"/>
                <a:ea typeface="Arial" charset="0"/>
                <a:cs typeface="Arial" charset="0"/>
              </a:rPr>
              <a:t>During 2015, Covered California covered 1.6 million unique members for at least one month.</a:t>
            </a:r>
          </a:p>
          <a:p>
            <a:pPr marL="252146" indent="-252146">
              <a:spcAft>
                <a:spcPts val="1059"/>
              </a:spcAft>
              <a:buFont typeface="Arial" charset="0"/>
              <a:buChar char="•"/>
            </a:pPr>
            <a:r>
              <a:rPr lang="en-US" sz="1200" dirty="0">
                <a:latin typeface="Arial" charset="0"/>
                <a:ea typeface="Arial" charset="0"/>
                <a:cs typeface="Arial" charset="0"/>
              </a:rPr>
              <a:t>By early 2016, approximately 40% of those 1.6 million (over 600,000) had ‘disenrolled’.</a:t>
            </a:r>
          </a:p>
          <a:p>
            <a:pPr marL="252146" indent="-252146">
              <a:spcAft>
                <a:spcPts val="1059"/>
              </a:spcAft>
              <a:buFont typeface="Arial" charset="0"/>
              <a:buChar char="•"/>
            </a:pPr>
            <a:r>
              <a:rPr lang="en-US" sz="1200" dirty="0">
                <a:latin typeface="Arial" charset="0"/>
                <a:ea typeface="Arial" charset="0"/>
                <a:cs typeface="Arial" charset="0"/>
              </a:rPr>
              <a:t>Of those who left Covered California, most went to employer-based coverage (50%).</a:t>
            </a:r>
          </a:p>
        </p:txBody>
      </p:sp>
      <p:sp>
        <p:nvSpPr>
          <p:cNvPr id="10" name="TextBox 9">
            <a:extLst>
              <a:ext uri="{FF2B5EF4-FFF2-40B4-BE49-F238E27FC236}">
                <a16:creationId xmlns:a16="http://schemas.microsoft.com/office/drawing/2014/main" id="{D4B4C1C3-157F-4B56-96FE-685EC6E2721A}"/>
              </a:ext>
            </a:extLst>
          </p:cNvPr>
          <p:cNvSpPr txBox="1"/>
          <p:nvPr/>
        </p:nvSpPr>
        <p:spPr>
          <a:xfrm>
            <a:off x="1055521" y="4831893"/>
            <a:ext cx="6652720" cy="363818"/>
          </a:xfrm>
          <a:prstGeom prst="rect">
            <a:avLst/>
          </a:prstGeom>
          <a:noFill/>
        </p:spPr>
        <p:txBody>
          <a:bodyPr wrap="square" rtlCol="0">
            <a:spAutoFit/>
          </a:bodyPr>
          <a:lstStyle/>
          <a:p>
            <a:pPr marL="50429" indent="-50429"/>
            <a:r>
              <a:rPr lang="en-US" sz="882" baseline="30000" dirty="0">
                <a:latin typeface="Arial" charset="0"/>
                <a:ea typeface="Arial" charset="0"/>
                <a:cs typeface="Arial" charset="0"/>
              </a:rPr>
              <a:t>* </a:t>
            </a:r>
            <a:r>
              <a:rPr lang="en-US" sz="882" dirty="0">
                <a:latin typeface="Arial" charset="0"/>
                <a:ea typeface="Arial" charset="0"/>
                <a:cs typeface="Arial" charset="0"/>
              </a:rPr>
              <a:t>Based on a recently completed Covered California 2016 survey of members (n=8,773) who left (“</a:t>
            </a:r>
            <a:r>
              <a:rPr lang="en-US" sz="882" dirty="0" err="1">
                <a:latin typeface="Arial" charset="0"/>
                <a:ea typeface="Arial" charset="0"/>
                <a:cs typeface="Arial" charset="0"/>
              </a:rPr>
              <a:t>disenrolled</a:t>
            </a:r>
            <a:r>
              <a:rPr lang="en-US" sz="882" dirty="0">
                <a:latin typeface="Arial" charset="0"/>
                <a:ea typeface="Arial" charset="0"/>
                <a:cs typeface="Arial" charset="0"/>
              </a:rPr>
              <a:t>”), the vast majority left for employer-based or other coverage.</a:t>
            </a:r>
          </a:p>
        </p:txBody>
      </p:sp>
    </p:spTree>
    <p:extLst>
      <p:ext uri="{BB962C8B-B14F-4D97-AF65-F5344CB8AC3E}">
        <p14:creationId xmlns:p14="http://schemas.microsoft.com/office/powerpoint/2010/main" val="124553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B6BC15-EFF1-439F-B493-242D022D82C1}"/>
              </a:ext>
            </a:extLst>
          </p:cNvPr>
          <p:cNvSpPr>
            <a:spLocks noGrp="1"/>
          </p:cNvSpPr>
          <p:nvPr>
            <p:ph type="sldNum" sz="quarter" idx="4"/>
          </p:nvPr>
        </p:nvSpPr>
        <p:spPr>
          <a:xfrm>
            <a:off x="8078199" y="4856528"/>
            <a:ext cx="731619" cy="273844"/>
          </a:xfrm>
        </p:spPr>
        <p:txBody>
          <a:bodyPr/>
          <a:lstStyle/>
          <a:p>
            <a:pPr defTabSz="685800">
              <a:defRPr/>
            </a:pPr>
            <a:fld id="{C8146628-1A01-9741-8A8B-916D51547CC7}" type="slidenum">
              <a:rPr lang="en-US" sz="525" b="0"/>
              <a:pPr defTabSz="685800">
                <a:defRPr/>
              </a:pPr>
              <a:t>8</a:t>
            </a:fld>
            <a:endParaRPr lang="en-US" sz="525" b="0" dirty="0"/>
          </a:p>
        </p:txBody>
      </p:sp>
      <p:sp>
        <p:nvSpPr>
          <p:cNvPr id="16" name="TextBox 15">
            <a:extLst>
              <a:ext uri="{FF2B5EF4-FFF2-40B4-BE49-F238E27FC236}">
                <a16:creationId xmlns:a16="http://schemas.microsoft.com/office/drawing/2014/main" id="{E3164417-084C-44E1-A6AD-7D14A40AEDF4}"/>
              </a:ext>
            </a:extLst>
          </p:cNvPr>
          <p:cNvSpPr txBox="1"/>
          <p:nvPr/>
        </p:nvSpPr>
        <p:spPr>
          <a:xfrm>
            <a:off x="548640" y="3822192"/>
            <a:ext cx="5696712" cy="300082"/>
          </a:xfrm>
          <a:prstGeom prst="rect">
            <a:avLst/>
          </a:prstGeom>
          <a:noFill/>
        </p:spPr>
        <p:txBody>
          <a:bodyPr wrap="square" rtlCol="0">
            <a:spAutoFit/>
          </a:bodyPr>
          <a:lstStyle/>
          <a:p>
            <a:endParaRPr lang="en-US" sz="1350" dirty="0"/>
          </a:p>
        </p:txBody>
      </p:sp>
      <p:sp>
        <p:nvSpPr>
          <p:cNvPr id="5" name="TextBox 4">
            <a:extLst>
              <a:ext uri="{FF2B5EF4-FFF2-40B4-BE49-F238E27FC236}">
                <a16:creationId xmlns:a16="http://schemas.microsoft.com/office/drawing/2014/main" id="{8586641D-03C9-4B1F-8291-7C45945E6003}"/>
              </a:ext>
            </a:extLst>
          </p:cNvPr>
          <p:cNvSpPr txBox="1"/>
          <p:nvPr/>
        </p:nvSpPr>
        <p:spPr>
          <a:xfrm>
            <a:off x="2899458" y="964686"/>
            <a:ext cx="2335193" cy="300082"/>
          </a:xfrm>
          <a:prstGeom prst="rect">
            <a:avLst/>
          </a:prstGeom>
          <a:noFill/>
        </p:spPr>
        <p:txBody>
          <a:bodyPr wrap="square" rtlCol="0">
            <a:spAutoFit/>
          </a:bodyPr>
          <a:lstStyle/>
          <a:p>
            <a:endParaRPr lang="en-US" sz="1350" dirty="0"/>
          </a:p>
        </p:txBody>
      </p:sp>
      <p:sp>
        <p:nvSpPr>
          <p:cNvPr id="9" name="Slide Number Placeholder 3">
            <a:extLst>
              <a:ext uri="{FF2B5EF4-FFF2-40B4-BE49-F238E27FC236}">
                <a16:creationId xmlns:a16="http://schemas.microsoft.com/office/drawing/2014/main" id="{A578730C-1118-45A9-906E-D3A31128E119}"/>
              </a:ext>
            </a:extLst>
          </p:cNvPr>
          <p:cNvSpPr txBox="1">
            <a:spLocks/>
          </p:cNvSpPr>
          <p:nvPr/>
        </p:nvSpPr>
        <p:spPr>
          <a:xfrm>
            <a:off x="6383799" y="4732734"/>
            <a:ext cx="2057400"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900" dirty="0">
              <a:solidFill>
                <a:srgbClr val="19B9CA">
                  <a:tint val="75000"/>
                </a:srgbClr>
              </a:solidFill>
              <a:latin typeface="Open sans"/>
            </a:endParaRPr>
          </a:p>
        </p:txBody>
      </p:sp>
      <p:sp>
        <p:nvSpPr>
          <p:cNvPr id="13" name="Slide Number Placeholder 3">
            <a:extLst>
              <a:ext uri="{FF2B5EF4-FFF2-40B4-BE49-F238E27FC236}">
                <a16:creationId xmlns:a16="http://schemas.microsoft.com/office/drawing/2014/main" id="{D03719D5-751B-4BA9-A95E-8B408EFE9D4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8146628-1A01-9741-8A8B-916D51547CC7}" type="slidenum">
              <a:rPr lang="en-US" sz="900">
                <a:solidFill>
                  <a:srgbClr val="19B9CA">
                    <a:tint val="75000"/>
                  </a:srgbClr>
                </a:solidFill>
                <a:latin typeface="Open sans"/>
              </a:rPr>
              <a:pPr algn="r">
                <a:defRPr/>
              </a:pPr>
              <a:t>8</a:t>
            </a:fld>
            <a:endParaRPr lang="en-US" sz="900" dirty="0">
              <a:solidFill>
                <a:srgbClr val="19B9CA">
                  <a:tint val="75000"/>
                </a:srgbClr>
              </a:solidFill>
              <a:latin typeface="Open sans"/>
            </a:endParaRPr>
          </a:p>
        </p:txBody>
      </p:sp>
      <p:sp>
        <p:nvSpPr>
          <p:cNvPr id="18" name="Slide Number Placeholder 3">
            <a:extLst>
              <a:ext uri="{FF2B5EF4-FFF2-40B4-BE49-F238E27FC236}">
                <a16:creationId xmlns:a16="http://schemas.microsoft.com/office/drawing/2014/main" id="{98ADF22F-CB31-43CF-8E64-D1277342A58E}"/>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8146628-1A01-9741-8A8B-916D51547CC7}" type="slidenum">
              <a:rPr lang="en-US" sz="900">
                <a:solidFill>
                  <a:srgbClr val="19B9CA">
                    <a:tint val="75000"/>
                  </a:srgbClr>
                </a:solidFill>
                <a:latin typeface="Open sans"/>
              </a:rPr>
              <a:pPr algn="r">
                <a:defRPr/>
              </a:pPr>
              <a:t>8</a:t>
            </a:fld>
            <a:endParaRPr lang="en-US" sz="900" dirty="0">
              <a:solidFill>
                <a:srgbClr val="19B9CA">
                  <a:tint val="75000"/>
                </a:srgbClr>
              </a:solidFill>
              <a:latin typeface="Open sans"/>
            </a:endParaRPr>
          </a:p>
        </p:txBody>
      </p:sp>
      <p:sp>
        <p:nvSpPr>
          <p:cNvPr id="19" name="Title 1">
            <a:extLst>
              <a:ext uri="{FF2B5EF4-FFF2-40B4-BE49-F238E27FC236}">
                <a16:creationId xmlns:a16="http://schemas.microsoft.com/office/drawing/2014/main" id="{927318DD-921F-4076-8735-DF692DC47E97}"/>
              </a:ext>
            </a:extLst>
          </p:cNvPr>
          <p:cNvSpPr txBox="1">
            <a:spLocks/>
          </p:cNvSpPr>
          <p:nvPr/>
        </p:nvSpPr>
        <p:spPr>
          <a:xfrm>
            <a:off x="178592" y="237709"/>
            <a:ext cx="7886700" cy="494110"/>
          </a:xfrm>
        </p:spPr>
        <p:txBody>
          <a:bodyP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2400" dirty="0">
                <a:solidFill>
                  <a:srgbClr val="19B9CA"/>
                </a:solidFill>
                <a:latin typeface="Arial" panose="020B0604020202020204" pitchFamily="34" charset="0"/>
                <a:cs typeface="Arial" panose="020B0604020202020204" pitchFamily="34" charset="0"/>
              </a:rPr>
              <a:t>More committed than ever</a:t>
            </a:r>
          </a:p>
        </p:txBody>
      </p:sp>
      <p:sp>
        <p:nvSpPr>
          <p:cNvPr id="20" name="Rectangle 19">
            <a:extLst>
              <a:ext uri="{FF2B5EF4-FFF2-40B4-BE49-F238E27FC236}">
                <a16:creationId xmlns:a16="http://schemas.microsoft.com/office/drawing/2014/main" id="{610746B2-9CAA-4384-99FF-55D62898C0DA}"/>
              </a:ext>
            </a:extLst>
          </p:cNvPr>
          <p:cNvSpPr/>
          <p:nvPr/>
        </p:nvSpPr>
        <p:spPr>
          <a:xfrm>
            <a:off x="3868738" y="1359162"/>
            <a:ext cx="4530452" cy="3185487"/>
          </a:xfrm>
          <a:prstGeom prst="rect">
            <a:avLst/>
          </a:prstGeom>
        </p:spPr>
        <p:txBody>
          <a:bodyPr wrap="square">
            <a:spAutoFit/>
          </a:bodyPr>
          <a:lstStyle/>
          <a:p>
            <a:pPr defTabSz="685800">
              <a:defRPr/>
            </a:pPr>
            <a:endParaRPr lang="en-US" dirty="0">
              <a:solidFill>
                <a:srgbClr val="554D56"/>
              </a:solidFill>
              <a:latin typeface="Arial" panose="020B0604020202020204" pitchFamily="34" charset="0"/>
              <a:cs typeface="Arial" panose="020B0604020202020204" pitchFamily="34" charset="0"/>
            </a:endParaRPr>
          </a:p>
          <a:p>
            <a:pPr marL="600075" lvl="1" indent="-257175">
              <a:buFont typeface="Arial" panose="020B0604020202020204" pitchFamily="34" charset="0"/>
              <a:buChar char="•"/>
              <a:defRPr/>
            </a:pPr>
            <a:r>
              <a:rPr lang="en-US" sz="1500" dirty="0">
                <a:solidFill>
                  <a:srgbClr val="554D56"/>
                </a:solidFill>
                <a:latin typeface="Arial" panose="020B0604020202020204" pitchFamily="34" charset="0"/>
                <a:cs typeface="Arial" panose="020B0604020202020204" pitchFamily="34" charset="0"/>
              </a:rPr>
              <a:t>More than 4 million people have been insured by Covered California since 2014 </a:t>
            </a:r>
            <a:r>
              <a:rPr lang="en-US" sz="1500" b="1" dirty="0">
                <a:solidFill>
                  <a:srgbClr val="554D56"/>
                </a:solidFill>
                <a:latin typeface="Arial" panose="020B0604020202020204" pitchFamily="34" charset="0"/>
                <a:cs typeface="Arial" panose="020B0604020202020204" pitchFamily="34" charset="0"/>
              </a:rPr>
              <a:t> </a:t>
            </a:r>
          </a:p>
          <a:p>
            <a:pPr marL="600075" lvl="1" indent="-257175">
              <a:buFont typeface="Arial" panose="020B0604020202020204" pitchFamily="34" charset="0"/>
              <a:buChar char="•"/>
              <a:defRPr/>
            </a:pPr>
            <a:endParaRPr lang="en-US" sz="1500" b="1" dirty="0">
              <a:solidFill>
                <a:srgbClr val="554D56"/>
              </a:solidFill>
              <a:latin typeface="Arial" panose="020B0604020202020204" pitchFamily="34" charset="0"/>
              <a:cs typeface="Arial" panose="020B0604020202020204" pitchFamily="34" charset="0"/>
            </a:endParaRPr>
          </a:p>
          <a:p>
            <a:pPr marL="600075" lvl="1" indent="-257175">
              <a:buFont typeface="Arial" panose="020B0604020202020204" pitchFamily="34" charset="0"/>
              <a:buChar char="•"/>
              <a:defRPr/>
            </a:pPr>
            <a:r>
              <a:rPr lang="en-US" sz="1500" dirty="0">
                <a:solidFill>
                  <a:srgbClr val="554D56"/>
                </a:solidFill>
                <a:latin typeface="Arial" panose="020B0604020202020204" pitchFamily="34" charset="0"/>
                <a:cs typeface="Arial" panose="020B0604020202020204" pitchFamily="34" charset="0"/>
              </a:rPr>
              <a:t>More than 6 million people have been insured in the individual market both on and off-exchange</a:t>
            </a:r>
          </a:p>
          <a:p>
            <a:pPr lvl="1">
              <a:defRPr/>
            </a:pPr>
            <a:endParaRPr lang="en-US" sz="1500" dirty="0">
              <a:solidFill>
                <a:srgbClr val="554D56"/>
              </a:solidFill>
              <a:latin typeface="Arial" panose="020B0604020202020204" pitchFamily="34" charset="0"/>
              <a:cs typeface="Arial" panose="020B0604020202020204" pitchFamily="34" charset="0"/>
            </a:endParaRPr>
          </a:p>
          <a:p>
            <a:pPr marL="814388" lvl="2" indent="-128588">
              <a:buFont typeface="Arial" panose="020B0604020202020204" pitchFamily="34" charset="0"/>
              <a:buChar char="•"/>
              <a:defRPr/>
            </a:pPr>
            <a:r>
              <a:rPr lang="en-US" sz="1500" dirty="0">
                <a:solidFill>
                  <a:srgbClr val="554D56"/>
                </a:solidFill>
                <a:latin typeface="Arial" panose="020B0604020202020204" pitchFamily="34" charset="0"/>
                <a:cs typeface="Arial" panose="020B0604020202020204" pitchFamily="34" charset="0"/>
              </a:rPr>
              <a:t> More than 3.8 million people are currently enrolled in </a:t>
            </a:r>
            <a:r>
              <a:rPr lang="en-US" sz="1500" dirty="0" err="1">
                <a:solidFill>
                  <a:srgbClr val="554D56"/>
                </a:solidFill>
                <a:latin typeface="Arial" panose="020B0604020202020204" pitchFamily="34" charset="0"/>
                <a:cs typeface="Arial" panose="020B0604020202020204" pitchFamily="34" charset="0"/>
              </a:rPr>
              <a:t>Medi</a:t>
            </a:r>
            <a:r>
              <a:rPr lang="en-US" sz="1500" dirty="0">
                <a:solidFill>
                  <a:srgbClr val="554D56"/>
                </a:solidFill>
                <a:latin typeface="Arial" panose="020B0604020202020204" pitchFamily="34" charset="0"/>
                <a:cs typeface="Arial" panose="020B0604020202020204" pitchFamily="34" charset="0"/>
              </a:rPr>
              <a:t>-Cal because the Affordable Care Act’s expansion of Medicaid</a:t>
            </a:r>
          </a:p>
          <a:p>
            <a:pPr defTabSz="685800">
              <a:defRPr/>
            </a:pPr>
            <a:endParaRPr lang="en-US" dirty="0">
              <a:solidFill>
                <a:srgbClr val="554D56"/>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F171EDB-4E13-45CE-BDE7-E2EBABE91651}"/>
              </a:ext>
            </a:extLst>
          </p:cNvPr>
          <p:cNvSpPr txBox="1"/>
          <p:nvPr/>
        </p:nvSpPr>
        <p:spPr>
          <a:xfrm>
            <a:off x="401049" y="681212"/>
            <a:ext cx="7677150" cy="923330"/>
          </a:xfrm>
          <a:prstGeom prst="rect">
            <a:avLst/>
          </a:prstGeom>
          <a:noFill/>
        </p:spPr>
        <p:txBody>
          <a:bodyPr wrap="square" rtlCol="0">
            <a:spAutoFit/>
          </a:bodyPr>
          <a:lstStyle/>
          <a:p>
            <a:r>
              <a:rPr lang="en-US" b="1" dirty="0">
                <a:solidFill>
                  <a:schemeClr val="bg1">
                    <a:lumMod val="50000"/>
                  </a:schemeClr>
                </a:solidFill>
                <a:latin typeface="Arial" panose="020B0604020202020204" pitchFamily="34" charset="0"/>
                <a:cs typeface="Arial" panose="020B0604020202020204" pitchFamily="34" charset="0"/>
              </a:rPr>
              <a:t>To our mission to increase the number of insured Californians, to improve health care quality, lower costs and reduce health care disparities across California</a:t>
            </a:r>
          </a:p>
        </p:txBody>
      </p:sp>
      <p:grpSp>
        <p:nvGrpSpPr>
          <p:cNvPr id="22" name="Group 21">
            <a:extLst>
              <a:ext uri="{FF2B5EF4-FFF2-40B4-BE49-F238E27FC236}">
                <a16:creationId xmlns:a16="http://schemas.microsoft.com/office/drawing/2014/main" id="{AB83FBDE-1B1E-486E-AAB9-AA0A7095F28D}"/>
              </a:ext>
            </a:extLst>
          </p:cNvPr>
          <p:cNvGrpSpPr/>
          <p:nvPr/>
        </p:nvGrpSpPr>
        <p:grpSpPr>
          <a:xfrm>
            <a:off x="1268411" y="1755040"/>
            <a:ext cx="2917032" cy="2802386"/>
            <a:chOff x="314323" y="2446271"/>
            <a:chExt cx="3889376" cy="3736514"/>
          </a:xfrm>
        </p:grpSpPr>
        <p:sp>
          <p:nvSpPr>
            <p:cNvPr id="23" name="Oval 22">
              <a:extLst>
                <a:ext uri="{FF2B5EF4-FFF2-40B4-BE49-F238E27FC236}">
                  <a16:creationId xmlns:a16="http://schemas.microsoft.com/office/drawing/2014/main" id="{9C97210E-0ABB-459D-B95D-7197462277C6}"/>
                </a:ext>
              </a:extLst>
            </p:cNvPr>
            <p:cNvSpPr/>
            <p:nvPr/>
          </p:nvSpPr>
          <p:spPr>
            <a:xfrm>
              <a:off x="314323" y="2446271"/>
              <a:ext cx="3889376" cy="3736514"/>
            </a:xfrm>
            <a:prstGeom prst="ellipse">
              <a:avLst/>
            </a:prstGeom>
            <a:solidFill>
              <a:srgbClr val="19B9CA"/>
            </a:solidFill>
            <a:ln w="263525" cap="flat">
              <a:solidFill>
                <a:srgbClr val="19B9CA">
                  <a:alpha val="50000"/>
                </a:srgbClr>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5CB85057-4ADD-49F0-9C5D-DAE068D563F6}"/>
                </a:ext>
              </a:extLst>
            </p:cNvPr>
            <p:cNvSpPr txBox="1"/>
            <p:nvPr/>
          </p:nvSpPr>
          <p:spPr>
            <a:xfrm>
              <a:off x="921626" y="3197476"/>
              <a:ext cx="2915797" cy="258532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MORE </a:t>
              </a:r>
            </a:p>
            <a:p>
              <a:r>
                <a:rPr lang="en-US" sz="2400" b="1" dirty="0">
                  <a:solidFill>
                    <a:schemeClr val="bg1"/>
                  </a:solidFill>
                  <a:latin typeface="Arial" panose="020B0604020202020204" pitchFamily="34" charset="0"/>
                  <a:cs typeface="Arial" panose="020B0604020202020204" pitchFamily="34" charset="0"/>
                </a:rPr>
                <a:t>THAN </a:t>
              </a:r>
            </a:p>
            <a:p>
              <a:pPr algn="ctr"/>
              <a:r>
                <a:rPr lang="en-US" sz="2400" b="1" dirty="0">
                  <a:solidFill>
                    <a:schemeClr val="bg1"/>
                  </a:solidFill>
                  <a:latin typeface="Arial" panose="020B0604020202020204" pitchFamily="34" charset="0"/>
                  <a:cs typeface="Arial" panose="020B0604020202020204" pitchFamily="34" charset="0"/>
                </a:rPr>
                <a:t>MILLION </a:t>
              </a:r>
              <a:r>
                <a:rPr lang="en-US" sz="2400" b="1" dirty="0">
                  <a:solidFill>
                    <a:srgbClr val="554D56"/>
                  </a:solidFill>
                  <a:latin typeface="Arial" panose="020B0604020202020204" pitchFamily="34" charset="0"/>
                  <a:cs typeface="Arial" panose="020B0604020202020204" pitchFamily="34" charset="0"/>
                </a:rPr>
                <a:t>CONSUMERS </a:t>
              </a:r>
            </a:p>
            <a:p>
              <a:pPr algn="ctr"/>
              <a:r>
                <a:rPr lang="en-US" sz="2400" b="1" dirty="0">
                  <a:solidFill>
                    <a:srgbClr val="554D56"/>
                  </a:solidFill>
                  <a:latin typeface="Arial" panose="020B0604020202020204" pitchFamily="34" charset="0"/>
                  <a:cs typeface="Arial" panose="020B0604020202020204" pitchFamily="34" charset="0"/>
                </a:rPr>
                <a:t>SERVED</a:t>
              </a:r>
            </a:p>
          </p:txBody>
        </p:sp>
        <p:sp>
          <p:nvSpPr>
            <p:cNvPr id="25" name="TextBox 24">
              <a:extLst>
                <a:ext uri="{FF2B5EF4-FFF2-40B4-BE49-F238E27FC236}">
                  <a16:creationId xmlns:a16="http://schemas.microsoft.com/office/drawing/2014/main" id="{706E4523-18CE-4F4C-8BDF-31375C283E66}"/>
                </a:ext>
              </a:extLst>
            </p:cNvPr>
            <p:cNvSpPr txBox="1"/>
            <p:nvPr/>
          </p:nvSpPr>
          <p:spPr>
            <a:xfrm>
              <a:off x="2284412" y="2707736"/>
              <a:ext cx="1497013" cy="1892825"/>
            </a:xfrm>
            <a:prstGeom prst="rect">
              <a:avLst/>
            </a:prstGeom>
            <a:noFill/>
          </p:spPr>
          <p:txBody>
            <a:bodyPr wrap="square" rtlCol="0">
              <a:spAutoFit/>
            </a:bodyPr>
            <a:lstStyle/>
            <a:p>
              <a:r>
                <a:rPr lang="en-US" sz="8625" b="1" dirty="0">
                  <a:solidFill>
                    <a:schemeClr val="bg1"/>
                  </a:solidFill>
                  <a:latin typeface="Arial" panose="020B0604020202020204" pitchFamily="34" charset="0"/>
                  <a:cs typeface="Arial" panose="020B0604020202020204" pitchFamily="34" charset="0"/>
                </a:rPr>
                <a:t>6</a:t>
              </a:r>
            </a:p>
          </p:txBody>
        </p:sp>
      </p:grpSp>
    </p:spTree>
    <p:extLst>
      <p:ext uri="{BB962C8B-B14F-4D97-AF65-F5344CB8AC3E}">
        <p14:creationId xmlns:p14="http://schemas.microsoft.com/office/powerpoint/2010/main" val="886764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C Board Meeting Slides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1ACB04BBFC3146A3D587E0A25B52A2" ma:contentTypeVersion="12" ma:contentTypeDescription="Create a new document." ma:contentTypeScope="" ma:versionID="e1271508c6bdd20872c93385853c42c6">
  <xsd:schema xmlns:xsd="http://www.w3.org/2001/XMLSchema" xmlns:xs="http://www.w3.org/2001/XMLSchema" xmlns:p="http://schemas.microsoft.com/office/2006/metadata/properties" xmlns:ns3="09e0a79d-f40c-41ee-b90b-5ffeba146746" xmlns:ns4="9b769d5b-da80-443c-8c03-93befd180745" targetNamespace="http://schemas.microsoft.com/office/2006/metadata/properties" ma:root="true" ma:fieldsID="dc0fb11e0f1d3d50b1078759f2d7886f" ns3:_="" ns4:_="">
    <xsd:import namespace="09e0a79d-f40c-41ee-b90b-5ffeba146746"/>
    <xsd:import namespace="9b769d5b-da80-443c-8c03-93befd1807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0a79d-f40c-41ee-b90b-5ffeba1467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769d5b-da80-443c-8c03-93befd1807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EB1D5-0B80-47D4-B23C-06C4AF511F32}">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9b769d5b-da80-443c-8c03-93befd180745"/>
    <ds:schemaRef ds:uri="09e0a79d-f40c-41ee-b90b-5ffeba146746"/>
    <ds:schemaRef ds:uri="http://purl.org/dc/elements/1.1/"/>
  </ds:schemaRefs>
</ds:datastoreItem>
</file>

<file path=customXml/itemProps2.xml><?xml version="1.0" encoding="utf-8"?>
<ds:datastoreItem xmlns:ds="http://schemas.openxmlformats.org/officeDocument/2006/customXml" ds:itemID="{3132CD9C-5346-4400-AC63-0BCD5E4BE898}">
  <ds:schemaRefs>
    <ds:schemaRef ds:uri="http://schemas.microsoft.com/sharepoint/v3/contenttype/forms"/>
  </ds:schemaRefs>
</ds:datastoreItem>
</file>

<file path=customXml/itemProps3.xml><?xml version="1.0" encoding="utf-8"?>
<ds:datastoreItem xmlns:ds="http://schemas.openxmlformats.org/officeDocument/2006/customXml" ds:itemID="{709BD356-240C-459A-9BED-E30B033EB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0a79d-f40c-41ee-b90b-5ffeba146746"/>
    <ds:schemaRef ds:uri="9b769d5b-da80-443c-8c03-93befd180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9262</TotalTime>
  <Words>4288</Words>
  <Application>Microsoft Office PowerPoint</Application>
  <PresentationFormat>On-screen Show (16:9)</PresentationFormat>
  <Paragraphs>871</Paragraphs>
  <Slides>51</Slides>
  <Notes>43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Courier New</vt:lpstr>
      <vt:lpstr>Open sans</vt:lpstr>
      <vt:lpstr>Open sans light body</vt:lpstr>
      <vt:lpstr>Wingdings</vt:lpstr>
      <vt:lpstr>Custom Design</vt:lpstr>
      <vt:lpstr>1_Custom Design</vt:lpstr>
      <vt:lpstr>CC Board Meeting Slides 2018</vt:lpstr>
      <vt:lpstr>Covered California Programs and Benefits for American Indians and Alaska Natives</vt:lpstr>
      <vt:lpstr>Covered California Overview</vt:lpstr>
      <vt:lpstr>Major Changes to the Health Care System Because of the Affordable Care Act</vt:lpstr>
      <vt:lpstr>FEDERAL REFORMS UNDER THE AFFORDABLE CARE ACT</vt:lpstr>
      <vt:lpstr>ESTABLISHMENT OF THE CALIFORNIA HEALTH BENEFIT EXCHANGE (COVERED CALIFORNIA)</vt:lpstr>
      <vt:lpstr>COVERAGE EXPANSION IMPACT</vt:lpstr>
      <vt:lpstr>CALIFORNIAN’S OPPORTUNITIES FOR COVERAGE </vt:lpstr>
      <vt:lpstr>ANNUALLY, APPROXIMATELY FORTY PERCENT OF THE COVERED CALIFORNIA INDIVIDUAL MARKET TURNS OVER* </vt:lpstr>
      <vt:lpstr>PowerPoint Presentation</vt:lpstr>
      <vt:lpstr>Federal policy changes led to a year of uncertainty </vt:lpstr>
      <vt:lpstr>National Subsidized and Unsubsidized Individual Market Enrollment: 2014 - 2018 Source: CMS August 12, 2019 Trends in Subsidized and Unsubsidized Enrollment</vt:lpstr>
      <vt:lpstr>PowerPoint Presentation</vt:lpstr>
      <vt:lpstr>PowerPoint Presentation</vt:lpstr>
      <vt:lpstr>Overview: Benefits for American Indians in Covered California</vt:lpstr>
      <vt:lpstr>BENEFITS FOR AMERICAN INDIANS/ALASKAN NATIVE (AI/AN)</vt:lpstr>
      <vt:lpstr>American Indian/Alaskan native Program eligibility</vt:lpstr>
      <vt:lpstr>AI/AN ELIGIBILITY: ZERO COST SHARE PLANS  </vt:lpstr>
      <vt:lpstr>AI/AN ELIGIBILITY: LIMITED COST SHARE PLANS </vt:lpstr>
      <vt:lpstr>AMERICAN INDINA/ALASKA NATIVE BENEFIT EXAMPLE</vt:lpstr>
      <vt:lpstr>AMERICAN INDIAN/ALASKA NATIVE QUALIFIED HEALTH PLAN (QHP) REQUIREMENTS</vt:lpstr>
      <vt:lpstr>AMERICAN INDIAN/ALASKA NATIVE QUALIFIED HEALTH PLAN (QHP)  ISSUER REQUIREMENTS</vt:lpstr>
      <vt:lpstr>COVERAGE FOR OUT-OF-NETWORK SERVICES</vt:lpstr>
      <vt:lpstr>AI/AN Enrollment In Covered California</vt:lpstr>
      <vt:lpstr>AMERICAN INDIAN/ALASKA NATIVE ENROLLMENT PER ISSUER</vt:lpstr>
      <vt:lpstr>AMERICAN INDIAN/ALASKA NATIVE ENROLLMENT PER ISSUER REGION</vt:lpstr>
      <vt:lpstr>CURRENT MIXED AMERICAN INDIAN/ALASKA NATIVE HOUSEHOLDS</vt:lpstr>
      <vt:lpstr>AMERICAN INDIAN/ALASKA NATIVE SPECIFIC EOCs AND SBCs</vt:lpstr>
      <vt:lpstr>COMPARISON PER ISSUER</vt:lpstr>
      <vt:lpstr>COMPARISON PER REGION</vt:lpstr>
      <vt:lpstr>PLAN CHOICE FOR MIXED AI/AN HOUSEHOLDS</vt:lpstr>
      <vt:lpstr>CERTIFIED ENROLLMENT ENTITIES (21)</vt:lpstr>
      <vt:lpstr>PowerPoint Presentation</vt:lpstr>
      <vt:lpstr>PowerPoint Presentation</vt:lpstr>
      <vt:lpstr>PowerPoint Presentation</vt:lpstr>
      <vt:lpstr>PowerPoint Presentation</vt:lpstr>
      <vt:lpstr>New 2020 FPL chart for the state subsidy program</vt:lpstr>
      <vt:lpstr>What consumers pay before subsidy kicks in</vt:lpstr>
      <vt:lpstr>California subsidy scenario </vt:lpstr>
      <vt:lpstr>Understanding the cost of not having Minimal Essential Coverage</vt:lpstr>
      <vt:lpstr>PowerPoint Presentation</vt:lpstr>
      <vt:lpstr>Tribal Clinic Referrals BACKGROUND AND UPDATE</vt:lpstr>
      <vt:lpstr>BACKGROUND</vt:lpstr>
      <vt:lpstr>IDENTIFIED CHALLENGES</vt:lpstr>
      <vt:lpstr>AMERICAN INDIAN/ALASKAN NATIVE ZERO-COST AND LIMITED-COST SHARING PLANS</vt:lpstr>
      <vt:lpstr>WORK IN PROGRESS</vt:lpstr>
      <vt:lpstr>PROPOSED NEXT STEPS</vt:lpstr>
      <vt:lpstr>Thank you! </vt:lpstr>
      <vt:lpstr>APPENDIX </vt:lpstr>
      <vt:lpstr>2020 Tribal Advisory Workgroup </vt:lpstr>
      <vt:lpstr>Closed Issues</vt:lpstr>
      <vt:lpstr>Current Issues</vt:lpstr>
    </vt:vector>
  </TitlesOfParts>
  <Company>Ogilvy &amp; Mather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Morris</dc:creator>
  <cp:lastModifiedBy>Bradfield, Kelly (CoveredCA)</cp:lastModifiedBy>
  <cp:revision>816</cp:revision>
  <cp:lastPrinted>2018-10-17T16:01:12Z</cp:lastPrinted>
  <dcterms:created xsi:type="dcterms:W3CDTF">2012-12-03T22:24:20Z</dcterms:created>
  <dcterms:modified xsi:type="dcterms:W3CDTF">2020-07-14T03:31:48Z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0x010100B41ACB04BBFC3146A3D587E0A25B52A2</vt:lpwstr>
  </property>
</Properties>
</file>